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42748200" cy="30586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39"/>
    <p:restoredTop sz="94608"/>
  </p:normalViewPr>
  <p:slideViewPr>
    <p:cSldViewPr snapToGrid="0">
      <p:cViewPr varScale="1">
        <p:scale>
          <a:sx n="27" d="100"/>
          <a:sy n="27" d="100"/>
        </p:scale>
        <p:origin x="24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6115" y="5005687"/>
            <a:ext cx="36335970" cy="10648586"/>
          </a:xfrm>
        </p:spPr>
        <p:txBody>
          <a:bodyPr anchor="b"/>
          <a:lstStyle>
            <a:lvl1pPr algn="ctr">
              <a:defRPr sz="26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3525" y="16064923"/>
            <a:ext cx="32061150" cy="7384622"/>
          </a:xfrm>
        </p:spPr>
        <p:txBody>
          <a:bodyPr/>
          <a:lstStyle>
            <a:lvl1pPr marL="0" indent="0" algn="ctr">
              <a:buNone/>
              <a:defRPr sz="10704"/>
            </a:lvl1pPr>
            <a:lvl2pPr marL="2039112" indent="0" algn="ctr">
              <a:buNone/>
              <a:defRPr sz="8920"/>
            </a:lvl2pPr>
            <a:lvl3pPr marL="4078224" indent="0" algn="ctr">
              <a:buNone/>
              <a:defRPr sz="8028"/>
            </a:lvl3pPr>
            <a:lvl4pPr marL="6117336" indent="0" algn="ctr">
              <a:buNone/>
              <a:defRPr sz="7136"/>
            </a:lvl4pPr>
            <a:lvl5pPr marL="8156448" indent="0" algn="ctr">
              <a:buNone/>
              <a:defRPr sz="7136"/>
            </a:lvl5pPr>
            <a:lvl6pPr marL="10195560" indent="0" algn="ctr">
              <a:buNone/>
              <a:defRPr sz="7136"/>
            </a:lvl6pPr>
            <a:lvl7pPr marL="12234672" indent="0" algn="ctr">
              <a:buNone/>
              <a:defRPr sz="7136"/>
            </a:lvl7pPr>
            <a:lvl8pPr marL="14273784" indent="0" algn="ctr">
              <a:buNone/>
              <a:defRPr sz="7136"/>
            </a:lvl8pPr>
            <a:lvl9pPr marL="16312896" indent="0" algn="ctr">
              <a:buNone/>
              <a:defRPr sz="713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0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591683" y="1628441"/>
            <a:ext cx="9217581" cy="259205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8941" y="1628441"/>
            <a:ext cx="27118389" cy="259205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6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6676" y="7625359"/>
            <a:ext cx="36870323" cy="12723075"/>
          </a:xfrm>
        </p:spPr>
        <p:txBody>
          <a:bodyPr anchor="b"/>
          <a:lstStyle>
            <a:lvl1pPr>
              <a:defRPr sz="26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6676" y="20468799"/>
            <a:ext cx="36870323" cy="6690765"/>
          </a:xfrm>
        </p:spPr>
        <p:txBody>
          <a:bodyPr/>
          <a:lstStyle>
            <a:lvl1pPr marL="0" indent="0">
              <a:buNone/>
              <a:defRPr sz="10704">
                <a:solidFill>
                  <a:schemeClr val="tx1">
                    <a:tint val="82000"/>
                  </a:schemeClr>
                </a:solidFill>
              </a:defRPr>
            </a:lvl1pPr>
            <a:lvl2pPr marL="2039112" indent="0">
              <a:buNone/>
              <a:defRPr sz="8920">
                <a:solidFill>
                  <a:schemeClr val="tx1">
                    <a:tint val="82000"/>
                  </a:schemeClr>
                </a:solidFill>
              </a:defRPr>
            </a:lvl2pPr>
            <a:lvl3pPr marL="4078224" indent="0">
              <a:buNone/>
              <a:defRPr sz="8028">
                <a:solidFill>
                  <a:schemeClr val="tx1">
                    <a:tint val="82000"/>
                  </a:schemeClr>
                </a:solidFill>
              </a:defRPr>
            </a:lvl3pPr>
            <a:lvl4pPr marL="6117336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4pPr>
            <a:lvl5pPr marL="8156448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5pPr>
            <a:lvl6pPr marL="10195560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6pPr>
            <a:lvl7pPr marL="12234672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7pPr>
            <a:lvl8pPr marL="14273784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8pPr>
            <a:lvl9pPr marL="16312896" indent="0">
              <a:buNone/>
              <a:defRPr sz="713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3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939" y="8142203"/>
            <a:ext cx="18167985" cy="194067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41276" y="8142203"/>
            <a:ext cx="18167985" cy="194067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0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4506" y="1628447"/>
            <a:ext cx="36870323" cy="591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4511" y="7497909"/>
            <a:ext cx="18084490" cy="3674609"/>
          </a:xfrm>
        </p:spPr>
        <p:txBody>
          <a:bodyPr anchor="b"/>
          <a:lstStyle>
            <a:lvl1pPr marL="0" indent="0">
              <a:buNone/>
              <a:defRPr sz="10704" b="1"/>
            </a:lvl1pPr>
            <a:lvl2pPr marL="2039112" indent="0">
              <a:buNone/>
              <a:defRPr sz="8920" b="1"/>
            </a:lvl2pPr>
            <a:lvl3pPr marL="4078224" indent="0">
              <a:buNone/>
              <a:defRPr sz="8028" b="1"/>
            </a:lvl3pPr>
            <a:lvl4pPr marL="6117336" indent="0">
              <a:buNone/>
              <a:defRPr sz="7136" b="1"/>
            </a:lvl4pPr>
            <a:lvl5pPr marL="8156448" indent="0">
              <a:buNone/>
              <a:defRPr sz="7136" b="1"/>
            </a:lvl5pPr>
            <a:lvl6pPr marL="10195560" indent="0">
              <a:buNone/>
              <a:defRPr sz="7136" b="1"/>
            </a:lvl6pPr>
            <a:lvl7pPr marL="12234672" indent="0">
              <a:buNone/>
              <a:defRPr sz="7136" b="1"/>
            </a:lvl7pPr>
            <a:lvl8pPr marL="14273784" indent="0">
              <a:buNone/>
              <a:defRPr sz="7136" b="1"/>
            </a:lvl8pPr>
            <a:lvl9pPr marL="16312896" indent="0">
              <a:buNone/>
              <a:defRPr sz="71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4511" y="11172519"/>
            <a:ext cx="18084490" cy="164330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41279" y="7497909"/>
            <a:ext cx="18173553" cy="3674609"/>
          </a:xfrm>
        </p:spPr>
        <p:txBody>
          <a:bodyPr anchor="b"/>
          <a:lstStyle>
            <a:lvl1pPr marL="0" indent="0">
              <a:buNone/>
              <a:defRPr sz="10704" b="1"/>
            </a:lvl1pPr>
            <a:lvl2pPr marL="2039112" indent="0">
              <a:buNone/>
              <a:defRPr sz="8920" b="1"/>
            </a:lvl2pPr>
            <a:lvl3pPr marL="4078224" indent="0">
              <a:buNone/>
              <a:defRPr sz="8028" b="1"/>
            </a:lvl3pPr>
            <a:lvl4pPr marL="6117336" indent="0">
              <a:buNone/>
              <a:defRPr sz="7136" b="1"/>
            </a:lvl4pPr>
            <a:lvl5pPr marL="8156448" indent="0">
              <a:buNone/>
              <a:defRPr sz="7136" b="1"/>
            </a:lvl5pPr>
            <a:lvl6pPr marL="10195560" indent="0">
              <a:buNone/>
              <a:defRPr sz="7136" b="1"/>
            </a:lvl6pPr>
            <a:lvl7pPr marL="12234672" indent="0">
              <a:buNone/>
              <a:defRPr sz="7136" b="1"/>
            </a:lvl7pPr>
            <a:lvl8pPr marL="14273784" indent="0">
              <a:buNone/>
              <a:defRPr sz="7136" b="1"/>
            </a:lvl8pPr>
            <a:lvl9pPr marL="16312896" indent="0">
              <a:buNone/>
              <a:defRPr sz="71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41279" y="11172519"/>
            <a:ext cx="18173553" cy="164330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8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5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1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4507" y="2039091"/>
            <a:ext cx="13787407" cy="7136818"/>
          </a:xfrm>
        </p:spPr>
        <p:txBody>
          <a:bodyPr anchor="b"/>
          <a:lstStyle>
            <a:lvl1pPr>
              <a:defRPr sz="142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73553" y="4403877"/>
            <a:ext cx="21641276" cy="21736142"/>
          </a:xfrm>
        </p:spPr>
        <p:txBody>
          <a:bodyPr/>
          <a:lstStyle>
            <a:lvl1pPr>
              <a:defRPr sz="14272"/>
            </a:lvl1pPr>
            <a:lvl2pPr>
              <a:defRPr sz="12488"/>
            </a:lvl2pPr>
            <a:lvl3pPr>
              <a:defRPr sz="10704"/>
            </a:lvl3pPr>
            <a:lvl4pPr>
              <a:defRPr sz="8920"/>
            </a:lvl4pPr>
            <a:lvl5pPr>
              <a:defRPr sz="8920"/>
            </a:lvl5pPr>
            <a:lvl6pPr>
              <a:defRPr sz="8920"/>
            </a:lvl6pPr>
            <a:lvl7pPr>
              <a:defRPr sz="8920"/>
            </a:lvl7pPr>
            <a:lvl8pPr>
              <a:defRPr sz="8920"/>
            </a:lvl8pPr>
            <a:lvl9pPr>
              <a:defRPr sz="89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4507" y="9175909"/>
            <a:ext cx="13787407" cy="16999506"/>
          </a:xfrm>
        </p:spPr>
        <p:txBody>
          <a:bodyPr/>
          <a:lstStyle>
            <a:lvl1pPr marL="0" indent="0">
              <a:buNone/>
              <a:defRPr sz="7136"/>
            </a:lvl1pPr>
            <a:lvl2pPr marL="2039112" indent="0">
              <a:buNone/>
              <a:defRPr sz="6244"/>
            </a:lvl2pPr>
            <a:lvl3pPr marL="4078224" indent="0">
              <a:buNone/>
              <a:defRPr sz="5352"/>
            </a:lvl3pPr>
            <a:lvl4pPr marL="6117336" indent="0">
              <a:buNone/>
              <a:defRPr sz="4460"/>
            </a:lvl4pPr>
            <a:lvl5pPr marL="8156448" indent="0">
              <a:buNone/>
              <a:defRPr sz="4460"/>
            </a:lvl5pPr>
            <a:lvl6pPr marL="10195560" indent="0">
              <a:buNone/>
              <a:defRPr sz="4460"/>
            </a:lvl6pPr>
            <a:lvl7pPr marL="12234672" indent="0">
              <a:buNone/>
              <a:defRPr sz="4460"/>
            </a:lvl7pPr>
            <a:lvl8pPr marL="14273784" indent="0">
              <a:buNone/>
              <a:defRPr sz="4460"/>
            </a:lvl8pPr>
            <a:lvl9pPr marL="16312896" indent="0">
              <a:buNone/>
              <a:defRPr sz="44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0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4507" y="2039091"/>
            <a:ext cx="13787407" cy="7136818"/>
          </a:xfrm>
        </p:spPr>
        <p:txBody>
          <a:bodyPr anchor="b"/>
          <a:lstStyle>
            <a:lvl1pPr>
              <a:defRPr sz="142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73553" y="4403877"/>
            <a:ext cx="21641276" cy="21736142"/>
          </a:xfrm>
        </p:spPr>
        <p:txBody>
          <a:bodyPr anchor="t"/>
          <a:lstStyle>
            <a:lvl1pPr marL="0" indent="0">
              <a:buNone/>
              <a:defRPr sz="14272"/>
            </a:lvl1pPr>
            <a:lvl2pPr marL="2039112" indent="0">
              <a:buNone/>
              <a:defRPr sz="12488"/>
            </a:lvl2pPr>
            <a:lvl3pPr marL="4078224" indent="0">
              <a:buNone/>
              <a:defRPr sz="10704"/>
            </a:lvl3pPr>
            <a:lvl4pPr marL="6117336" indent="0">
              <a:buNone/>
              <a:defRPr sz="8920"/>
            </a:lvl4pPr>
            <a:lvl5pPr marL="8156448" indent="0">
              <a:buNone/>
              <a:defRPr sz="8920"/>
            </a:lvl5pPr>
            <a:lvl6pPr marL="10195560" indent="0">
              <a:buNone/>
              <a:defRPr sz="8920"/>
            </a:lvl6pPr>
            <a:lvl7pPr marL="12234672" indent="0">
              <a:buNone/>
              <a:defRPr sz="8920"/>
            </a:lvl7pPr>
            <a:lvl8pPr marL="14273784" indent="0">
              <a:buNone/>
              <a:defRPr sz="8920"/>
            </a:lvl8pPr>
            <a:lvl9pPr marL="16312896" indent="0">
              <a:buNone/>
              <a:defRPr sz="8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4507" y="9175909"/>
            <a:ext cx="13787407" cy="16999506"/>
          </a:xfrm>
        </p:spPr>
        <p:txBody>
          <a:bodyPr/>
          <a:lstStyle>
            <a:lvl1pPr marL="0" indent="0">
              <a:buNone/>
              <a:defRPr sz="7136"/>
            </a:lvl1pPr>
            <a:lvl2pPr marL="2039112" indent="0">
              <a:buNone/>
              <a:defRPr sz="6244"/>
            </a:lvl2pPr>
            <a:lvl3pPr marL="4078224" indent="0">
              <a:buNone/>
              <a:defRPr sz="5352"/>
            </a:lvl3pPr>
            <a:lvl4pPr marL="6117336" indent="0">
              <a:buNone/>
              <a:defRPr sz="4460"/>
            </a:lvl4pPr>
            <a:lvl5pPr marL="8156448" indent="0">
              <a:buNone/>
              <a:defRPr sz="4460"/>
            </a:lvl5pPr>
            <a:lvl6pPr marL="10195560" indent="0">
              <a:buNone/>
              <a:defRPr sz="4460"/>
            </a:lvl6pPr>
            <a:lvl7pPr marL="12234672" indent="0">
              <a:buNone/>
              <a:defRPr sz="4460"/>
            </a:lvl7pPr>
            <a:lvl8pPr marL="14273784" indent="0">
              <a:buNone/>
              <a:defRPr sz="4460"/>
            </a:lvl8pPr>
            <a:lvl9pPr marL="16312896" indent="0">
              <a:buNone/>
              <a:defRPr sz="44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8939" y="1628447"/>
            <a:ext cx="36870323" cy="5911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8939" y="8142203"/>
            <a:ext cx="36870323" cy="1940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38939" y="28349034"/>
            <a:ext cx="9618345" cy="16284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7A0BD-08E7-2849-A001-B0C13133362F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60341" y="28349034"/>
            <a:ext cx="14427518" cy="16284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190916" y="28349034"/>
            <a:ext cx="9618345" cy="16284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EB0D2F-E7C5-5F49-949C-6C71BECAB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078224" rtl="0" eaLnBrk="1" latinLnBrk="0" hangingPunct="1">
        <a:lnSpc>
          <a:spcPct val="90000"/>
        </a:lnSpc>
        <a:spcBef>
          <a:spcPct val="0"/>
        </a:spcBef>
        <a:buNone/>
        <a:defRPr sz="196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9556" indent="-1019556" algn="l" defTabSz="4078224" rtl="0" eaLnBrk="1" latinLnBrk="0" hangingPunct="1">
        <a:lnSpc>
          <a:spcPct val="90000"/>
        </a:lnSpc>
        <a:spcBef>
          <a:spcPts val="4460"/>
        </a:spcBef>
        <a:buFont typeface="Arial" panose="020B0604020202020204" pitchFamily="34" charset="0"/>
        <a:buChar char="•"/>
        <a:defRPr sz="12488" kern="1200">
          <a:solidFill>
            <a:schemeClr val="tx1"/>
          </a:solidFill>
          <a:latin typeface="+mn-lt"/>
          <a:ea typeface="+mn-ea"/>
          <a:cs typeface="+mn-cs"/>
        </a:defRPr>
      </a:lvl1pPr>
      <a:lvl2pPr marL="3058668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10704" kern="1200">
          <a:solidFill>
            <a:schemeClr val="tx1"/>
          </a:solidFill>
          <a:latin typeface="+mn-lt"/>
          <a:ea typeface="+mn-ea"/>
          <a:cs typeface="+mn-cs"/>
        </a:defRPr>
      </a:lvl2pPr>
      <a:lvl3pPr marL="5097780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920" kern="1200">
          <a:solidFill>
            <a:schemeClr val="tx1"/>
          </a:solidFill>
          <a:latin typeface="+mn-lt"/>
          <a:ea typeface="+mn-ea"/>
          <a:cs typeface="+mn-cs"/>
        </a:defRPr>
      </a:lvl3pPr>
      <a:lvl4pPr marL="7136892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4pPr>
      <a:lvl5pPr marL="9176004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5pPr>
      <a:lvl6pPr marL="11215116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6pPr>
      <a:lvl7pPr marL="13254228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7pPr>
      <a:lvl8pPr marL="15293340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8pPr>
      <a:lvl9pPr marL="17332452" indent="-1019556" algn="l" defTabSz="4078224" rtl="0" eaLnBrk="1" latinLnBrk="0" hangingPunct="1">
        <a:lnSpc>
          <a:spcPct val="90000"/>
        </a:lnSpc>
        <a:spcBef>
          <a:spcPts val="2230"/>
        </a:spcBef>
        <a:buFont typeface="Arial" panose="020B0604020202020204" pitchFamily="34" charset="0"/>
        <a:buChar char="•"/>
        <a:defRPr sz="80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1pPr>
      <a:lvl2pPr marL="2039112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2pPr>
      <a:lvl3pPr marL="4078224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3pPr>
      <a:lvl4pPr marL="6117336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4pPr>
      <a:lvl5pPr marL="8156448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5pPr>
      <a:lvl6pPr marL="10195560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6pPr>
      <a:lvl7pPr marL="12234672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7pPr>
      <a:lvl8pPr marL="14273784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8pPr>
      <a:lvl9pPr marL="16312896" algn="l" defTabSz="4078224" rtl="0" eaLnBrk="1" latinLnBrk="0" hangingPunct="1">
        <a:defRPr sz="80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ADE74-691D-BC9E-952A-5B108E681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898" y="2475064"/>
            <a:ext cx="13345846" cy="3735705"/>
          </a:xfrm>
        </p:spPr>
        <p:txBody>
          <a:bodyPr>
            <a:normAutofit/>
          </a:bodyPr>
          <a:lstStyle/>
          <a:p>
            <a:r>
              <a:rPr lang="en-US" sz="6857" dirty="0"/>
              <a:t>Structural Science and Disabilities</a:t>
            </a:r>
            <a:br>
              <a:rPr lang="en-US" sz="6857" dirty="0"/>
            </a:br>
            <a:r>
              <a:rPr lang="en-US" sz="6857" dirty="0"/>
              <a:t>Andrew J Howard, Illinois Tech</a:t>
            </a:r>
            <a:br>
              <a:rPr lang="en-US" sz="6857" dirty="0"/>
            </a:br>
            <a:r>
              <a:rPr lang="en-US" sz="6857" dirty="0"/>
              <a:t>ACA Annual Meeting, Summer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3902AD-648B-0754-DBAB-C722B0207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7215" y="6678770"/>
            <a:ext cx="16053679" cy="2998084"/>
          </a:xfrm>
        </p:spPr>
        <p:txBody>
          <a:bodyPr>
            <a:normAutofit fontScale="25000" lnSpcReduction="20000"/>
          </a:bodyPr>
          <a:lstStyle/>
          <a:p>
            <a:pPr algn="l"/>
            <a:br>
              <a:rPr lang="en-US" sz="16426" dirty="0"/>
            </a:br>
            <a:r>
              <a:rPr lang="en-US" sz="22440" dirty="0"/>
              <a:t>It’s a truism that individuals with disabilities can overcome them to make their mark on science. Let’s think about barriers that physical disabilities can impose on structural scientists.</a:t>
            </a:r>
          </a:p>
        </p:txBody>
      </p:sp>
      <p:pic>
        <p:nvPicPr>
          <p:cNvPr id="5" name="Picture 4" descr="Illinois Institute of Technology logo">
            <a:extLst>
              <a:ext uri="{FF2B5EF4-FFF2-40B4-BE49-F238E27FC236}">
                <a16:creationId xmlns:a16="http://schemas.microsoft.com/office/drawing/2014/main" id="{1969ACBE-90A8-B215-B4B6-F64ACA6F94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807" b="13175"/>
          <a:stretch>
            <a:fillRect/>
          </a:stretch>
        </p:blipFill>
        <p:spPr>
          <a:xfrm>
            <a:off x="16946744" y="3775504"/>
            <a:ext cx="5053137" cy="1294743"/>
          </a:xfrm>
          <a:prstGeom prst="rect">
            <a:avLst/>
          </a:prstGeom>
        </p:spPr>
      </p:pic>
      <p:pic>
        <p:nvPicPr>
          <p:cNvPr id="7" name="Picture 6" descr="Center for Synchrotron Radiation Research &amp; Instrumentation log">
            <a:extLst>
              <a:ext uri="{FF2B5EF4-FFF2-40B4-BE49-F238E27FC236}">
                <a16:creationId xmlns:a16="http://schemas.microsoft.com/office/drawing/2014/main" id="{BB53A3B1-2E3B-117F-053F-9C1C3C637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94950" y="5189540"/>
            <a:ext cx="6736700" cy="1983235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D1C060-5C47-A54A-4FC4-CA1AE9C88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051061"/>
              </p:ext>
            </p:extLst>
          </p:nvPr>
        </p:nvGraphicFramePr>
        <p:xfrm>
          <a:off x="4797820" y="9809386"/>
          <a:ext cx="17045305" cy="8998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4741">
                  <a:extLst>
                    <a:ext uri="{9D8B030D-6E8A-4147-A177-3AD203B41FA5}">
                      <a16:colId xmlns:a16="http://schemas.microsoft.com/office/drawing/2014/main" val="2696842392"/>
                    </a:ext>
                  </a:extLst>
                </a:gridCol>
                <a:gridCol w="3569334">
                  <a:extLst>
                    <a:ext uri="{9D8B030D-6E8A-4147-A177-3AD203B41FA5}">
                      <a16:colId xmlns:a16="http://schemas.microsoft.com/office/drawing/2014/main" val="3220347358"/>
                    </a:ext>
                  </a:extLst>
                </a:gridCol>
                <a:gridCol w="4313523">
                  <a:extLst>
                    <a:ext uri="{9D8B030D-6E8A-4147-A177-3AD203B41FA5}">
                      <a16:colId xmlns:a16="http://schemas.microsoft.com/office/drawing/2014/main" val="2417118765"/>
                    </a:ext>
                  </a:extLst>
                </a:gridCol>
                <a:gridCol w="4907707">
                  <a:extLst>
                    <a:ext uri="{9D8B030D-6E8A-4147-A177-3AD203B41FA5}">
                      <a16:colId xmlns:a16="http://schemas.microsoft.com/office/drawing/2014/main" val="632663861"/>
                    </a:ext>
                  </a:extLst>
                </a:gridCol>
              </a:tblGrid>
              <a:tr h="2598991">
                <a:tc>
                  <a:txBody>
                    <a:bodyPr/>
                    <a:lstStyle/>
                    <a:p>
                      <a:r>
                        <a:rPr lang="en-US" sz="4100" i="1" baseline="0" dirty="0"/>
                        <a:t>Disability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i="1" baseline="0" dirty="0"/>
                        <a:t>Limitations to Civic Life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i="1" baseline="0" dirty="0"/>
                        <a:t>Limitations to</a:t>
                      </a:r>
                      <a:br>
                        <a:rPr lang="en-US" sz="4100" i="1" baseline="0" dirty="0"/>
                      </a:br>
                      <a:r>
                        <a:rPr lang="en-US" sz="4100" i="1" baseline="0" dirty="0"/>
                        <a:t> executing science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i="1" baseline="0" dirty="0"/>
                        <a:t>Limitations to communicating science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3136214479"/>
                  </a:ext>
                </a:extLst>
              </a:tr>
              <a:tr h="813618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Deafness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Variable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4046582296"/>
                  </a:ext>
                </a:extLst>
              </a:tr>
              <a:tr h="1063051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Blindness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Tractable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2308884070"/>
                  </a:ext>
                </a:extLst>
              </a:tr>
              <a:tr h="1462041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Limitations of Movement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Tractable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2900703410"/>
                  </a:ext>
                </a:extLst>
              </a:tr>
              <a:tr h="813618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Tremors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Variable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2699330793"/>
                  </a:ext>
                </a:extLst>
              </a:tr>
              <a:tr h="1433832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Color blindness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Considerable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2633840377"/>
                  </a:ext>
                </a:extLst>
              </a:tr>
              <a:tr h="813618"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Neurodivergence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Variable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Modest</a:t>
                      </a:r>
                    </a:p>
                  </a:txBody>
                  <a:tcPr marL="187765" marR="187765" marT="93880" marB="93880"/>
                </a:tc>
                <a:tc>
                  <a:txBody>
                    <a:bodyPr/>
                    <a:lstStyle/>
                    <a:p>
                      <a:r>
                        <a:rPr lang="en-US" sz="4100" baseline="0" dirty="0"/>
                        <a:t>Variable</a:t>
                      </a:r>
                    </a:p>
                  </a:txBody>
                  <a:tcPr marL="187765" marR="187765" marT="93880" marB="93880"/>
                </a:tc>
                <a:extLst>
                  <a:ext uri="{0D108BD9-81ED-4DB2-BD59-A6C34878D82A}">
                    <a16:rowId xmlns:a16="http://schemas.microsoft.com/office/drawing/2014/main" val="10635694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2EF8534-96EB-1BDE-DB5E-F25027CC67A1}"/>
              </a:ext>
            </a:extLst>
          </p:cNvPr>
          <p:cNvSpPr txBox="1"/>
          <p:nvPr/>
        </p:nvSpPr>
        <p:spPr>
          <a:xfrm>
            <a:off x="4797820" y="21876316"/>
            <a:ext cx="18044400" cy="6615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233" dirty="0"/>
              <a:t>In your lab, how can you facilitate progress by researchers with disabilities?</a:t>
            </a:r>
          </a:p>
          <a:p>
            <a:endParaRPr lang="en-US" sz="4987" dirty="0"/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4987" dirty="0"/>
              <a:t>Are benches at optimal heights?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4987" dirty="0"/>
              <a:t>Are reagents and samples accessible?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4987" dirty="0"/>
              <a:t>Are you relying on color-coding unnecessarily?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4987" dirty="0"/>
              <a:t>Are there provisions for privacy and for sharing?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4987" dirty="0"/>
              <a:t>Can lab members substitute for their colleagues’ limitations?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153BC6-C1CF-58B0-19CE-D08EA0729A79}"/>
              </a:ext>
            </a:extLst>
          </p:cNvPr>
          <p:cNvSpPr txBox="1"/>
          <p:nvPr/>
        </p:nvSpPr>
        <p:spPr>
          <a:xfrm>
            <a:off x="23431651" y="15293181"/>
            <a:ext cx="17718890" cy="12938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57" dirty="0"/>
              <a:t>When you </a:t>
            </a:r>
            <a:r>
              <a:rPr lang="en-US" sz="6857" i="1" dirty="0"/>
              <a:t>describe</a:t>
            </a:r>
            <a:r>
              <a:rPr lang="en-US" sz="6857" dirty="0"/>
              <a:t> your science, can you reach out to those with disabilities?</a:t>
            </a:r>
          </a:p>
          <a:p>
            <a:endParaRPr lang="en-US" sz="8055" dirty="0"/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5610" dirty="0"/>
              <a:t>Do your posters and slide decks pass Microsoft’s accessibility checks?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5610" dirty="0"/>
              <a:t>Do you avoid color codes that depend on subtle color differences (magenta vs red, gold vs yellow, dark purple vs dark blue)?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5610" dirty="0"/>
              <a:t>Do you depend excessively on cross-eyed stereo to communicate in 3-D?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5610" dirty="0"/>
              <a:t>Have you chosen fonts that most viewers can readily read?</a:t>
            </a:r>
          </a:p>
          <a:p>
            <a:pPr marL="733428" indent="-733428">
              <a:buFont typeface="Arial" panose="020B0604020202020204" pitchFamily="34" charset="0"/>
              <a:buChar char="•"/>
            </a:pPr>
            <a:r>
              <a:rPr lang="en-US" sz="5610" dirty="0"/>
              <a:t>Is your language free of phrases that might be triggers for some neurodivergent individuals?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FA3CDD-3C77-EBFC-DCAC-D642A08C117E}"/>
              </a:ext>
            </a:extLst>
          </p:cNvPr>
          <p:cNvSpPr txBox="1"/>
          <p:nvPr/>
        </p:nvSpPr>
        <p:spPr>
          <a:xfrm>
            <a:off x="24372821" y="2662327"/>
            <a:ext cx="12875259" cy="2010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233" dirty="0"/>
              <a:t>Can everyone in your research group understand these illustrations?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36D12B-DAA1-18BB-CF80-96760A60939D}"/>
              </a:ext>
            </a:extLst>
          </p:cNvPr>
          <p:cNvSpPr txBox="1"/>
          <p:nvPr/>
        </p:nvSpPr>
        <p:spPr>
          <a:xfrm>
            <a:off x="4461028" y="18850133"/>
            <a:ext cx="17718889" cy="2538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98" dirty="0"/>
              <a:t>* It’s a matter of debate whether neurodivergence constitutes a disability; I include it here because it raises some of the same issues as the other categories listed here.</a:t>
            </a:r>
          </a:p>
        </p:txBody>
      </p:sp>
      <p:pic>
        <p:nvPicPr>
          <p:cNvPr id="10" name="Picture 9" descr="His 85 and heme of PDB 3TLD">
            <a:extLst>
              <a:ext uri="{FF2B5EF4-FFF2-40B4-BE49-F238E27FC236}">
                <a16:creationId xmlns:a16="http://schemas.microsoft.com/office/drawing/2014/main" id="{B79FF333-B10D-7A1C-24A5-BEBA0A5D0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72822" y="4945531"/>
            <a:ext cx="7580377" cy="5754565"/>
          </a:xfrm>
          <a:prstGeom prst="rect">
            <a:avLst/>
          </a:prstGeom>
        </p:spPr>
      </p:pic>
      <p:pic>
        <p:nvPicPr>
          <p:cNvPr id="11" name="Picture 1" descr="Crosseyed stereo view of a ribbon diagram of a protein.">
            <a:extLst>
              <a:ext uri="{FF2B5EF4-FFF2-40B4-BE49-F238E27FC236}">
                <a16:creationId xmlns:a16="http://schemas.microsoft.com/office/drawing/2014/main" id="{F8AC290E-3753-940F-4991-A71F963D96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81" b="67123"/>
          <a:stretch>
            <a:fillRect/>
          </a:stretch>
        </p:blipFill>
        <p:spPr bwMode="auto">
          <a:xfrm>
            <a:off x="24372821" y="11507718"/>
            <a:ext cx="10969239" cy="378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54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2662</TotalTime>
  <Words>274</Words>
  <Application>Microsoft Macintosh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Structural Science and Disabilities Andrew J Howard, Illinois Tech ACA Annual Meeting, Summer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Howard</dc:creator>
  <cp:lastModifiedBy>Andy Howard</cp:lastModifiedBy>
  <cp:revision>8</cp:revision>
  <cp:lastPrinted>2025-07-16T19:26:03Z</cp:lastPrinted>
  <dcterms:created xsi:type="dcterms:W3CDTF">2025-06-28T19:26:52Z</dcterms:created>
  <dcterms:modified xsi:type="dcterms:W3CDTF">2025-07-16T19:27:43Z</dcterms:modified>
</cp:coreProperties>
</file>