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281" r:id="rId2"/>
    <p:sldId id="355" r:id="rId3"/>
    <p:sldId id="282" r:id="rId4"/>
    <p:sldId id="284" r:id="rId5"/>
    <p:sldId id="285" r:id="rId6"/>
    <p:sldId id="286" r:id="rId7"/>
    <p:sldId id="287" r:id="rId8"/>
    <p:sldId id="288" r:id="rId9"/>
    <p:sldId id="289" r:id="rId10"/>
    <p:sldId id="290" r:id="rId11"/>
    <p:sldId id="292" r:id="rId12"/>
    <p:sldId id="293" r:id="rId13"/>
    <p:sldId id="295" r:id="rId14"/>
    <p:sldId id="294" r:id="rId15"/>
    <p:sldId id="296" r:id="rId16"/>
    <p:sldId id="299" r:id="rId17"/>
    <p:sldId id="300" r:id="rId18"/>
    <p:sldId id="301" r:id="rId19"/>
    <p:sldId id="297" r:id="rId20"/>
    <p:sldId id="302" r:id="rId21"/>
    <p:sldId id="303" r:id="rId22"/>
    <p:sldId id="304" r:id="rId23"/>
    <p:sldId id="305" r:id="rId24"/>
    <p:sldId id="306" r:id="rId25"/>
    <p:sldId id="307" r:id="rId26"/>
    <p:sldId id="308" r:id="rId27"/>
    <p:sldId id="309" r:id="rId28"/>
    <p:sldId id="310" r:id="rId29"/>
    <p:sldId id="311" r:id="rId30"/>
    <p:sldId id="312" r:id="rId31"/>
    <p:sldId id="315" r:id="rId32"/>
    <p:sldId id="313" r:id="rId33"/>
    <p:sldId id="314" r:id="rId34"/>
    <p:sldId id="316" r:id="rId35"/>
    <p:sldId id="317" r:id="rId36"/>
    <p:sldId id="318" r:id="rId37"/>
    <p:sldId id="319" r:id="rId38"/>
    <p:sldId id="320" r:id="rId39"/>
    <p:sldId id="321" r:id="rId40"/>
    <p:sldId id="322" r:id="rId41"/>
    <p:sldId id="323" r:id="rId42"/>
    <p:sldId id="325" r:id="rId43"/>
    <p:sldId id="326" r:id="rId44"/>
    <p:sldId id="327" r:id="rId45"/>
    <p:sldId id="328" r:id="rId46"/>
    <p:sldId id="329" r:id="rId47"/>
    <p:sldId id="330" r:id="rId48"/>
    <p:sldId id="335" r:id="rId49"/>
    <p:sldId id="332" r:id="rId50"/>
    <p:sldId id="333" r:id="rId51"/>
    <p:sldId id="334" r:id="rId52"/>
    <p:sldId id="336" r:id="rId53"/>
    <p:sldId id="331" r:id="rId54"/>
    <p:sldId id="337" r:id="rId55"/>
    <p:sldId id="338" r:id="rId56"/>
    <p:sldId id="339" r:id="rId57"/>
    <p:sldId id="340" r:id="rId58"/>
    <p:sldId id="341" r:id="rId59"/>
    <p:sldId id="342" r:id="rId60"/>
    <p:sldId id="343" r:id="rId61"/>
    <p:sldId id="345" r:id="rId62"/>
    <p:sldId id="346" r:id="rId63"/>
    <p:sldId id="347" r:id="rId64"/>
    <p:sldId id="348" r:id="rId65"/>
    <p:sldId id="349" r:id="rId66"/>
    <p:sldId id="350" r:id="rId67"/>
    <p:sldId id="351" r:id="rId68"/>
    <p:sldId id="352" r:id="rId69"/>
    <p:sldId id="353" r:id="rId70"/>
    <p:sldId id="354"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07" autoAdjust="0"/>
    <p:restoredTop sz="94128" autoAdjust="0"/>
  </p:normalViewPr>
  <p:slideViewPr>
    <p:cSldViewPr>
      <p:cViewPr varScale="1">
        <p:scale>
          <a:sx n="122" d="100"/>
          <a:sy n="122" d="100"/>
        </p:scale>
        <p:origin x="1800" y="2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52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image" Target="../media/image58.emf"/><Relationship Id="rId4" Type="http://schemas.openxmlformats.org/officeDocument/2006/relationships/image" Target="../media/image61.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image" Target="../media/image58.emf"/><Relationship Id="rId4" Type="http://schemas.openxmlformats.org/officeDocument/2006/relationships/image" Target="../media/image6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C3739C-E3D3-49E0-BE44-6A3A080FF539}" type="datetimeFigureOut">
              <a:rPr lang="en-US" smtClean="0"/>
              <a:t>10/29/18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89D71-9FFD-4C63-86A1-6D40E0EB8F74}" type="slidenum">
              <a:rPr lang="en-US" smtClean="0"/>
              <a:t>‹#›</a:t>
            </a:fld>
            <a:endParaRPr lang="en-US" dirty="0"/>
          </a:p>
        </p:txBody>
      </p:sp>
    </p:spTree>
    <p:extLst>
      <p:ext uri="{BB962C8B-B14F-4D97-AF65-F5344CB8AC3E}">
        <p14:creationId xmlns:p14="http://schemas.microsoft.com/office/powerpoint/2010/main" val="3639306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cxnSp>
        <p:nvCxnSpPr>
          <p:cNvPr id="4" name="Straight Connector 3">
            <a:extLst>
              <a:ext uri="{FF2B5EF4-FFF2-40B4-BE49-F238E27FC236}">
                <a16:creationId xmlns:a16="http://schemas.microsoft.com/office/drawing/2014/main" id="{A560E856-6B59-2E41-9719-3AAFCC4B9F25}"/>
              </a:ext>
            </a:extLst>
          </p:cNvPr>
          <p:cNvCxnSpPr>
            <a:cxnSpLocks/>
          </p:cNvCxnSpPr>
          <p:nvPr userDrawn="1"/>
        </p:nvCxnSpPr>
        <p:spPr>
          <a:xfrm>
            <a:off x="65088" y="3733800"/>
            <a:ext cx="9018587" cy="0"/>
          </a:xfrm>
          <a:prstGeom prst="line">
            <a:avLst/>
          </a:prstGeom>
          <a:ln w="63500">
            <a:solidFill>
              <a:schemeClr val="accent2"/>
            </a:solidFill>
          </a:ln>
          <a:effectLst>
            <a:reflection blurRad="127000" stA="50000" endA="3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5" name="Picture 5">
            <a:extLst>
              <a:ext uri="{FF2B5EF4-FFF2-40B4-BE49-F238E27FC236}">
                <a16:creationId xmlns:a16="http://schemas.microsoft.com/office/drawing/2014/main" id="{041D7DE1-01F3-464D-9CE6-3BA4CD47C9D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54875" y="6384925"/>
            <a:ext cx="1828800" cy="43021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6" name="Picture 6">
            <a:extLst>
              <a:ext uri="{FF2B5EF4-FFF2-40B4-BE49-F238E27FC236}">
                <a16:creationId xmlns:a16="http://schemas.microsoft.com/office/drawing/2014/main" id="{A21C99AC-3A6F-134A-81E4-145813C83F5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088" y="6335713"/>
            <a:ext cx="2011362" cy="43815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7" name="Text Box 7">
            <a:extLst>
              <a:ext uri="{FF2B5EF4-FFF2-40B4-BE49-F238E27FC236}">
                <a16:creationId xmlns:a16="http://schemas.microsoft.com/office/drawing/2014/main" id="{E60DB2EE-1E54-A340-A147-3385E03047DB}"/>
              </a:ext>
            </a:extLst>
          </p:cNvPr>
          <p:cNvSpPr txBox="1">
            <a:spLocks noChangeArrowheads="1"/>
          </p:cNvSpPr>
          <p:nvPr userDrawn="1"/>
        </p:nvSpPr>
        <p:spPr bwMode="auto">
          <a:xfrm>
            <a:off x="3729038" y="6492875"/>
            <a:ext cx="1920875" cy="3032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32"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32"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32"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32"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32" charset="-128"/>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32" charset="-128"/>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32" charset="-128"/>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32" charset="-128"/>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32" charset="-128"/>
              </a:defRPr>
            </a:lvl9pPr>
          </a:lstStyle>
          <a:p>
            <a:pPr algn="ctr" defTabSz="457200" fontAlgn="base">
              <a:spcBef>
                <a:spcPct val="0"/>
              </a:spcBef>
              <a:spcAft>
                <a:spcPct val="0"/>
              </a:spcAft>
              <a:buClr>
                <a:srgbClr val="000000"/>
              </a:buClr>
              <a:buSzPct val="100000"/>
              <a:buFont typeface="Times New Roman" pitchFamily="16" charset="0"/>
              <a:buNone/>
              <a:defRPr/>
            </a:pPr>
            <a:r>
              <a:rPr lang="en-US" altLang="en-US" sz="1400" dirty="0">
                <a:latin typeface="Verdana" panose="020B0604030504040204" pitchFamily="34" charset="0"/>
                <a:ea typeface="Verdana" panose="020B0604030504040204" pitchFamily="34" charset="0"/>
                <a:cs typeface="Verdana" panose="020B0604030504040204" pitchFamily="34" charset="0"/>
              </a:rPr>
              <a:t>October 30, 2018</a:t>
            </a:r>
          </a:p>
        </p:txBody>
      </p:sp>
    </p:spTree>
    <p:extLst>
      <p:ext uri="{BB962C8B-B14F-4D97-AF65-F5344CB8AC3E}">
        <p14:creationId xmlns:p14="http://schemas.microsoft.com/office/powerpoint/2010/main" val="3357140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447800" y="103188"/>
            <a:ext cx="7332663" cy="1433512"/>
          </a:xfrm>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BB4594DF-4158-A945-A070-3A23486F5CBA}"/>
              </a:ext>
            </a:extLst>
          </p:cNvPr>
          <p:cNvCxnSpPr>
            <a:cxnSpLocks/>
          </p:cNvCxnSpPr>
          <p:nvPr userDrawn="1"/>
        </p:nvCxnSpPr>
        <p:spPr>
          <a:xfrm>
            <a:off x="1447800" y="1371600"/>
            <a:ext cx="7620000" cy="0"/>
          </a:xfrm>
          <a:prstGeom prst="line">
            <a:avLst/>
          </a:prstGeom>
          <a:ln w="63500">
            <a:solidFill>
              <a:srgbClr val="C00000"/>
            </a:solidFill>
          </a:ln>
          <a:effectLst>
            <a:reflection blurRad="127000" stA="50000" endA="300" dir="5400000" sy="-100000" algn="bl" rotWithShape="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897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7988" y="103188"/>
            <a:ext cx="2022475" cy="6096000"/>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685800" y="103188"/>
            <a:ext cx="5919788" cy="6096000"/>
          </a:xfrm>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2682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C95F-83BA-BD4E-9ABF-730ACB9F7AF3}"/>
              </a:ext>
            </a:extLst>
          </p:cNvPr>
          <p:cNvSpPr>
            <a:spLocks noGrp="1"/>
          </p:cNvSpPr>
          <p:nvPr>
            <p:ph type="title"/>
          </p:nvPr>
        </p:nvSpPr>
        <p:spPr/>
        <p:txBody>
          <a:bodyPr/>
          <a:lstStyle/>
          <a:p>
            <a:r>
              <a:rPr lang="en-US"/>
              <a:t>Click to edit Master title style</a:t>
            </a:r>
          </a:p>
        </p:txBody>
      </p:sp>
      <p:sp>
        <p:nvSpPr>
          <p:cNvPr id="4" name="TextBox 3">
            <a:extLst>
              <a:ext uri="{FF2B5EF4-FFF2-40B4-BE49-F238E27FC236}">
                <a16:creationId xmlns:a16="http://schemas.microsoft.com/office/drawing/2014/main" id="{2074C4CA-78E7-144C-A0F2-589F92D63365}"/>
              </a:ext>
            </a:extLst>
          </p:cNvPr>
          <p:cNvSpPr txBox="1"/>
          <p:nvPr userDrawn="1"/>
        </p:nvSpPr>
        <p:spPr>
          <a:xfrm>
            <a:off x="1513211" y="1804524"/>
            <a:ext cx="2646878" cy="338554"/>
          </a:xfrm>
          <a:prstGeom prst="rect">
            <a:avLst/>
          </a:prstGeom>
          <a:noFill/>
        </p:spPr>
        <p:txBody>
          <a:bodyPr wrap="non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Click to edit Master text</a:t>
            </a:r>
          </a:p>
        </p:txBody>
      </p:sp>
    </p:spTree>
    <p:extLst>
      <p:ext uri="{BB962C8B-B14F-4D97-AF65-F5344CB8AC3E}">
        <p14:creationId xmlns:p14="http://schemas.microsoft.com/office/powerpoint/2010/main" val="3096163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103189"/>
            <a:ext cx="7161213" cy="1116012"/>
          </a:xfrm>
        </p:spPr>
        <p:txBody>
          <a:bodyPr/>
          <a:lstStyle/>
          <a:p>
            <a:r>
              <a:rPr lang="en-US" dirty="0"/>
              <a:t>Click to edit Master title style</a:t>
            </a:r>
          </a:p>
        </p:txBody>
      </p:sp>
      <p:sp>
        <p:nvSpPr>
          <p:cNvPr id="3" name="Content Placeholder 2"/>
          <p:cNvSpPr>
            <a:spLocks noGrp="1"/>
          </p:cNvSpPr>
          <p:nvPr>
            <p:ph idx="1" hasCustomPrompt="1"/>
          </p:nvPr>
        </p:nvSpPr>
        <p:spPr>
          <a:xfrm>
            <a:off x="685800" y="1524000"/>
            <a:ext cx="7770813" cy="4876800"/>
          </a:xfrm>
        </p:spPr>
        <p:txBody>
          <a:bodyPr>
            <a:normAutofit/>
          </a:bodyPr>
          <a:lstStyle>
            <a:lvl1pPr marL="457200" indent="-457200">
              <a:buFont typeface="Arial" panose="020B0604020202020204" pitchFamily="34" charset="0"/>
              <a:buChar char="•"/>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CE478953-9FDC-384E-86F4-1C2CC1D7C1E9}"/>
              </a:ext>
            </a:extLst>
          </p:cNvPr>
          <p:cNvCxnSpPr>
            <a:cxnSpLocks/>
          </p:cNvCxnSpPr>
          <p:nvPr userDrawn="1"/>
        </p:nvCxnSpPr>
        <p:spPr>
          <a:xfrm>
            <a:off x="76200" y="1295400"/>
            <a:ext cx="8991600" cy="0"/>
          </a:xfrm>
          <a:prstGeom prst="line">
            <a:avLst/>
          </a:prstGeom>
          <a:ln w="63500">
            <a:solidFill>
              <a:schemeClr val="accent2"/>
            </a:solidFill>
          </a:ln>
          <a:effectLst>
            <a:reflection blurRad="127000" stA="50000" endA="300" dir="5400000" sy="-100000" algn="bl" rotWithShape="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87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51724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103188"/>
            <a:ext cx="7332663" cy="1116012"/>
          </a:xfrm>
        </p:spPr>
        <p:txBody>
          <a:bodyPr/>
          <a:lstStyle/>
          <a:p>
            <a:r>
              <a:rPr lang="en-US"/>
              <a:t>Click to edit Master title style</a:t>
            </a:r>
          </a:p>
        </p:txBody>
      </p:sp>
      <p:sp>
        <p:nvSpPr>
          <p:cNvPr id="3" name="Content Placeholder 2"/>
          <p:cNvSpPr>
            <a:spLocks noGrp="1"/>
          </p:cNvSpPr>
          <p:nvPr>
            <p:ph sz="half" idx="1" hasCustomPrompt="1"/>
          </p:nvPr>
        </p:nvSpPr>
        <p:spPr>
          <a:xfrm>
            <a:off x="685800" y="1600200"/>
            <a:ext cx="3808413" cy="4876800"/>
          </a:xfrm>
        </p:spPr>
        <p:txBody>
          <a:bodyPr>
            <a:normAutofit/>
          </a:bodyPr>
          <a:lstStyle>
            <a:lvl1pPr marL="457200" indent="-457200">
              <a:buFont typeface="Arial" panose="020B0604020202020204" pitchFamily="34" charset="0"/>
              <a:buChar char="•"/>
              <a:defRPr sz="280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sz="20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6613" y="1600200"/>
            <a:ext cx="3810000" cy="4876800"/>
          </a:xfrm>
        </p:spPr>
        <p:txBody>
          <a:bodyPr>
            <a:normAutofit/>
          </a:bodyPr>
          <a:lstStyle>
            <a:lvl1pPr marL="457200" indent="-457200">
              <a:buFont typeface="Arial" panose="020B0604020202020204" pitchFamily="34" charset="0"/>
              <a:buChar char="•"/>
              <a:defRPr sz="280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sz="20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20AB812F-7CC3-B249-A99F-F09608EB0893}"/>
              </a:ext>
            </a:extLst>
          </p:cNvPr>
          <p:cNvCxnSpPr>
            <a:cxnSpLocks/>
          </p:cNvCxnSpPr>
          <p:nvPr userDrawn="1"/>
        </p:nvCxnSpPr>
        <p:spPr>
          <a:xfrm>
            <a:off x="76200" y="1371600"/>
            <a:ext cx="8991600" cy="0"/>
          </a:xfrm>
          <a:prstGeom prst="line">
            <a:avLst/>
          </a:prstGeom>
          <a:ln w="63500">
            <a:solidFill>
              <a:schemeClr val="accent2"/>
            </a:solidFill>
          </a:ln>
          <a:effectLst>
            <a:reflection blurRad="127000" stA="50000" endA="300" dir="5400000" sy="-100000" algn="bl" rotWithShape="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4612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2390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457200" y="2174875"/>
            <a:ext cx="4040188"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hasCustomPrompt="1"/>
          </p:nvPr>
        </p:nvSpPr>
        <p:spPr>
          <a:xfrm>
            <a:off x="4645025" y="2174875"/>
            <a:ext cx="4041775"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3991893-7937-0A4A-AF6B-21AD24F3ECEF}"/>
              </a:ext>
            </a:extLst>
          </p:cNvPr>
          <p:cNvCxnSpPr>
            <a:cxnSpLocks/>
          </p:cNvCxnSpPr>
          <p:nvPr userDrawn="1"/>
        </p:nvCxnSpPr>
        <p:spPr>
          <a:xfrm>
            <a:off x="1447800" y="1371600"/>
            <a:ext cx="7620000" cy="0"/>
          </a:xfrm>
          <a:prstGeom prst="line">
            <a:avLst/>
          </a:prstGeom>
          <a:ln w="63500">
            <a:solidFill>
              <a:srgbClr val="C00000"/>
            </a:solidFill>
          </a:ln>
          <a:effectLst>
            <a:reflection blurRad="127000" stA="50000" endA="300" dir="5400000" sy="-100000" algn="bl" rotWithShape="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242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7800" y="103188"/>
            <a:ext cx="7332663" cy="1116012"/>
          </a:xfrm>
        </p:spPr>
        <p:txBody>
          <a:bodyPr/>
          <a:lstStyle/>
          <a:p>
            <a:r>
              <a:rPr lang="en-US" dirty="0"/>
              <a:t>Click to edit Master title style</a:t>
            </a:r>
          </a:p>
        </p:txBody>
      </p:sp>
      <p:cxnSp>
        <p:nvCxnSpPr>
          <p:cNvPr id="3" name="Straight Connector 2">
            <a:extLst>
              <a:ext uri="{FF2B5EF4-FFF2-40B4-BE49-F238E27FC236}">
                <a16:creationId xmlns:a16="http://schemas.microsoft.com/office/drawing/2014/main" id="{90DC3A4F-2F37-D545-B785-78A25DF75F04}"/>
              </a:ext>
            </a:extLst>
          </p:cNvPr>
          <p:cNvCxnSpPr>
            <a:cxnSpLocks/>
          </p:cNvCxnSpPr>
          <p:nvPr userDrawn="1"/>
        </p:nvCxnSpPr>
        <p:spPr>
          <a:xfrm>
            <a:off x="76200" y="1371600"/>
            <a:ext cx="8991600" cy="0"/>
          </a:xfrm>
          <a:prstGeom prst="line">
            <a:avLst/>
          </a:prstGeom>
          <a:ln w="63500">
            <a:solidFill>
              <a:schemeClr val="accent2"/>
            </a:solidFill>
          </a:ln>
          <a:effectLst>
            <a:reflection blurRad="127000" stA="50000" endA="300" dir="5400000" sy="-100000" algn="bl" rotWithShape="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514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794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457200" y="1435100"/>
            <a:ext cx="3008313" cy="469106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52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4791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152400" y="152400"/>
            <a:ext cx="1371600" cy="1371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pitchFamily="18" charset="0"/>
              <a:buNone/>
            </a:pPr>
            <a:endParaRPr lang="en-US" sz="2400" b="0" i="0" dirty="0">
              <a:solidFill>
                <a:srgbClr val="FFFFFF"/>
              </a:solidFill>
              <a:latin typeface="Verdana Regular"/>
              <a:ea typeface="ＭＳ Ｐゴシック" pitchFamily="34" charset="-128"/>
            </a:endParaRPr>
          </a:p>
        </p:txBody>
      </p:sp>
      <p:pic>
        <p:nvPicPr>
          <p:cNvPr id="2051"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824" y="31778"/>
            <a:ext cx="1165376" cy="116537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052" name="Rectangle 3"/>
          <p:cNvSpPr>
            <a:spLocks noGrp="1" noChangeArrowheads="1"/>
          </p:cNvSpPr>
          <p:nvPr>
            <p:ph type="title"/>
          </p:nvPr>
        </p:nvSpPr>
        <p:spPr bwMode="auto">
          <a:xfrm>
            <a:off x="1317776" y="103188"/>
            <a:ext cx="7138837" cy="109396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2053" name="Rectangle 4"/>
          <p:cNvSpPr>
            <a:spLocks noGrp="1" noChangeArrowheads="1"/>
          </p:cNvSpPr>
          <p:nvPr>
            <p:ph type="body" idx="1"/>
          </p:nvPr>
        </p:nvSpPr>
        <p:spPr bwMode="auto">
          <a:xfrm>
            <a:off x="685800" y="1524000"/>
            <a:ext cx="7770813" cy="4675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rmAutofit/>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Tree>
    <p:extLst>
      <p:ext uri="{BB962C8B-B14F-4D97-AF65-F5344CB8AC3E}">
        <p14:creationId xmlns:p14="http://schemas.microsoft.com/office/powerpoint/2010/main" val="1516753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36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algn="ctr" defTabSz="457200" rtl="0" eaLnBrk="0" fontAlgn="base" hangingPunct="0">
        <a:spcBef>
          <a:spcPct val="0"/>
        </a:spcBef>
        <a:spcAft>
          <a:spcPct val="0"/>
        </a:spcAft>
        <a:buClr>
          <a:srgbClr val="000000"/>
        </a:buClr>
        <a:buSzPct val="100000"/>
        <a:buFont typeface="Times New Roman" pitchFamily="18" charset="0"/>
        <a:defRPr sz="3600">
          <a:solidFill>
            <a:srgbClr val="000000"/>
          </a:solidFill>
          <a:latin typeface="Arial" charset="0"/>
          <a:ea typeface="Droid Sans Fallback" charset="0"/>
          <a:cs typeface="Droid Sans Fallback" charset="0"/>
        </a:defRPr>
      </a:lvl2pPr>
      <a:lvl3pPr algn="ctr" defTabSz="457200" rtl="0" eaLnBrk="0" fontAlgn="base" hangingPunct="0">
        <a:spcBef>
          <a:spcPct val="0"/>
        </a:spcBef>
        <a:spcAft>
          <a:spcPct val="0"/>
        </a:spcAft>
        <a:buClr>
          <a:srgbClr val="000000"/>
        </a:buClr>
        <a:buSzPct val="100000"/>
        <a:buFont typeface="Times New Roman" pitchFamily="18" charset="0"/>
        <a:defRPr sz="3600">
          <a:solidFill>
            <a:srgbClr val="000000"/>
          </a:solidFill>
          <a:latin typeface="Arial" charset="0"/>
          <a:ea typeface="Droid Sans Fallback" charset="0"/>
          <a:cs typeface="Droid Sans Fallback" charset="0"/>
        </a:defRPr>
      </a:lvl3pPr>
      <a:lvl4pPr algn="ctr" defTabSz="457200" rtl="0" eaLnBrk="0" fontAlgn="base" hangingPunct="0">
        <a:spcBef>
          <a:spcPct val="0"/>
        </a:spcBef>
        <a:spcAft>
          <a:spcPct val="0"/>
        </a:spcAft>
        <a:buClr>
          <a:srgbClr val="000000"/>
        </a:buClr>
        <a:buSzPct val="100000"/>
        <a:buFont typeface="Times New Roman" pitchFamily="18" charset="0"/>
        <a:defRPr sz="3600">
          <a:solidFill>
            <a:srgbClr val="000000"/>
          </a:solidFill>
          <a:latin typeface="Arial" charset="0"/>
          <a:ea typeface="Droid Sans Fallback" charset="0"/>
          <a:cs typeface="Droid Sans Fallback" charset="0"/>
        </a:defRPr>
      </a:lvl4pPr>
      <a:lvl5pPr algn="ctr" defTabSz="457200" rtl="0" eaLnBrk="0" fontAlgn="base" hangingPunct="0">
        <a:spcBef>
          <a:spcPct val="0"/>
        </a:spcBef>
        <a:spcAft>
          <a:spcPct val="0"/>
        </a:spcAft>
        <a:buClr>
          <a:srgbClr val="000000"/>
        </a:buClr>
        <a:buSzPct val="100000"/>
        <a:buFont typeface="Times New Roman" pitchFamily="18" charset="0"/>
        <a:defRPr sz="3600">
          <a:solidFill>
            <a:srgbClr val="000000"/>
          </a:solidFill>
          <a:latin typeface="Arial" charset="0"/>
          <a:ea typeface="Droid Sans Fallback" charset="0"/>
          <a:cs typeface="Droid Sans Fallback"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3600">
          <a:solidFill>
            <a:srgbClr val="000000"/>
          </a:solidFill>
          <a:latin typeface="Arial" charset="0"/>
          <a:ea typeface="Droid Sans Fallback" charset="0"/>
          <a:cs typeface="Droid Sans Fallback"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3600">
          <a:solidFill>
            <a:srgbClr val="000000"/>
          </a:solidFill>
          <a:latin typeface="Arial" charset="0"/>
          <a:ea typeface="Droid Sans Fallback" charset="0"/>
          <a:cs typeface="Droid Sans Fallback"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3600">
          <a:solidFill>
            <a:srgbClr val="000000"/>
          </a:solidFill>
          <a:latin typeface="Arial" charset="0"/>
          <a:ea typeface="Droid Sans Fallback" charset="0"/>
          <a:cs typeface="Droid Sans Fallback"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3600">
          <a:solidFill>
            <a:srgbClr val="000000"/>
          </a:solidFill>
          <a:latin typeface="Arial" charset="0"/>
          <a:ea typeface="Droid Sans Fallback" charset="0"/>
          <a:cs typeface="Droid Sans Fallback" charset="0"/>
        </a:defRPr>
      </a:lvl9pPr>
    </p:titleStyle>
    <p:bodyStyle>
      <a:lvl1pPr marL="342900" indent="-342900" algn="l" defTabSz="457200" rtl="0" eaLnBrk="0" fontAlgn="base" hangingPunct="0">
        <a:lnSpc>
          <a:spcPct val="128000"/>
        </a:lnSpc>
        <a:spcBef>
          <a:spcPts val="800"/>
        </a:spcBef>
        <a:spcAft>
          <a:spcPct val="0"/>
        </a:spcAft>
        <a:buClr>
          <a:srgbClr val="000000"/>
        </a:buClr>
        <a:buSzPct val="100000"/>
        <a:buFont typeface="Times New Roman" pitchFamily="18" charset="0"/>
        <a:defRPr sz="3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457200" rtl="0" eaLnBrk="0" fontAlgn="base" hangingPunct="0">
        <a:lnSpc>
          <a:spcPct val="128000"/>
        </a:lnSpc>
        <a:spcBef>
          <a:spcPts val="600"/>
        </a:spcBef>
        <a:spcAft>
          <a:spcPct val="0"/>
        </a:spcAft>
        <a:buClr>
          <a:srgbClr val="000000"/>
        </a:buClr>
        <a:buSzPct val="100000"/>
        <a:buFont typeface="Times New Roman" pitchFamily="18" charset="0"/>
        <a:defRPr sz="24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gif"/><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10" Type="http://schemas.openxmlformats.org/officeDocument/2006/relationships/image" Target="../media/image9.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gif"/><Relationship Id="rId7"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oleObject" Target="../embeddings/oleObject2.bin"/><Relationship Id="rId12"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emf"/><Relationship Id="rId11" Type="http://schemas.openxmlformats.org/officeDocument/2006/relationships/image" Target="../media/image22.png"/><Relationship Id="rId5" Type="http://schemas.openxmlformats.org/officeDocument/2006/relationships/oleObject" Target="../embeddings/oleObject1.bin"/><Relationship Id="rId15" Type="http://schemas.openxmlformats.org/officeDocument/2006/relationships/image" Target="../media/image18.png"/><Relationship Id="rId4" Type="http://schemas.openxmlformats.org/officeDocument/2006/relationships/image" Target="../media/image9.gif"/><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oleObject" Target="../embeddings/oleObject2.bin"/><Relationship Id="rId12"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emf"/><Relationship Id="rId11" Type="http://schemas.openxmlformats.org/officeDocument/2006/relationships/image" Target="../media/image22.png"/><Relationship Id="rId5" Type="http://schemas.openxmlformats.org/officeDocument/2006/relationships/oleObject" Target="../embeddings/oleObject1.bin"/><Relationship Id="rId15" Type="http://schemas.openxmlformats.org/officeDocument/2006/relationships/image" Target="../media/image18.png"/><Relationship Id="rId4" Type="http://schemas.openxmlformats.org/officeDocument/2006/relationships/image" Target="../media/image9.gif"/><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png"/><Relationship Id="rId7" Type="http://schemas.openxmlformats.org/officeDocument/2006/relationships/image" Target="../media/image13.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2.emf"/><Relationship Id="rId4" Type="http://schemas.openxmlformats.org/officeDocument/2006/relationships/oleObject" Target="../embeddings/oleObject3.bin"/><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1.png"/><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 Id="rId9" Type="http://schemas.openxmlformats.org/officeDocument/2006/relationships/image" Target="../media/image3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56.emf"/><Relationship Id="rId4" Type="http://schemas.openxmlformats.org/officeDocument/2006/relationships/oleObject" Target="../embeddings/oleObject7.bin"/></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57.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56.emf"/><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57.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56.emf"/><Relationship Id="rId4" Type="http://schemas.openxmlformats.org/officeDocument/2006/relationships/oleObject" Target="../embeddings/oleObject9.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58.emf"/></Relationships>
</file>

<file path=ppt/slides/_rels/slide42.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9.emf"/><Relationship Id="rId5" Type="http://schemas.openxmlformats.org/officeDocument/2006/relationships/oleObject" Target="../embeddings/oleObject11.bin"/><Relationship Id="rId10" Type="http://schemas.openxmlformats.org/officeDocument/2006/relationships/image" Target="../media/image61.emf"/><Relationship Id="rId4" Type="http://schemas.openxmlformats.org/officeDocument/2006/relationships/image" Target="../media/image58.emf"/><Relationship Id="rId9" Type="http://schemas.openxmlformats.org/officeDocument/2006/relationships/oleObject" Target="../embeddings/oleObject13.bin"/></Relationships>
</file>

<file path=ppt/slides/_rels/slide43.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59.emf"/><Relationship Id="rId5" Type="http://schemas.openxmlformats.org/officeDocument/2006/relationships/oleObject" Target="../embeddings/oleObject11.bin"/><Relationship Id="rId10" Type="http://schemas.openxmlformats.org/officeDocument/2006/relationships/image" Target="../media/image61.emf"/><Relationship Id="rId4" Type="http://schemas.openxmlformats.org/officeDocument/2006/relationships/image" Target="../media/image58.emf"/><Relationship Id="rId9" Type="http://schemas.openxmlformats.org/officeDocument/2006/relationships/oleObject" Target="../embeddings/oleObject13.bin"/></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http://smallangle.org/content/software" TargetMode="External"/><Relationship Id="rId3" Type="http://schemas.openxmlformats.org/officeDocument/2006/relationships/hyperlink" Target="https://www.embl-hamburg.de/biosaxs/software.html" TargetMode="External"/><Relationship Id="rId7" Type="http://schemas.openxmlformats.org/officeDocument/2006/relationships/hyperlink" Target="https://modbase.compbio.ucsf.edu/foxs/" TargetMode="External"/><Relationship Id="rId2" Type="http://schemas.openxmlformats.org/officeDocument/2006/relationships/hyperlink" Target="https://bioxtas-raw.readthedocs.io/en/latest/" TargetMode="External"/><Relationship Id="rId1" Type="http://schemas.openxmlformats.org/officeDocument/2006/relationships/slideLayout" Target="../slideLayouts/slideLayout2.xml"/><Relationship Id="rId6" Type="http://schemas.openxmlformats.org/officeDocument/2006/relationships/hyperlink" Target="https://sassie-web.chem.utk.edu/sassie2/" TargetMode="External"/><Relationship Id="rId5" Type="http://schemas.openxmlformats.org/officeDocument/2006/relationships/hyperlink" Target="http://somo.aucsolutions.com/" TargetMode="External"/><Relationship Id="rId4" Type="http://schemas.openxmlformats.org/officeDocument/2006/relationships/hyperlink" Target="http://www.bioisis.net/tutorial/9"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105.jpg"/><Relationship Id="rId13" Type="http://schemas.openxmlformats.org/officeDocument/2006/relationships/hyperlink" Target="http://www.bio.aps.anl.gov/" TargetMode="External"/><Relationship Id="rId3" Type="http://schemas.openxmlformats.org/officeDocument/2006/relationships/image" Target="../media/image102.jpg"/><Relationship Id="rId7" Type="http://schemas.openxmlformats.org/officeDocument/2006/relationships/image" Target="../media/image104.jpg"/><Relationship Id="rId12" Type="http://schemas.openxmlformats.org/officeDocument/2006/relationships/image" Target="../media/image109.jp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08.jpg"/><Relationship Id="rId5" Type="http://schemas.openxmlformats.org/officeDocument/2006/relationships/image" Target="../media/image2.png"/><Relationship Id="rId10" Type="http://schemas.openxmlformats.org/officeDocument/2006/relationships/image" Target="../media/image107.jpg"/><Relationship Id="rId4" Type="http://schemas.openxmlformats.org/officeDocument/2006/relationships/image" Target="../media/image103.png"/><Relationship Id="rId9" Type="http://schemas.openxmlformats.org/officeDocument/2006/relationships/image" Target="../media/image106.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9.png"/><Relationship Id="rId10" Type="http://schemas.openxmlformats.org/officeDocument/2006/relationships/image" Target="../media/image17.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06746-3BDB-BA4C-8BBD-A3BAE22B0B8A}"/>
              </a:ext>
            </a:extLst>
          </p:cNvPr>
          <p:cNvSpPr>
            <a:spLocks noGrp="1"/>
          </p:cNvSpPr>
          <p:nvPr>
            <p:ph type="ctrTitle"/>
          </p:nvPr>
        </p:nvSpPr>
        <p:spPr/>
        <p:txBody>
          <a:bodyPr/>
          <a:lstStyle/>
          <a:p>
            <a:r>
              <a:rPr lang="en-US" dirty="0"/>
              <a:t>Biological Small Angle Solution Scattering</a:t>
            </a:r>
          </a:p>
        </p:txBody>
      </p:sp>
      <p:sp>
        <p:nvSpPr>
          <p:cNvPr id="3" name="Subtitle 2">
            <a:extLst>
              <a:ext uri="{FF2B5EF4-FFF2-40B4-BE49-F238E27FC236}">
                <a16:creationId xmlns:a16="http://schemas.microsoft.com/office/drawing/2014/main" id="{776CC42B-7C79-EF4D-833D-76EC00C534AC}"/>
              </a:ext>
            </a:extLst>
          </p:cNvPr>
          <p:cNvSpPr>
            <a:spLocks noGrp="1"/>
          </p:cNvSpPr>
          <p:nvPr>
            <p:ph type="subTitle" idx="1"/>
          </p:nvPr>
        </p:nvSpPr>
        <p:spPr>
          <a:xfrm>
            <a:off x="381000" y="3886200"/>
            <a:ext cx="7391400" cy="1752600"/>
          </a:xfrm>
        </p:spPr>
        <p:txBody>
          <a:bodyPr>
            <a:normAutofit/>
          </a:bodyPr>
          <a:lstStyle/>
          <a:p>
            <a:pPr algn="l">
              <a:lnSpc>
                <a:spcPct val="100000"/>
              </a:lnSpc>
              <a:spcBef>
                <a:spcPts val="0"/>
              </a:spcBef>
            </a:pPr>
            <a:r>
              <a:rPr lang="en-US" sz="2400" dirty="0"/>
              <a:t>Jesse Hopkins, PhD</a:t>
            </a:r>
          </a:p>
          <a:p>
            <a:pPr algn="l">
              <a:lnSpc>
                <a:spcPct val="100000"/>
              </a:lnSpc>
              <a:spcBef>
                <a:spcPts val="0"/>
              </a:spcBef>
            </a:pPr>
            <a:r>
              <a:rPr lang="en-US" sz="2400" dirty="0"/>
              <a:t>IIT/CSRRI</a:t>
            </a:r>
          </a:p>
          <a:p>
            <a:pPr algn="l">
              <a:lnSpc>
                <a:spcPct val="100000"/>
              </a:lnSpc>
              <a:spcBef>
                <a:spcPts val="0"/>
              </a:spcBef>
            </a:pPr>
            <a:r>
              <a:rPr lang="en-US" sz="2400" dirty="0"/>
              <a:t>Staff Scientist, BioCAT</a:t>
            </a:r>
          </a:p>
          <a:p>
            <a:pPr algn="l">
              <a:lnSpc>
                <a:spcPct val="100000"/>
              </a:lnSpc>
              <a:spcBef>
                <a:spcPts val="0"/>
              </a:spcBef>
            </a:pPr>
            <a:r>
              <a:rPr lang="en-US" sz="2400" dirty="0"/>
              <a:t>Sector 18, Advanced Photon Source</a:t>
            </a:r>
          </a:p>
          <a:p>
            <a:pPr algn="l"/>
            <a:endParaRPr lang="en-US" sz="2400" dirty="0"/>
          </a:p>
        </p:txBody>
      </p:sp>
    </p:spTree>
    <p:extLst>
      <p:ext uri="{BB962C8B-B14F-4D97-AF65-F5344CB8AC3E}">
        <p14:creationId xmlns:p14="http://schemas.microsoft.com/office/powerpoint/2010/main" val="2344248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787D-0A55-7248-B87B-2B69DFE49650}"/>
              </a:ext>
            </a:extLst>
          </p:cNvPr>
          <p:cNvSpPr>
            <a:spLocks noGrp="1"/>
          </p:cNvSpPr>
          <p:nvPr>
            <p:ph type="title"/>
          </p:nvPr>
        </p:nvSpPr>
        <p:spPr/>
        <p:txBody>
          <a:bodyPr/>
          <a:lstStyle/>
          <a:p>
            <a:r>
              <a:rPr lang="en-US" dirty="0"/>
              <a:t>Scattering from a single molecule</a:t>
            </a:r>
          </a:p>
        </p:txBody>
      </p:sp>
      <p:pic>
        <p:nvPicPr>
          <p:cNvPr id="115" name="Picture 8" descr="600px-1GZX_Haemoglobin.png">
            <a:extLst>
              <a:ext uri="{FF2B5EF4-FFF2-40B4-BE49-F238E27FC236}">
                <a16:creationId xmlns:a16="http://schemas.microsoft.com/office/drawing/2014/main" id="{2B2C0399-D422-FF44-A03D-11678DA7AE23}"/>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968500" y="1606550"/>
            <a:ext cx="2217738" cy="2217738"/>
          </a:xfrm>
          <a:prstGeom prst="rect">
            <a:avLst/>
          </a:prstGeom>
          <a:noFill/>
          <a:ln>
            <a:noFill/>
          </a:ln>
          <a:extLst>
            <a:ext uri="{909E8E84-426E-40DD-AFC4-6F175D3DCCD1}">
              <a14:hiddenFill xmlns:a14="http://schemas.microsoft.com/office/drawing/2010/main">
                <a:solidFill>
                  <a:srgbClr val="FFFFFF">
                    <a:alpha val="45097"/>
                  </a:srgbClr>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6" name="Straight Connector 62">
            <a:extLst>
              <a:ext uri="{FF2B5EF4-FFF2-40B4-BE49-F238E27FC236}">
                <a16:creationId xmlns:a16="http://schemas.microsoft.com/office/drawing/2014/main" id="{21E7E39C-2222-0A46-8442-59261BAA218B}"/>
              </a:ext>
            </a:extLst>
          </p:cNvPr>
          <p:cNvCxnSpPr>
            <a:cxnSpLocks noChangeShapeType="1"/>
          </p:cNvCxnSpPr>
          <p:nvPr/>
        </p:nvCxnSpPr>
        <p:spPr bwMode="auto">
          <a:xfrm rot="16200000" flipH="1">
            <a:off x="2605881" y="2804320"/>
            <a:ext cx="828675" cy="111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17" name="Straight Connector 80">
            <a:extLst>
              <a:ext uri="{FF2B5EF4-FFF2-40B4-BE49-F238E27FC236}">
                <a16:creationId xmlns:a16="http://schemas.microsoft.com/office/drawing/2014/main" id="{268928F9-6924-9A40-8F29-3073148A3EEA}"/>
              </a:ext>
            </a:extLst>
          </p:cNvPr>
          <p:cNvCxnSpPr>
            <a:cxnSpLocks noChangeShapeType="1"/>
          </p:cNvCxnSpPr>
          <p:nvPr/>
        </p:nvCxnSpPr>
        <p:spPr bwMode="auto">
          <a:xfrm>
            <a:off x="368300" y="3836988"/>
            <a:ext cx="919163" cy="3175"/>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cxnSp>
      <p:sp>
        <p:nvSpPr>
          <p:cNvPr id="118" name="Explosion 1 89">
            <a:extLst>
              <a:ext uri="{FF2B5EF4-FFF2-40B4-BE49-F238E27FC236}">
                <a16:creationId xmlns:a16="http://schemas.microsoft.com/office/drawing/2014/main" id="{FA5D2DBA-07A3-AE40-8657-F5FAD2E748DD}"/>
              </a:ext>
            </a:extLst>
          </p:cNvPr>
          <p:cNvSpPr>
            <a:spLocks noChangeArrowheads="1"/>
          </p:cNvSpPr>
          <p:nvPr/>
        </p:nvSpPr>
        <p:spPr bwMode="auto">
          <a:xfrm>
            <a:off x="2954338" y="2320925"/>
            <a:ext cx="131762" cy="149225"/>
          </a:xfrm>
          <a:prstGeom prst="irregularSeal1">
            <a:avLst/>
          </a:prstGeom>
          <a:solidFill>
            <a:srgbClr val="FFFF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19" name="Explosion 1 90">
            <a:extLst>
              <a:ext uri="{FF2B5EF4-FFF2-40B4-BE49-F238E27FC236}">
                <a16:creationId xmlns:a16="http://schemas.microsoft.com/office/drawing/2014/main" id="{D90588D2-2BD5-9D4E-B60D-1251FB3A6F56}"/>
              </a:ext>
            </a:extLst>
          </p:cNvPr>
          <p:cNvSpPr>
            <a:spLocks noChangeArrowheads="1"/>
          </p:cNvSpPr>
          <p:nvPr/>
        </p:nvSpPr>
        <p:spPr bwMode="auto">
          <a:xfrm>
            <a:off x="2957513" y="3155950"/>
            <a:ext cx="131762" cy="149225"/>
          </a:xfrm>
          <a:prstGeom prst="irregularSeal1">
            <a:avLst/>
          </a:prstGeom>
          <a:solidFill>
            <a:srgbClr val="FFFF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grpSp>
        <p:nvGrpSpPr>
          <p:cNvPr id="121" name="Group 73">
            <a:extLst>
              <a:ext uri="{FF2B5EF4-FFF2-40B4-BE49-F238E27FC236}">
                <a16:creationId xmlns:a16="http://schemas.microsoft.com/office/drawing/2014/main" id="{5662BC2A-6501-AC4B-BE80-3359E43F6834}"/>
              </a:ext>
            </a:extLst>
          </p:cNvPr>
          <p:cNvGrpSpPr>
            <a:grpSpLocks/>
          </p:cNvGrpSpPr>
          <p:nvPr/>
        </p:nvGrpSpPr>
        <p:grpSpPr bwMode="auto">
          <a:xfrm>
            <a:off x="347663" y="1905000"/>
            <a:ext cx="2400300" cy="1811338"/>
            <a:chOff x="347117" y="1904951"/>
            <a:chExt cx="2400340" cy="1811935"/>
          </a:xfrm>
        </p:grpSpPr>
        <p:cxnSp>
          <p:nvCxnSpPr>
            <p:cNvPr id="122" name="Straight Connector 62">
              <a:extLst>
                <a:ext uri="{FF2B5EF4-FFF2-40B4-BE49-F238E27FC236}">
                  <a16:creationId xmlns:a16="http://schemas.microsoft.com/office/drawing/2014/main" id="{DEC23109-4E19-F848-9C19-02111FF928A2}"/>
                </a:ext>
              </a:extLst>
            </p:cNvPr>
            <p:cNvCxnSpPr>
              <a:cxnSpLocks noChangeShapeType="1"/>
            </p:cNvCxnSpPr>
            <p:nvPr/>
          </p:nvCxnSpPr>
          <p:spPr bwMode="auto">
            <a:xfrm rot="16200000" flipH="1">
              <a:off x="-554588" y="2810947"/>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23" name="Straight Connector 62">
              <a:extLst>
                <a:ext uri="{FF2B5EF4-FFF2-40B4-BE49-F238E27FC236}">
                  <a16:creationId xmlns:a16="http://schemas.microsoft.com/office/drawing/2014/main" id="{386A9605-A9AC-CE45-9302-261133EADE03}"/>
                </a:ext>
              </a:extLst>
            </p:cNvPr>
            <p:cNvCxnSpPr>
              <a:cxnSpLocks noChangeShapeType="1"/>
            </p:cNvCxnSpPr>
            <p:nvPr/>
          </p:nvCxnSpPr>
          <p:spPr bwMode="auto">
            <a:xfrm rot="16200000" flipH="1">
              <a:off x="-309050" y="2806709"/>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24" name="Straight Connector 62">
              <a:extLst>
                <a:ext uri="{FF2B5EF4-FFF2-40B4-BE49-F238E27FC236}">
                  <a16:creationId xmlns:a16="http://schemas.microsoft.com/office/drawing/2014/main" id="{29B4B1DE-6DE1-4E43-9612-1E713734305D}"/>
                </a:ext>
              </a:extLst>
            </p:cNvPr>
            <p:cNvCxnSpPr>
              <a:cxnSpLocks noChangeShapeType="1"/>
            </p:cNvCxnSpPr>
            <p:nvPr/>
          </p:nvCxnSpPr>
          <p:spPr bwMode="auto">
            <a:xfrm rot="16200000" flipH="1">
              <a:off x="-21179" y="2806701"/>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25" name="Straight Connector 62">
              <a:extLst>
                <a:ext uri="{FF2B5EF4-FFF2-40B4-BE49-F238E27FC236}">
                  <a16:creationId xmlns:a16="http://schemas.microsoft.com/office/drawing/2014/main" id="{93979F10-F25F-9943-9CF1-B0F942888E8B}"/>
                </a:ext>
              </a:extLst>
            </p:cNvPr>
            <p:cNvCxnSpPr>
              <a:cxnSpLocks noChangeShapeType="1"/>
            </p:cNvCxnSpPr>
            <p:nvPr/>
          </p:nvCxnSpPr>
          <p:spPr bwMode="auto">
            <a:xfrm rot="16200000" flipH="1">
              <a:off x="241292" y="2806694"/>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26" name="Straight Connector 62">
              <a:extLst>
                <a:ext uri="{FF2B5EF4-FFF2-40B4-BE49-F238E27FC236}">
                  <a16:creationId xmlns:a16="http://schemas.microsoft.com/office/drawing/2014/main" id="{CD559433-7949-3542-9888-A7CAD8F59922}"/>
                </a:ext>
              </a:extLst>
            </p:cNvPr>
            <p:cNvCxnSpPr>
              <a:cxnSpLocks noChangeShapeType="1"/>
            </p:cNvCxnSpPr>
            <p:nvPr/>
          </p:nvCxnSpPr>
          <p:spPr bwMode="auto">
            <a:xfrm rot="16200000" flipH="1">
              <a:off x="520697" y="2806688"/>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27" name="Straight Connector 63">
              <a:extLst>
                <a:ext uri="{FF2B5EF4-FFF2-40B4-BE49-F238E27FC236}">
                  <a16:creationId xmlns:a16="http://schemas.microsoft.com/office/drawing/2014/main" id="{F6ABC10B-65E0-9B41-9F14-3B304700CCDB}"/>
                </a:ext>
              </a:extLst>
            </p:cNvPr>
            <p:cNvCxnSpPr>
              <a:cxnSpLocks noChangeShapeType="1"/>
            </p:cNvCxnSpPr>
            <p:nvPr/>
          </p:nvCxnSpPr>
          <p:spPr bwMode="auto">
            <a:xfrm rot="16200000" flipH="1">
              <a:off x="774701" y="2806681"/>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28" name="Straight Connector 64">
              <a:extLst>
                <a:ext uri="{FF2B5EF4-FFF2-40B4-BE49-F238E27FC236}">
                  <a16:creationId xmlns:a16="http://schemas.microsoft.com/office/drawing/2014/main" id="{55EBA8BC-54CF-8D46-A0E8-CA678A32C250}"/>
                </a:ext>
              </a:extLst>
            </p:cNvPr>
            <p:cNvCxnSpPr>
              <a:cxnSpLocks noChangeShapeType="1"/>
            </p:cNvCxnSpPr>
            <p:nvPr/>
          </p:nvCxnSpPr>
          <p:spPr bwMode="auto">
            <a:xfrm rot="16200000" flipH="1">
              <a:off x="1045639" y="2806674"/>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29" name="Straight Connector 65">
              <a:extLst>
                <a:ext uri="{FF2B5EF4-FFF2-40B4-BE49-F238E27FC236}">
                  <a16:creationId xmlns:a16="http://schemas.microsoft.com/office/drawing/2014/main" id="{F4782097-FF71-1747-B838-1B95460CFC28}"/>
                </a:ext>
              </a:extLst>
            </p:cNvPr>
            <p:cNvCxnSpPr>
              <a:cxnSpLocks noChangeShapeType="1"/>
            </p:cNvCxnSpPr>
            <p:nvPr/>
          </p:nvCxnSpPr>
          <p:spPr bwMode="auto">
            <a:xfrm rot="16200000" flipH="1">
              <a:off x="1299643" y="2806668"/>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30" name="Straight Connector 66">
              <a:extLst>
                <a:ext uri="{FF2B5EF4-FFF2-40B4-BE49-F238E27FC236}">
                  <a16:creationId xmlns:a16="http://schemas.microsoft.com/office/drawing/2014/main" id="{E33ED7ED-F7E2-B247-ACD9-135C6C9A65CA}"/>
                </a:ext>
              </a:extLst>
            </p:cNvPr>
            <p:cNvCxnSpPr>
              <a:cxnSpLocks noChangeShapeType="1"/>
            </p:cNvCxnSpPr>
            <p:nvPr/>
          </p:nvCxnSpPr>
          <p:spPr bwMode="auto">
            <a:xfrm rot="16200000" flipH="1">
              <a:off x="1570581" y="2806659"/>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31" name="Straight Connector 67">
              <a:extLst>
                <a:ext uri="{FF2B5EF4-FFF2-40B4-BE49-F238E27FC236}">
                  <a16:creationId xmlns:a16="http://schemas.microsoft.com/office/drawing/2014/main" id="{0BEC72E9-02DA-7E41-8E6A-43E07DFBA4B0}"/>
                </a:ext>
              </a:extLst>
            </p:cNvPr>
            <p:cNvCxnSpPr>
              <a:cxnSpLocks noChangeShapeType="1"/>
            </p:cNvCxnSpPr>
            <p:nvPr/>
          </p:nvCxnSpPr>
          <p:spPr bwMode="auto">
            <a:xfrm rot="16200000" flipH="1">
              <a:off x="1841519" y="2806656"/>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grpSp>
        <p:nvGrpSpPr>
          <p:cNvPr id="132" name="Group 46">
            <a:extLst>
              <a:ext uri="{FF2B5EF4-FFF2-40B4-BE49-F238E27FC236}">
                <a16:creationId xmlns:a16="http://schemas.microsoft.com/office/drawing/2014/main" id="{ADD367CD-C709-CF49-A02B-68045B21A442}"/>
              </a:ext>
            </a:extLst>
          </p:cNvPr>
          <p:cNvGrpSpPr>
            <a:grpSpLocks/>
          </p:cNvGrpSpPr>
          <p:nvPr/>
        </p:nvGrpSpPr>
        <p:grpSpPr bwMode="auto">
          <a:xfrm>
            <a:off x="584200" y="-76200"/>
            <a:ext cx="4851400" cy="4851400"/>
            <a:chOff x="584070" y="-76305"/>
            <a:chExt cx="4851530" cy="4851530"/>
          </a:xfrm>
        </p:grpSpPr>
        <p:sp>
          <p:nvSpPr>
            <p:cNvPr id="133" name="Oval 75">
              <a:extLst>
                <a:ext uri="{FF2B5EF4-FFF2-40B4-BE49-F238E27FC236}">
                  <a16:creationId xmlns:a16="http://schemas.microsoft.com/office/drawing/2014/main" id="{A6D50F9F-40F2-1443-A1B2-A7CD3D4BF717}"/>
                </a:ext>
              </a:extLst>
            </p:cNvPr>
            <p:cNvSpPr>
              <a:spLocks noChangeArrowheads="1"/>
            </p:cNvSpPr>
            <p:nvPr/>
          </p:nvSpPr>
          <p:spPr bwMode="auto">
            <a:xfrm>
              <a:off x="2743205" y="2116665"/>
              <a:ext cx="550323" cy="55032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34" name="Oval 76">
              <a:extLst>
                <a:ext uri="{FF2B5EF4-FFF2-40B4-BE49-F238E27FC236}">
                  <a16:creationId xmlns:a16="http://schemas.microsoft.com/office/drawing/2014/main" id="{D3D69BC5-7175-EA49-89EE-6223E464AFB3}"/>
                </a:ext>
              </a:extLst>
            </p:cNvPr>
            <p:cNvSpPr>
              <a:spLocks noChangeArrowheads="1"/>
            </p:cNvSpPr>
            <p:nvPr/>
          </p:nvSpPr>
          <p:spPr bwMode="auto">
            <a:xfrm>
              <a:off x="2480721" y="1837249"/>
              <a:ext cx="1092211" cy="109221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35" name="Oval 78">
              <a:extLst>
                <a:ext uri="{FF2B5EF4-FFF2-40B4-BE49-F238E27FC236}">
                  <a16:creationId xmlns:a16="http://schemas.microsoft.com/office/drawing/2014/main" id="{415068CC-5895-D344-9546-C312623D582F}"/>
                </a:ext>
              </a:extLst>
            </p:cNvPr>
            <p:cNvSpPr>
              <a:spLocks noChangeArrowheads="1"/>
            </p:cNvSpPr>
            <p:nvPr/>
          </p:nvSpPr>
          <p:spPr bwMode="auto">
            <a:xfrm>
              <a:off x="2218237" y="1574772"/>
              <a:ext cx="1625627" cy="16256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36" name="Oval 79">
              <a:extLst>
                <a:ext uri="{FF2B5EF4-FFF2-40B4-BE49-F238E27FC236}">
                  <a16:creationId xmlns:a16="http://schemas.microsoft.com/office/drawing/2014/main" id="{152F56CD-D055-0843-8175-5A5FA43503F3}"/>
                </a:ext>
              </a:extLst>
            </p:cNvPr>
            <p:cNvSpPr>
              <a:spLocks noChangeArrowheads="1"/>
            </p:cNvSpPr>
            <p:nvPr/>
          </p:nvSpPr>
          <p:spPr bwMode="auto">
            <a:xfrm>
              <a:off x="1964220" y="1303826"/>
              <a:ext cx="2159045" cy="21590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37" name="Oval 80">
              <a:extLst>
                <a:ext uri="{FF2B5EF4-FFF2-40B4-BE49-F238E27FC236}">
                  <a16:creationId xmlns:a16="http://schemas.microsoft.com/office/drawing/2014/main" id="{21D46C45-EFC3-BC45-964F-D55C19FFF4FC}"/>
                </a:ext>
              </a:extLst>
            </p:cNvPr>
            <p:cNvSpPr>
              <a:spLocks noChangeArrowheads="1"/>
            </p:cNvSpPr>
            <p:nvPr/>
          </p:nvSpPr>
          <p:spPr bwMode="auto">
            <a:xfrm>
              <a:off x="1684804" y="1049812"/>
              <a:ext cx="2692463" cy="26924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38" name="Oval 81">
              <a:extLst>
                <a:ext uri="{FF2B5EF4-FFF2-40B4-BE49-F238E27FC236}">
                  <a16:creationId xmlns:a16="http://schemas.microsoft.com/office/drawing/2014/main" id="{5D2FEB72-033D-3B4C-B98E-42ED732C1DCC}"/>
                </a:ext>
              </a:extLst>
            </p:cNvPr>
            <p:cNvSpPr>
              <a:spLocks noChangeArrowheads="1"/>
            </p:cNvSpPr>
            <p:nvPr/>
          </p:nvSpPr>
          <p:spPr bwMode="auto">
            <a:xfrm>
              <a:off x="1413854" y="778869"/>
              <a:ext cx="3242811" cy="324281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39" name="Oval 82">
              <a:extLst>
                <a:ext uri="{FF2B5EF4-FFF2-40B4-BE49-F238E27FC236}">
                  <a16:creationId xmlns:a16="http://schemas.microsoft.com/office/drawing/2014/main" id="{A4E904D5-7B59-FE46-8B0A-65EAF3A8326B}"/>
                </a:ext>
              </a:extLst>
            </p:cNvPr>
            <p:cNvSpPr>
              <a:spLocks noChangeArrowheads="1"/>
            </p:cNvSpPr>
            <p:nvPr/>
          </p:nvSpPr>
          <p:spPr bwMode="auto">
            <a:xfrm>
              <a:off x="1151371" y="499458"/>
              <a:ext cx="3750826" cy="375082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40" name="Oval 83">
              <a:extLst>
                <a:ext uri="{FF2B5EF4-FFF2-40B4-BE49-F238E27FC236}">
                  <a16:creationId xmlns:a16="http://schemas.microsoft.com/office/drawing/2014/main" id="{6429E47C-61F0-B343-BF29-5402AF354680}"/>
                </a:ext>
              </a:extLst>
            </p:cNvPr>
            <p:cNvSpPr>
              <a:spLocks noChangeArrowheads="1"/>
            </p:cNvSpPr>
            <p:nvPr/>
          </p:nvSpPr>
          <p:spPr bwMode="auto">
            <a:xfrm>
              <a:off x="871954" y="245446"/>
              <a:ext cx="4292710" cy="429271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41" name="Oval 84">
              <a:extLst>
                <a:ext uri="{FF2B5EF4-FFF2-40B4-BE49-F238E27FC236}">
                  <a16:creationId xmlns:a16="http://schemas.microsoft.com/office/drawing/2014/main" id="{10DD2B2F-57B9-1441-88B1-D2920AA7BA17}"/>
                </a:ext>
              </a:extLst>
            </p:cNvPr>
            <p:cNvSpPr>
              <a:spLocks noChangeArrowheads="1"/>
            </p:cNvSpPr>
            <p:nvPr/>
          </p:nvSpPr>
          <p:spPr bwMode="auto">
            <a:xfrm>
              <a:off x="584070" y="-76305"/>
              <a:ext cx="4851530" cy="485153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grpSp>
      <p:grpSp>
        <p:nvGrpSpPr>
          <p:cNvPr id="142" name="Group 47">
            <a:extLst>
              <a:ext uri="{FF2B5EF4-FFF2-40B4-BE49-F238E27FC236}">
                <a16:creationId xmlns:a16="http://schemas.microsoft.com/office/drawing/2014/main" id="{595043EA-53DF-014B-9AC9-B53C39477FD9}"/>
              </a:ext>
            </a:extLst>
          </p:cNvPr>
          <p:cNvGrpSpPr>
            <a:grpSpLocks/>
          </p:cNvGrpSpPr>
          <p:nvPr/>
        </p:nvGrpSpPr>
        <p:grpSpPr bwMode="auto">
          <a:xfrm>
            <a:off x="584200" y="754063"/>
            <a:ext cx="4851400" cy="4851400"/>
            <a:chOff x="584070" y="-76305"/>
            <a:chExt cx="4851530" cy="4851530"/>
          </a:xfrm>
        </p:grpSpPr>
        <p:sp>
          <p:nvSpPr>
            <p:cNvPr id="143" name="Oval 86">
              <a:extLst>
                <a:ext uri="{FF2B5EF4-FFF2-40B4-BE49-F238E27FC236}">
                  <a16:creationId xmlns:a16="http://schemas.microsoft.com/office/drawing/2014/main" id="{62BA1272-433A-3447-8AF4-D477D573A974}"/>
                </a:ext>
              </a:extLst>
            </p:cNvPr>
            <p:cNvSpPr>
              <a:spLocks noChangeArrowheads="1"/>
            </p:cNvSpPr>
            <p:nvPr/>
          </p:nvSpPr>
          <p:spPr bwMode="auto">
            <a:xfrm>
              <a:off x="2743205" y="2116665"/>
              <a:ext cx="550323" cy="55032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44" name="Oval 87">
              <a:extLst>
                <a:ext uri="{FF2B5EF4-FFF2-40B4-BE49-F238E27FC236}">
                  <a16:creationId xmlns:a16="http://schemas.microsoft.com/office/drawing/2014/main" id="{4E4A2B3F-3292-F444-BD78-CFC67B778EA0}"/>
                </a:ext>
              </a:extLst>
            </p:cNvPr>
            <p:cNvSpPr>
              <a:spLocks noChangeArrowheads="1"/>
            </p:cNvSpPr>
            <p:nvPr/>
          </p:nvSpPr>
          <p:spPr bwMode="auto">
            <a:xfrm>
              <a:off x="2480721" y="1837249"/>
              <a:ext cx="1092211" cy="109221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45" name="Oval 88">
              <a:extLst>
                <a:ext uri="{FF2B5EF4-FFF2-40B4-BE49-F238E27FC236}">
                  <a16:creationId xmlns:a16="http://schemas.microsoft.com/office/drawing/2014/main" id="{6ABF86EF-104C-EC41-A29F-76891F0AFC6C}"/>
                </a:ext>
              </a:extLst>
            </p:cNvPr>
            <p:cNvSpPr>
              <a:spLocks noChangeArrowheads="1"/>
            </p:cNvSpPr>
            <p:nvPr/>
          </p:nvSpPr>
          <p:spPr bwMode="auto">
            <a:xfrm>
              <a:off x="2218237" y="1574772"/>
              <a:ext cx="1625627" cy="16256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46" name="Oval 89">
              <a:extLst>
                <a:ext uri="{FF2B5EF4-FFF2-40B4-BE49-F238E27FC236}">
                  <a16:creationId xmlns:a16="http://schemas.microsoft.com/office/drawing/2014/main" id="{B4B19F2E-A77E-E142-9002-B70E858025DA}"/>
                </a:ext>
              </a:extLst>
            </p:cNvPr>
            <p:cNvSpPr>
              <a:spLocks noChangeArrowheads="1"/>
            </p:cNvSpPr>
            <p:nvPr/>
          </p:nvSpPr>
          <p:spPr bwMode="auto">
            <a:xfrm>
              <a:off x="1964220" y="1303826"/>
              <a:ext cx="2159045" cy="21590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47" name="Oval 90">
              <a:extLst>
                <a:ext uri="{FF2B5EF4-FFF2-40B4-BE49-F238E27FC236}">
                  <a16:creationId xmlns:a16="http://schemas.microsoft.com/office/drawing/2014/main" id="{08992CCC-1B39-0643-80FC-A753AD502FD1}"/>
                </a:ext>
              </a:extLst>
            </p:cNvPr>
            <p:cNvSpPr>
              <a:spLocks noChangeArrowheads="1"/>
            </p:cNvSpPr>
            <p:nvPr/>
          </p:nvSpPr>
          <p:spPr bwMode="auto">
            <a:xfrm>
              <a:off x="1684804" y="1049812"/>
              <a:ext cx="2692463" cy="26924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48" name="Oval 91">
              <a:extLst>
                <a:ext uri="{FF2B5EF4-FFF2-40B4-BE49-F238E27FC236}">
                  <a16:creationId xmlns:a16="http://schemas.microsoft.com/office/drawing/2014/main" id="{01C3021F-D5FA-A947-9DDF-FA5607BB980F}"/>
                </a:ext>
              </a:extLst>
            </p:cNvPr>
            <p:cNvSpPr>
              <a:spLocks noChangeArrowheads="1"/>
            </p:cNvSpPr>
            <p:nvPr/>
          </p:nvSpPr>
          <p:spPr bwMode="auto">
            <a:xfrm>
              <a:off x="1413854" y="778869"/>
              <a:ext cx="3242811" cy="324281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49" name="Oval 92">
              <a:extLst>
                <a:ext uri="{FF2B5EF4-FFF2-40B4-BE49-F238E27FC236}">
                  <a16:creationId xmlns:a16="http://schemas.microsoft.com/office/drawing/2014/main" id="{2FBEF045-663F-8E40-A505-9E66618FC620}"/>
                </a:ext>
              </a:extLst>
            </p:cNvPr>
            <p:cNvSpPr>
              <a:spLocks noChangeArrowheads="1"/>
            </p:cNvSpPr>
            <p:nvPr/>
          </p:nvSpPr>
          <p:spPr bwMode="auto">
            <a:xfrm>
              <a:off x="1151371" y="499458"/>
              <a:ext cx="3750826" cy="375082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50" name="Oval 93">
              <a:extLst>
                <a:ext uri="{FF2B5EF4-FFF2-40B4-BE49-F238E27FC236}">
                  <a16:creationId xmlns:a16="http://schemas.microsoft.com/office/drawing/2014/main" id="{5B8CA59B-6995-6545-BE14-2B58940FEBA9}"/>
                </a:ext>
              </a:extLst>
            </p:cNvPr>
            <p:cNvSpPr>
              <a:spLocks noChangeArrowheads="1"/>
            </p:cNvSpPr>
            <p:nvPr/>
          </p:nvSpPr>
          <p:spPr bwMode="auto">
            <a:xfrm>
              <a:off x="871954" y="245446"/>
              <a:ext cx="4292710" cy="429271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51" name="Oval 94">
              <a:extLst>
                <a:ext uri="{FF2B5EF4-FFF2-40B4-BE49-F238E27FC236}">
                  <a16:creationId xmlns:a16="http://schemas.microsoft.com/office/drawing/2014/main" id="{6C330B2B-4A46-104D-96CA-FE9EC5C4441B}"/>
                </a:ext>
              </a:extLst>
            </p:cNvPr>
            <p:cNvSpPr>
              <a:spLocks noChangeArrowheads="1"/>
            </p:cNvSpPr>
            <p:nvPr/>
          </p:nvSpPr>
          <p:spPr bwMode="auto">
            <a:xfrm>
              <a:off x="584070" y="-76305"/>
              <a:ext cx="4851530" cy="485153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grpSp>
      <p:pic>
        <p:nvPicPr>
          <p:cNvPr id="152" name="Picture 151" descr="speckle-xpcs.gif">
            <a:extLst>
              <a:ext uri="{FF2B5EF4-FFF2-40B4-BE49-F238E27FC236}">
                <a16:creationId xmlns:a16="http://schemas.microsoft.com/office/drawing/2014/main" id="{6EB63154-EBE9-CC46-B6DD-07DBD52C277B}"/>
              </a:ext>
            </a:extLst>
          </p:cNvPr>
          <p:cNvPicPr>
            <a:picLocks noChangeAspect="1"/>
          </p:cNvPicPr>
          <p:nvPr/>
        </p:nvPicPr>
        <p:blipFill>
          <a:blip r:embed="rId3"/>
          <a:stretch>
            <a:fillRect/>
          </a:stretch>
        </p:blipFill>
        <p:spPr>
          <a:xfrm>
            <a:off x="5003175" y="1075265"/>
            <a:ext cx="3891518" cy="3839632"/>
          </a:xfrm>
          <a:prstGeom prst="rect">
            <a:avLst/>
          </a:prstGeom>
          <a:scene3d>
            <a:camera prst="perspectiveFront">
              <a:rot lat="0" lon="4200000" rev="0"/>
            </a:camera>
            <a:lightRig rig="threePt" dir="t"/>
          </a:scene3d>
        </p:spPr>
      </p:pic>
      <p:cxnSp>
        <p:nvCxnSpPr>
          <p:cNvPr id="153" name="Straight Connector 66">
            <a:extLst>
              <a:ext uri="{FF2B5EF4-FFF2-40B4-BE49-F238E27FC236}">
                <a16:creationId xmlns:a16="http://schemas.microsoft.com/office/drawing/2014/main" id="{490AE54A-78BC-2648-A46B-594E3DFE10AA}"/>
              </a:ext>
            </a:extLst>
          </p:cNvPr>
          <p:cNvCxnSpPr>
            <a:cxnSpLocks noChangeShapeType="1"/>
          </p:cNvCxnSpPr>
          <p:nvPr/>
        </p:nvCxnSpPr>
        <p:spPr bwMode="auto">
          <a:xfrm flipV="1">
            <a:off x="3021013" y="3175000"/>
            <a:ext cx="3870325" cy="476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CFB874-0C47-0645-829E-91183A47B848}"/>
                  </a:ext>
                </a:extLst>
              </p:cNvPr>
              <p:cNvSpPr txBox="1"/>
              <p:nvPr/>
            </p:nvSpPr>
            <p:spPr>
              <a:xfrm>
                <a:off x="334736" y="4572000"/>
                <a:ext cx="4150239" cy="338554"/>
              </a:xfrm>
              <a:prstGeom prst="rect">
                <a:avLst/>
              </a:prstGeom>
              <a:solidFill>
                <a:schemeClr val="bg1"/>
              </a:solid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Defining an electron density </a:t>
                </a:r>
                <a14:m>
                  <m:oMath xmlns:m="http://schemas.openxmlformats.org/officeDocument/2006/math">
                    <m:r>
                      <a:rPr lang="en-US" sz="1600" i="1" smtClean="0">
                        <a:latin typeface="Cambria Math" panose="02040503050406030204" pitchFamily="18" charset="0"/>
                        <a:ea typeface="Cambria Math" panose="02040503050406030204" pitchFamily="18" charset="0"/>
                        <a:cs typeface="Verdana" panose="020B0604030504040204" pitchFamily="34" charset="0"/>
                      </a:rPr>
                      <m:t>𝜌</m:t>
                    </m:r>
                    <m:d>
                      <m:dPr>
                        <m:ctrlPr>
                          <a:rPr lang="en-US" sz="1600" b="0" i="1" smtClean="0">
                            <a:latin typeface="Cambria Math" panose="02040503050406030204" pitchFamily="18" charset="0"/>
                            <a:ea typeface="Cambria Math" panose="02040503050406030204" pitchFamily="18" charset="0"/>
                            <a:cs typeface="Verdana" panose="020B0604030504040204" pitchFamily="34" charset="0"/>
                          </a:rPr>
                        </m:ctrlPr>
                      </m:dPr>
                      <m:e>
                        <m:acc>
                          <m:accPr>
                            <m:chr m:val="⃗"/>
                            <m:ctrlPr>
                              <a:rPr lang="en-US" sz="1600" b="0" i="1" smtClean="0">
                                <a:latin typeface="Cambria Math" panose="02040503050406030204" pitchFamily="18" charset="0"/>
                                <a:ea typeface="Cambria Math" panose="02040503050406030204" pitchFamily="18" charset="0"/>
                                <a:cs typeface="Verdana" panose="020B0604030504040204" pitchFamily="34" charset="0"/>
                              </a:rPr>
                            </m:ctrlPr>
                          </m:accPr>
                          <m:e>
                            <m:r>
                              <a:rPr lang="en-US" sz="1600" b="0" i="1" smtClean="0">
                                <a:latin typeface="Cambria Math" panose="02040503050406030204" pitchFamily="18" charset="0"/>
                                <a:ea typeface="Cambria Math" panose="02040503050406030204" pitchFamily="18" charset="0"/>
                                <a:cs typeface="Verdana" panose="020B0604030504040204" pitchFamily="34" charset="0"/>
                              </a:rPr>
                              <m:t>𝑟</m:t>
                            </m:r>
                          </m:e>
                        </m:acc>
                      </m:e>
                    </m:d>
                  </m:oMath>
                </a14:m>
                <a:r>
                  <a:rPr lang="en-US" sz="1600" dirty="0">
                    <a:latin typeface="Verdana" panose="020B0604030504040204" pitchFamily="34" charset="0"/>
                    <a:ea typeface="Verdana" panose="020B0604030504040204" pitchFamily="34" charset="0"/>
                    <a:cs typeface="Verdana" panose="020B0604030504040204" pitchFamily="34" charset="0"/>
                  </a:rPr>
                  <a:t> gives</a:t>
                </a:r>
              </a:p>
            </p:txBody>
          </p:sp>
        </mc:Choice>
        <mc:Fallback xmlns="">
          <p:sp>
            <p:nvSpPr>
              <p:cNvPr id="3" name="TextBox 2">
                <a:extLst>
                  <a:ext uri="{FF2B5EF4-FFF2-40B4-BE49-F238E27FC236}">
                    <a16:creationId xmlns:a16="http://schemas.microsoft.com/office/drawing/2014/main" id="{ADCFB874-0C47-0645-829E-91183A47B848}"/>
                  </a:ext>
                </a:extLst>
              </p:cNvPr>
              <p:cNvSpPr txBox="1">
                <a:spLocks noRot="1" noChangeAspect="1" noMove="1" noResize="1" noEditPoints="1" noAdjustHandles="1" noChangeArrowheads="1" noChangeShapeType="1" noTextEdit="1"/>
              </p:cNvSpPr>
              <p:nvPr/>
            </p:nvSpPr>
            <p:spPr>
              <a:xfrm>
                <a:off x="334736" y="4572000"/>
                <a:ext cx="4150239" cy="338554"/>
              </a:xfrm>
              <a:prstGeom prst="rect">
                <a:avLst/>
              </a:prstGeom>
              <a:blipFill>
                <a:blip r:embed="rId7"/>
                <a:stretch>
                  <a:fillRect l="-305" t="-14815" b="-18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1422AE93-DE51-8347-81CB-0DCA780D0264}"/>
                  </a:ext>
                </a:extLst>
              </p:cNvPr>
              <p:cNvSpPr txBox="1"/>
              <p:nvPr/>
            </p:nvSpPr>
            <p:spPr>
              <a:xfrm>
                <a:off x="4729528" y="5740043"/>
                <a:ext cx="4212242" cy="818814"/>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d>
                            </m:e>
                          </m:d>
                        </m:e>
                        <m:sup>
                          <m:r>
                            <a:rPr lang="en-US" b="0" i="1" smtClean="0">
                              <a:latin typeface="Cambria Math" panose="02040503050406030204" pitchFamily="18" charset="0"/>
                            </a:rPr>
                            <m:t>2</m:t>
                          </m:r>
                        </m:sup>
                      </m:sSup>
                      <m:r>
                        <a:rPr lang="en-US" b="0" i="1" smtClean="0">
                          <a:latin typeface="Cambria Math" panose="02040503050406030204" pitchFamily="18" charset="0"/>
                        </a:rPr>
                        <m:t>=</m:t>
                      </m:r>
                      <m:nary>
                        <m:naryPr>
                          <m:chr m:val="∬"/>
                          <m:limLoc m:val="undOvr"/>
                          <m:subHide m:val="on"/>
                          <m:supHide m:val="on"/>
                          <m:ctrlPr>
                            <a:rPr lang="en-US" b="0" i="1" smtClean="0">
                              <a:latin typeface="Cambria Math" panose="02040503050406030204" pitchFamily="18" charset="0"/>
                            </a:rPr>
                          </m:ctrlPr>
                        </m:naryPr>
                        <m:sub/>
                        <m:sup/>
                        <m:e>
                          <m:r>
                            <a:rPr lang="en-US" i="1">
                              <a:latin typeface="Cambria Math" panose="02040503050406030204" pitchFamily="18" charset="0"/>
                              <a:ea typeface="Cambria Math" panose="02040503050406030204" pitchFamily="18" charset="0"/>
                              <a:cs typeface="Verdana" panose="020B0604030504040204" pitchFamily="34" charset="0"/>
                            </a:rPr>
                            <m:t>𝜌</m:t>
                          </m:r>
                          <m:d>
                            <m:dPr>
                              <m:ctrlPr>
                                <a:rPr lang="en-US" i="1" smtClean="0">
                                  <a:latin typeface="Cambria Math" panose="02040503050406030204" pitchFamily="18" charset="0"/>
                                  <a:ea typeface="Cambria Math" panose="02040503050406030204" pitchFamily="18" charset="0"/>
                                  <a:cs typeface="Verdana" panose="020B0604030504040204" pitchFamily="34" charset="0"/>
                                </a:rPr>
                              </m:ctrlPr>
                            </m:dPr>
                            <m:e>
                              <m:acc>
                                <m:accPr>
                                  <m:chr m:val="⃗"/>
                                  <m:ctrlPr>
                                    <a:rPr lang="en-US" i="1">
                                      <a:latin typeface="Cambria Math" panose="02040503050406030204" pitchFamily="18" charset="0"/>
                                      <a:ea typeface="Cambria Math" panose="02040503050406030204" pitchFamily="18" charset="0"/>
                                      <a:cs typeface="Verdana" panose="020B0604030504040204" pitchFamily="34" charset="0"/>
                                    </a:rPr>
                                  </m:ctrlPr>
                                </m:accPr>
                                <m:e>
                                  <m:r>
                                    <a:rPr lang="en-US" i="1">
                                      <a:latin typeface="Cambria Math" panose="02040503050406030204" pitchFamily="18" charset="0"/>
                                      <a:ea typeface="Cambria Math" panose="02040503050406030204" pitchFamily="18" charset="0"/>
                                      <a:cs typeface="Verdana" panose="020B0604030504040204" pitchFamily="34" charset="0"/>
                                    </a:rPr>
                                    <m:t>𝑟</m:t>
                                  </m:r>
                                </m:e>
                              </m:acc>
                            </m:e>
                          </m:d>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cs typeface="Verdana" panose="020B0604030504040204" pitchFamily="34" charset="0"/>
                                </a:rPr>
                                <m:t>𝜌</m:t>
                              </m:r>
                              <m:d>
                                <m:dPr>
                                  <m:ctrlPr>
                                    <a:rPr lang="en-US" i="1" smtClean="0">
                                      <a:latin typeface="Cambria Math" panose="02040503050406030204" pitchFamily="18" charset="0"/>
                                      <a:ea typeface="Cambria Math" panose="02040503050406030204" pitchFamily="18" charset="0"/>
                                      <a:cs typeface="Verdana" panose="020B0604030504040204" pitchFamily="34" charset="0"/>
                                    </a:rPr>
                                  </m:ctrlPr>
                                </m:dPr>
                                <m:e>
                                  <m:acc>
                                    <m:accPr>
                                      <m:chr m:val="⃗"/>
                                      <m:ctrlPr>
                                        <a:rPr lang="en-US" i="1">
                                          <a:latin typeface="Cambria Math" panose="02040503050406030204" pitchFamily="18" charset="0"/>
                                          <a:ea typeface="Cambria Math" panose="02040503050406030204" pitchFamily="18" charset="0"/>
                                          <a:cs typeface="Verdana" panose="020B0604030504040204" pitchFamily="34" charset="0"/>
                                        </a:rPr>
                                      </m:ctrlPr>
                                    </m:accPr>
                                    <m:e>
                                      <m:r>
                                        <a:rPr lang="en-US" i="1">
                                          <a:latin typeface="Cambria Math" panose="02040503050406030204" pitchFamily="18" charset="0"/>
                                          <a:ea typeface="Cambria Math" panose="02040503050406030204" pitchFamily="18" charset="0"/>
                                          <a:cs typeface="Verdana" panose="020B0604030504040204" pitchFamily="34" charset="0"/>
                                        </a:rPr>
                                        <m:t>𝑟</m:t>
                                      </m:r>
                                    </m:e>
                                  </m:acc>
                                  <m:r>
                                    <a:rPr lang="en-US" b="0" i="1" smtClean="0">
                                      <a:latin typeface="Cambria Math" panose="02040503050406030204" pitchFamily="18" charset="0"/>
                                      <a:ea typeface="Cambria Math" panose="02040503050406030204" pitchFamily="18" charset="0"/>
                                      <a:cs typeface="Verdana" panose="020B0604030504040204" pitchFamily="34" charset="0"/>
                                    </a:rPr>
                                    <m:t>′</m:t>
                                  </m:r>
                                </m:e>
                              </m:d>
                              <m:r>
                                <a:rPr lang="en-US" i="1">
                                  <a:latin typeface="Cambria Math" panose="02040503050406030204" pitchFamily="18" charset="0"/>
                                </a:rPr>
                                <m:t>𝑒</m:t>
                              </m:r>
                            </m:e>
                            <m:sup>
                              <m:r>
                                <a:rPr lang="en-US" i="1">
                                  <a:latin typeface="Cambria Math" panose="02040503050406030204" pitchFamily="18" charset="0"/>
                                </a:rPr>
                                <m:t>𝑖</m:t>
                              </m:r>
                              <m:acc>
                                <m:accPr>
                                  <m:chr m:val="⃗"/>
                                  <m:ctrlPr>
                                    <a:rPr lang="en-US" i="1">
                                      <a:latin typeface="Cambria Math" panose="02040503050406030204" pitchFamily="18" charset="0"/>
                                    </a:rPr>
                                  </m:ctrlPr>
                                </m:accPr>
                                <m:e>
                                  <m:r>
                                    <a:rPr lang="en-US" i="1">
                                      <a:latin typeface="Cambria Math" panose="02040503050406030204" pitchFamily="18" charset="0"/>
                                    </a:rPr>
                                    <m:t>𝑞</m:t>
                                  </m:r>
                                </m:e>
                              </m:acc>
                              <m:r>
                                <a:rPr lang="en-US" i="1">
                                  <a:latin typeface="Cambria Math" panose="02040503050406030204" pitchFamily="18" charset="0"/>
                                  <a:ea typeface="Cambria Math" panose="02040503050406030204" pitchFamily="18" charset="0"/>
                                </a:rPr>
                                <m:t>∙</m:t>
                              </m:r>
                              <m:d>
                                <m:dPr>
                                  <m:ctrlPr>
                                    <a:rPr lang="en-US" i="1" smtClean="0">
                                      <a:latin typeface="Cambria Math" panose="02040503050406030204" pitchFamily="18" charset="0"/>
                                      <a:ea typeface="Cambria Math" panose="02040503050406030204" pitchFamily="18" charset="0"/>
                                    </a:rPr>
                                  </m:ctrlPr>
                                </m:dPr>
                                <m:e>
                                  <m:sSup>
                                    <m:sSupPr>
                                      <m:ctrlPr>
                                        <a:rPr lang="en-US" i="1" smtClean="0">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𝑟</m:t>
                                          </m:r>
                                        </m:e>
                                      </m:acc>
                                    </m:e>
                                    <m:sup>
                                      <m:r>
                                        <a:rPr lang="en-US" b="0" i="1" smtClean="0">
                                          <a:latin typeface="Cambria Math" panose="02040503050406030204" pitchFamily="18" charset="0"/>
                                          <a:ea typeface="Cambria Math" panose="02040503050406030204" pitchFamily="18" charset="0"/>
                                        </a:rPr>
                                        <m:t>′</m:t>
                                      </m:r>
                                    </m:sup>
                                  </m:sSup>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𝑟</m:t>
                                      </m:r>
                                    </m:e>
                                  </m:acc>
                                </m:e>
                              </m:d>
                            </m:sup>
                          </m:sSup>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3</m:t>
                              </m:r>
                            </m:sup>
                          </m:sSup>
                          <m:acc>
                            <m:accPr>
                              <m:chr m:val="⃗"/>
                              <m:ctrlPr>
                                <a:rPr lang="en-US" i="1">
                                  <a:latin typeface="Cambria Math" panose="02040503050406030204" pitchFamily="18" charset="0"/>
                                </a:rPr>
                              </m:ctrlPr>
                            </m:accPr>
                            <m:e>
                              <m:r>
                                <a:rPr lang="en-US" i="1">
                                  <a:latin typeface="Cambria Math" panose="02040503050406030204" pitchFamily="18" charset="0"/>
                                </a:rPr>
                                <m:t>𝑟</m:t>
                              </m:r>
                            </m:e>
                          </m:acc>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3</m:t>
                              </m:r>
                            </m:sup>
                          </m:sSup>
                          <m:acc>
                            <m:accPr>
                              <m:chr m:val="⃗"/>
                              <m:ctrlPr>
                                <a:rPr lang="en-US" i="1">
                                  <a:latin typeface="Cambria Math" panose="02040503050406030204" pitchFamily="18" charset="0"/>
                                </a:rPr>
                              </m:ctrlPr>
                            </m:accPr>
                            <m:e>
                              <m:r>
                                <a:rPr lang="en-US" i="1">
                                  <a:latin typeface="Cambria Math" panose="02040503050406030204" pitchFamily="18" charset="0"/>
                                </a:rPr>
                                <m:t>𝑟</m:t>
                              </m:r>
                            </m:e>
                          </m:acc>
                          <m:r>
                            <a:rPr lang="en-US" b="0" i="1" smtClean="0">
                              <a:latin typeface="Cambria Math" panose="02040503050406030204" pitchFamily="18" charset="0"/>
                            </a:rPr>
                            <m:t>′</m:t>
                          </m:r>
                        </m:e>
                      </m:nary>
                    </m:oMath>
                  </m:oMathPara>
                </a14:m>
                <a:endParaRPr lang="en-US" dirty="0">
                  <a:latin typeface="Verdana Regular"/>
                </a:endParaRPr>
              </a:p>
            </p:txBody>
          </p:sp>
        </mc:Choice>
        <mc:Fallback xmlns="">
          <p:sp>
            <p:nvSpPr>
              <p:cNvPr id="154" name="TextBox 153">
                <a:extLst>
                  <a:ext uri="{FF2B5EF4-FFF2-40B4-BE49-F238E27FC236}">
                    <a16:creationId xmlns:a16="http://schemas.microsoft.com/office/drawing/2014/main" id="{1422AE93-DE51-8347-81CB-0DCA780D0264}"/>
                  </a:ext>
                </a:extLst>
              </p:cNvPr>
              <p:cNvSpPr txBox="1">
                <a:spLocks noRot="1" noChangeAspect="1" noMove="1" noResize="1" noEditPoints="1" noAdjustHandles="1" noChangeArrowheads="1" noChangeShapeType="1" noTextEdit="1"/>
              </p:cNvSpPr>
              <p:nvPr/>
            </p:nvSpPr>
            <p:spPr>
              <a:xfrm>
                <a:off x="4729528" y="5740043"/>
                <a:ext cx="4212242" cy="818814"/>
              </a:xfrm>
              <a:prstGeom prst="rect">
                <a:avLst/>
              </a:prstGeom>
              <a:blipFill>
                <a:blip r:embed="rId8"/>
                <a:stretch>
                  <a:fillRect t="-130769" b="-189231"/>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AAAA44E5-BE9F-944C-9F4B-A30DACBA50C2}"/>
              </a:ext>
            </a:extLst>
          </p:cNvPr>
          <p:cNvSpPr txBox="1"/>
          <p:nvPr/>
        </p:nvSpPr>
        <p:spPr>
          <a:xfrm>
            <a:off x="347663" y="5766215"/>
            <a:ext cx="4029633" cy="584775"/>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Scattering amplitude is the Fourier transform of the electron density!</a:t>
            </a:r>
          </a:p>
        </p:txBody>
      </p:sp>
      <p:sp>
        <p:nvSpPr>
          <p:cNvPr id="5" name="TextBox 4">
            <a:extLst>
              <a:ext uri="{FF2B5EF4-FFF2-40B4-BE49-F238E27FC236}">
                <a16:creationId xmlns:a16="http://schemas.microsoft.com/office/drawing/2014/main" id="{8852FEA4-DABA-4443-8805-187AAD80AB1F}"/>
              </a:ext>
            </a:extLst>
          </p:cNvPr>
          <p:cNvSpPr txBox="1"/>
          <p:nvPr/>
        </p:nvSpPr>
        <p:spPr>
          <a:xfrm>
            <a:off x="5003175" y="5306671"/>
            <a:ext cx="3988425" cy="338554"/>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We measure intensity, not amplitude </a:t>
            </a:r>
          </a:p>
        </p:txBody>
      </p:sp>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C7597319-FE2B-344F-A408-527E76FBF106}"/>
                  </a:ext>
                </a:extLst>
              </p:cNvPr>
              <p:cNvSpPr txBox="1"/>
              <p:nvPr/>
            </p:nvSpPr>
            <p:spPr>
              <a:xfrm>
                <a:off x="1317882" y="4996089"/>
                <a:ext cx="2614627" cy="818814"/>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𝑞</m:t>
                              </m:r>
                            </m:e>
                          </m:acc>
                        </m:e>
                      </m:d>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cs typeface="Verdana" panose="020B0604030504040204" pitchFamily="34" charset="0"/>
                                </a:rPr>
                                <m:t>𝜌</m:t>
                              </m:r>
                              <m:r>
                                <a:rPr lang="en-US" i="1">
                                  <a:latin typeface="Cambria Math" panose="02040503050406030204" pitchFamily="18" charset="0"/>
                                  <a:ea typeface="Cambria Math" panose="02040503050406030204" pitchFamily="18" charset="0"/>
                                  <a:cs typeface="Verdana" panose="020B0604030504040204" pitchFamily="34" charset="0"/>
                                </a:rPr>
                                <m:t>(</m:t>
                              </m:r>
                              <m:acc>
                                <m:accPr>
                                  <m:chr m:val="⃗"/>
                                  <m:ctrlPr>
                                    <a:rPr lang="en-US" i="1">
                                      <a:latin typeface="Cambria Math" panose="02040503050406030204" pitchFamily="18" charset="0"/>
                                      <a:ea typeface="Cambria Math" panose="02040503050406030204" pitchFamily="18" charset="0"/>
                                      <a:cs typeface="Verdana" panose="020B0604030504040204" pitchFamily="34" charset="0"/>
                                    </a:rPr>
                                  </m:ctrlPr>
                                </m:accPr>
                                <m:e>
                                  <m:r>
                                    <a:rPr lang="en-US" i="1">
                                      <a:latin typeface="Cambria Math" panose="02040503050406030204" pitchFamily="18" charset="0"/>
                                      <a:ea typeface="Cambria Math" panose="02040503050406030204" pitchFamily="18" charset="0"/>
                                      <a:cs typeface="Verdana" panose="020B0604030504040204" pitchFamily="34" charset="0"/>
                                    </a:rPr>
                                    <m:t>𝑟</m:t>
                                  </m:r>
                                </m:e>
                              </m:acc>
                              <m:r>
                                <a:rPr lang="en-US" i="1">
                                  <a:latin typeface="Cambria Math" panose="02040503050406030204" pitchFamily="18" charset="0"/>
                                  <a:ea typeface="Cambria Math" panose="02040503050406030204" pitchFamily="18" charset="0"/>
                                  <a:cs typeface="Verdana" panose="020B0604030504040204" pitchFamily="34" charset="0"/>
                                </a:rPr>
                                <m:t>)</m:t>
                              </m:r>
                              <m:r>
                                <a:rPr lang="en-US" i="1">
                                  <a:latin typeface="Cambria Math" panose="02040503050406030204" pitchFamily="18" charset="0"/>
                                </a:rPr>
                                <m:t>𝑒</m:t>
                              </m:r>
                            </m:e>
                            <m:sup>
                              <m:r>
                                <a:rPr lang="en-US" i="1">
                                  <a:latin typeface="Cambria Math" panose="02040503050406030204" pitchFamily="18" charset="0"/>
                                </a:rPr>
                                <m:t>𝑖</m:t>
                              </m:r>
                              <m:acc>
                                <m:accPr>
                                  <m:chr m:val="⃗"/>
                                  <m:ctrlPr>
                                    <a:rPr lang="en-US" i="1">
                                      <a:latin typeface="Cambria Math" panose="02040503050406030204" pitchFamily="18" charset="0"/>
                                    </a:rPr>
                                  </m:ctrlPr>
                                </m:accPr>
                                <m:e>
                                  <m:r>
                                    <a:rPr lang="en-US" i="1">
                                      <a:latin typeface="Cambria Math" panose="02040503050406030204" pitchFamily="18" charset="0"/>
                                    </a:rPr>
                                    <m:t>𝑞</m:t>
                                  </m:r>
                                </m:e>
                              </m:acc>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rPr>
                                  </m:ctrlPr>
                                </m:accPr>
                                <m:e>
                                  <m:r>
                                    <a:rPr lang="en-US" b="0" i="1" smtClean="0">
                                      <a:latin typeface="Cambria Math" panose="02040503050406030204" pitchFamily="18" charset="0"/>
                                    </a:rPr>
                                    <m:t>𝑟</m:t>
                                  </m:r>
                                </m:e>
                              </m:acc>
                            </m:sup>
                          </m:sSup>
                          <m:sSup>
                            <m:sSupPr>
                              <m:ctrlPr>
                                <a:rPr lang="en-US"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3</m:t>
                              </m:r>
                            </m:sup>
                          </m:sSup>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e>
                      </m:nary>
                    </m:oMath>
                  </m:oMathPara>
                </a14:m>
                <a:endParaRPr lang="en-US" dirty="0">
                  <a:latin typeface="Verdana Regular"/>
                </a:endParaRPr>
              </a:p>
            </p:txBody>
          </p:sp>
        </mc:Choice>
        <mc:Fallback xmlns="">
          <p:sp>
            <p:nvSpPr>
              <p:cNvPr id="155" name="TextBox 154">
                <a:extLst>
                  <a:ext uri="{FF2B5EF4-FFF2-40B4-BE49-F238E27FC236}">
                    <a16:creationId xmlns:a16="http://schemas.microsoft.com/office/drawing/2014/main" id="{C7597319-FE2B-344F-A408-527E76FBF106}"/>
                  </a:ext>
                </a:extLst>
              </p:cNvPr>
              <p:cNvSpPr txBox="1">
                <a:spLocks noRot="1" noChangeAspect="1" noMove="1" noResize="1" noEditPoints="1" noAdjustHandles="1" noChangeArrowheads="1" noChangeShapeType="1" noTextEdit="1"/>
              </p:cNvSpPr>
              <p:nvPr/>
            </p:nvSpPr>
            <p:spPr>
              <a:xfrm>
                <a:off x="1317882" y="4996089"/>
                <a:ext cx="2614627" cy="818814"/>
              </a:xfrm>
              <a:prstGeom prst="rect">
                <a:avLst/>
              </a:prstGeom>
              <a:blipFill>
                <a:blip r:embed="rId9"/>
                <a:stretch>
                  <a:fillRect l="-966" t="-128788" b="-186364"/>
                </a:stretch>
              </a:blipFill>
            </p:spPr>
            <p:txBody>
              <a:bodyPr/>
              <a:lstStyle/>
              <a:p>
                <a:r>
                  <a:rPr lang="en-US">
                    <a:noFill/>
                  </a:rPr>
                  <a:t> </a:t>
                </a:r>
              </a:p>
            </p:txBody>
          </p:sp>
        </mc:Fallback>
      </mc:AlternateContent>
      <p:sp>
        <p:nvSpPr>
          <p:cNvPr id="156" name="TextBox 155">
            <a:extLst>
              <a:ext uri="{FF2B5EF4-FFF2-40B4-BE49-F238E27FC236}">
                <a16:creationId xmlns:a16="http://schemas.microsoft.com/office/drawing/2014/main" id="{82233DA8-7A73-9D4C-B19E-20F4D772A81A}"/>
              </a:ext>
            </a:extLst>
          </p:cNvPr>
          <p:cNvSpPr txBox="1"/>
          <p:nvPr/>
        </p:nvSpPr>
        <p:spPr>
          <a:xfrm>
            <a:off x="1752600" y="6441621"/>
            <a:ext cx="6647063" cy="338554"/>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Images from Richard </a:t>
            </a:r>
            <a:r>
              <a:rPr lang="en-US" sz="1600" dirty="0" err="1">
                <a:latin typeface="Verdana" panose="020B0604030504040204" pitchFamily="34" charset="0"/>
                <a:ea typeface="Verdana" panose="020B0604030504040204" pitchFamily="34" charset="0"/>
                <a:cs typeface="Verdana" panose="020B0604030504040204" pitchFamily="34" charset="0"/>
              </a:rPr>
              <a:t>Gillilan’s</a:t>
            </a: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dirty="0" err="1">
                <a:latin typeface="Verdana" panose="020B0604030504040204" pitchFamily="34" charset="0"/>
                <a:ea typeface="Verdana" panose="020B0604030504040204" pitchFamily="34" charset="0"/>
                <a:cs typeface="Verdana" panose="020B0604030504040204" pitchFamily="34" charset="0"/>
              </a:rPr>
              <a:t>BioSAXS</a:t>
            </a:r>
            <a:r>
              <a:rPr lang="en-US" sz="1600" dirty="0">
                <a:latin typeface="Verdana" panose="020B0604030504040204" pitchFamily="34" charset="0"/>
                <a:ea typeface="Verdana" panose="020B0604030504040204" pitchFamily="34" charset="0"/>
                <a:cs typeface="Verdana" panose="020B0604030504040204" pitchFamily="34" charset="0"/>
              </a:rPr>
              <a:t> Essentials presentation</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E9B83835-3690-B74B-9590-75C16EA728F9}"/>
                  </a:ext>
                </a:extLst>
              </p:cNvPr>
              <p:cNvSpPr txBox="1"/>
              <p:nvPr/>
            </p:nvSpPr>
            <p:spPr>
              <a:xfrm>
                <a:off x="2980483" y="2633246"/>
                <a:ext cx="35907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accPr>
                        <m:e>
                          <m:r>
                            <a:rPr lang="en-US" sz="1600" b="0" i="1" smtClean="0">
                              <a:latin typeface="Cambria Math" panose="02040503050406030204" pitchFamily="18" charset="0"/>
                              <a:ea typeface="Verdana" panose="020B0604030504040204" pitchFamily="34" charset="0"/>
                              <a:cs typeface="Verdana" panose="020B0604030504040204" pitchFamily="34" charset="0"/>
                            </a:rPr>
                            <m:t>𝑟</m:t>
                          </m:r>
                        </m:e>
                      </m:acc>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48" name="TextBox 47">
                <a:extLst>
                  <a:ext uri="{FF2B5EF4-FFF2-40B4-BE49-F238E27FC236}">
                    <a16:creationId xmlns:a16="http://schemas.microsoft.com/office/drawing/2014/main" id="{E9B83835-3690-B74B-9590-75C16EA728F9}"/>
                  </a:ext>
                </a:extLst>
              </p:cNvPr>
              <p:cNvSpPr txBox="1">
                <a:spLocks noRot="1" noChangeAspect="1" noMove="1" noResize="1" noEditPoints="1" noAdjustHandles="1" noChangeArrowheads="1" noChangeShapeType="1" noTextEdit="1"/>
              </p:cNvSpPr>
              <p:nvPr/>
            </p:nvSpPr>
            <p:spPr>
              <a:xfrm>
                <a:off x="2980483" y="2633246"/>
                <a:ext cx="359073" cy="338554"/>
              </a:xfrm>
              <a:prstGeom prst="rect">
                <a:avLst/>
              </a:prstGeom>
              <a:blipFill>
                <a:blip r:embed="rId10"/>
                <a:stretch>
                  <a:fillRect t="-10714"/>
                </a:stretch>
              </a:blipFill>
            </p:spPr>
            <p:txBody>
              <a:bodyPr/>
              <a:lstStyle/>
              <a:p>
                <a:r>
                  <a:rPr lang="en-US">
                    <a:noFill/>
                  </a:rPr>
                  <a:t> </a:t>
                </a:r>
              </a:p>
            </p:txBody>
          </p:sp>
        </mc:Fallback>
      </mc:AlternateContent>
    </p:spTree>
    <p:extLst>
      <p:ext uri="{BB962C8B-B14F-4D97-AF65-F5344CB8AC3E}">
        <p14:creationId xmlns:p14="http://schemas.microsoft.com/office/powerpoint/2010/main" val="3918811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787D-0A55-7248-B87B-2B69DFE49650}"/>
              </a:ext>
            </a:extLst>
          </p:cNvPr>
          <p:cNvSpPr>
            <a:spLocks noGrp="1"/>
          </p:cNvSpPr>
          <p:nvPr>
            <p:ph type="title"/>
          </p:nvPr>
        </p:nvSpPr>
        <p:spPr/>
        <p:txBody>
          <a:bodyPr/>
          <a:lstStyle/>
          <a:p>
            <a:r>
              <a:rPr lang="en-US" dirty="0"/>
              <a:t>Scattering from a single molecule</a:t>
            </a:r>
          </a:p>
        </p:txBody>
      </p:sp>
      <p:pic>
        <p:nvPicPr>
          <p:cNvPr id="89" name="Picture 8" descr="600px-1GZX_Haemoglobin.png">
            <a:extLst>
              <a:ext uri="{FF2B5EF4-FFF2-40B4-BE49-F238E27FC236}">
                <a16:creationId xmlns:a16="http://schemas.microsoft.com/office/drawing/2014/main" id="{ED02763B-0447-5546-9DB4-7AAD0A78DFE0}"/>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968500" y="1606550"/>
            <a:ext cx="2217738" cy="2217738"/>
          </a:xfrm>
          <a:prstGeom prst="rect">
            <a:avLst/>
          </a:prstGeom>
          <a:noFill/>
          <a:ln>
            <a:noFill/>
          </a:ln>
          <a:extLst>
            <a:ext uri="{909E8E84-426E-40DD-AFC4-6F175D3DCCD1}">
              <a14:hiddenFill xmlns:a14="http://schemas.microsoft.com/office/drawing/2010/main">
                <a:solidFill>
                  <a:srgbClr val="FFFFFF">
                    <a:alpha val="45097"/>
                  </a:srgbClr>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0" name="Straight Connector 62">
            <a:extLst>
              <a:ext uri="{FF2B5EF4-FFF2-40B4-BE49-F238E27FC236}">
                <a16:creationId xmlns:a16="http://schemas.microsoft.com/office/drawing/2014/main" id="{CC455285-C7F5-F649-AB36-895BBF9D05B5}"/>
              </a:ext>
            </a:extLst>
          </p:cNvPr>
          <p:cNvCxnSpPr>
            <a:cxnSpLocks noChangeShapeType="1"/>
          </p:cNvCxnSpPr>
          <p:nvPr/>
        </p:nvCxnSpPr>
        <p:spPr bwMode="auto">
          <a:xfrm rot="16200000" flipH="1">
            <a:off x="2605881" y="2804320"/>
            <a:ext cx="828675" cy="111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91" name="Straight Connector 80">
            <a:extLst>
              <a:ext uri="{FF2B5EF4-FFF2-40B4-BE49-F238E27FC236}">
                <a16:creationId xmlns:a16="http://schemas.microsoft.com/office/drawing/2014/main" id="{CC9F270C-6DC5-FB4D-8CEC-36AA5D9E13D4}"/>
              </a:ext>
            </a:extLst>
          </p:cNvPr>
          <p:cNvCxnSpPr>
            <a:cxnSpLocks noChangeShapeType="1"/>
          </p:cNvCxnSpPr>
          <p:nvPr/>
        </p:nvCxnSpPr>
        <p:spPr bwMode="auto">
          <a:xfrm>
            <a:off x="368300" y="3836988"/>
            <a:ext cx="919163" cy="3175"/>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cxnSp>
      <p:sp>
        <p:nvSpPr>
          <p:cNvPr id="92" name="Explosion 1 89">
            <a:extLst>
              <a:ext uri="{FF2B5EF4-FFF2-40B4-BE49-F238E27FC236}">
                <a16:creationId xmlns:a16="http://schemas.microsoft.com/office/drawing/2014/main" id="{EA516A64-EA8C-3941-9160-ACDBA52711D6}"/>
              </a:ext>
            </a:extLst>
          </p:cNvPr>
          <p:cNvSpPr>
            <a:spLocks noChangeArrowheads="1"/>
          </p:cNvSpPr>
          <p:nvPr/>
        </p:nvSpPr>
        <p:spPr bwMode="auto">
          <a:xfrm>
            <a:off x="2954338" y="2320925"/>
            <a:ext cx="131762" cy="149225"/>
          </a:xfrm>
          <a:prstGeom prst="irregularSeal1">
            <a:avLst/>
          </a:prstGeom>
          <a:solidFill>
            <a:srgbClr val="FFFF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93" name="Explosion 1 90">
            <a:extLst>
              <a:ext uri="{FF2B5EF4-FFF2-40B4-BE49-F238E27FC236}">
                <a16:creationId xmlns:a16="http://schemas.microsoft.com/office/drawing/2014/main" id="{64093503-C54A-704D-BCB7-A3DB8CB164A9}"/>
              </a:ext>
            </a:extLst>
          </p:cNvPr>
          <p:cNvSpPr>
            <a:spLocks noChangeArrowheads="1"/>
          </p:cNvSpPr>
          <p:nvPr/>
        </p:nvSpPr>
        <p:spPr bwMode="auto">
          <a:xfrm>
            <a:off x="2957513" y="3155950"/>
            <a:ext cx="131762" cy="149225"/>
          </a:xfrm>
          <a:prstGeom prst="irregularSeal1">
            <a:avLst/>
          </a:prstGeom>
          <a:solidFill>
            <a:srgbClr val="FFFF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grpSp>
        <p:nvGrpSpPr>
          <p:cNvPr id="95" name="Group 73">
            <a:extLst>
              <a:ext uri="{FF2B5EF4-FFF2-40B4-BE49-F238E27FC236}">
                <a16:creationId xmlns:a16="http://schemas.microsoft.com/office/drawing/2014/main" id="{5A80AD54-1B0D-FE41-948D-0163494682A1}"/>
              </a:ext>
            </a:extLst>
          </p:cNvPr>
          <p:cNvGrpSpPr>
            <a:grpSpLocks/>
          </p:cNvGrpSpPr>
          <p:nvPr/>
        </p:nvGrpSpPr>
        <p:grpSpPr bwMode="auto">
          <a:xfrm>
            <a:off x="347663" y="1905000"/>
            <a:ext cx="2400300" cy="1811338"/>
            <a:chOff x="347117" y="1904951"/>
            <a:chExt cx="2400340" cy="1811935"/>
          </a:xfrm>
        </p:grpSpPr>
        <p:cxnSp>
          <p:nvCxnSpPr>
            <p:cNvPr id="96" name="Straight Connector 62">
              <a:extLst>
                <a:ext uri="{FF2B5EF4-FFF2-40B4-BE49-F238E27FC236}">
                  <a16:creationId xmlns:a16="http://schemas.microsoft.com/office/drawing/2014/main" id="{0D088552-1617-294A-8969-C9EC3CA43106}"/>
                </a:ext>
              </a:extLst>
            </p:cNvPr>
            <p:cNvCxnSpPr>
              <a:cxnSpLocks noChangeShapeType="1"/>
            </p:cNvCxnSpPr>
            <p:nvPr/>
          </p:nvCxnSpPr>
          <p:spPr bwMode="auto">
            <a:xfrm rot="16200000" flipH="1">
              <a:off x="-554588" y="2810947"/>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97" name="Straight Connector 62">
              <a:extLst>
                <a:ext uri="{FF2B5EF4-FFF2-40B4-BE49-F238E27FC236}">
                  <a16:creationId xmlns:a16="http://schemas.microsoft.com/office/drawing/2014/main" id="{2E680E12-CD9A-4C42-AA78-BB0A387B0298}"/>
                </a:ext>
              </a:extLst>
            </p:cNvPr>
            <p:cNvCxnSpPr>
              <a:cxnSpLocks noChangeShapeType="1"/>
            </p:cNvCxnSpPr>
            <p:nvPr/>
          </p:nvCxnSpPr>
          <p:spPr bwMode="auto">
            <a:xfrm rot="16200000" flipH="1">
              <a:off x="-309050" y="2806709"/>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98" name="Straight Connector 62">
              <a:extLst>
                <a:ext uri="{FF2B5EF4-FFF2-40B4-BE49-F238E27FC236}">
                  <a16:creationId xmlns:a16="http://schemas.microsoft.com/office/drawing/2014/main" id="{E68D2DC8-6EF3-0848-B4A1-C01632105BDB}"/>
                </a:ext>
              </a:extLst>
            </p:cNvPr>
            <p:cNvCxnSpPr>
              <a:cxnSpLocks noChangeShapeType="1"/>
            </p:cNvCxnSpPr>
            <p:nvPr/>
          </p:nvCxnSpPr>
          <p:spPr bwMode="auto">
            <a:xfrm rot="16200000" flipH="1">
              <a:off x="-21179" y="2806701"/>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99" name="Straight Connector 62">
              <a:extLst>
                <a:ext uri="{FF2B5EF4-FFF2-40B4-BE49-F238E27FC236}">
                  <a16:creationId xmlns:a16="http://schemas.microsoft.com/office/drawing/2014/main" id="{82D7DEE2-83FA-9443-B1CE-DD0B7F94DF34}"/>
                </a:ext>
              </a:extLst>
            </p:cNvPr>
            <p:cNvCxnSpPr>
              <a:cxnSpLocks noChangeShapeType="1"/>
            </p:cNvCxnSpPr>
            <p:nvPr/>
          </p:nvCxnSpPr>
          <p:spPr bwMode="auto">
            <a:xfrm rot="16200000" flipH="1">
              <a:off x="241292" y="2806694"/>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0" name="Straight Connector 62">
              <a:extLst>
                <a:ext uri="{FF2B5EF4-FFF2-40B4-BE49-F238E27FC236}">
                  <a16:creationId xmlns:a16="http://schemas.microsoft.com/office/drawing/2014/main" id="{7DD22FE7-D22F-144D-A106-874D171C93FD}"/>
                </a:ext>
              </a:extLst>
            </p:cNvPr>
            <p:cNvCxnSpPr>
              <a:cxnSpLocks noChangeShapeType="1"/>
            </p:cNvCxnSpPr>
            <p:nvPr/>
          </p:nvCxnSpPr>
          <p:spPr bwMode="auto">
            <a:xfrm rot="16200000" flipH="1">
              <a:off x="520697" y="2806688"/>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1" name="Straight Connector 63">
              <a:extLst>
                <a:ext uri="{FF2B5EF4-FFF2-40B4-BE49-F238E27FC236}">
                  <a16:creationId xmlns:a16="http://schemas.microsoft.com/office/drawing/2014/main" id="{3F7A524E-9BF1-C546-B4F3-24C749ECE376}"/>
                </a:ext>
              </a:extLst>
            </p:cNvPr>
            <p:cNvCxnSpPr>
              <a:cxnSpLocks noChangeShapeType="1"/>
            </p:cNvCxnSpPr>
            <p:nvPr/>
          </p:nvCxnSpPr>
          <p:spPr bwMode="auto">
            <a:xfrm rot="16200000" flipH="1">
              <a:off x="774701" y="2806681"/>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2" name="Straight Connector 64">
              <a:extLst>
                <a:ext uri="{FF2B5EF4-FFF2-40B4-BE49-F238E27FC236}">
                  <a16:creationId xmlns:a16="http://schemas.microsoft.com/office/drawing/2014/main" id="{29F68068-FE8F-8242-8182-A53E12D3C472}"/>
                </a:ext>
              </a:extLst>
            </p:cNvPr>
            <p:cNvCxnSpPr>
              <a:cxnSpLocks noChangeShapeType="1"/>
            </p:cNvCxnSpPr>
            <p:nvPr/>
          </p:nvCxnSpPr>
          <p:spPr bwMode="auto">
            <a:xfrm rot="16200000" flipH="1">
              <a:off x="1045639" y="2806674"/>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3" name="Straight Connector 65">
              <a:extLst>
                <a:ext uri="{FF2B5EF4-FFF2-40B4-BE49-F238E27FC236}">
                  <a16:creationId xmlns:a16="http://schemas.microsoft.com/office/drawing/2014/main" id="{634CCB83-ACDB-2D4C-B880-87DC77944BE2}"/>
                </a:ext>
              </a:extLst>
            </p:cNvPr>
            <p:cNvCxnSpPr>
              <a:cxnSpLocks noChangeShapeType="1"/>
            </p:cNvCxnSpPr>
            <p:nvPr/>
          </p:nvCxnSpPr>
          <p:spPr bwMode="auto">
            <a:xfrm rot="16200000" flipH="1">
              <a:off x="1299643" y="2806668"/>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4" name="Straight Connector 66">
              <a:extLst>
                <a:ext uri="{FF2B5EF4-FFF2-40B4-BE49-F238E27FC236}">
                  <a16:creationId xmlns:a16="http://schemas.microsoft.com/office/drawing/2014/main" id="{1AC0FE8F-AD79-6E42-BEAC-36447BE828FC}"/>
                </a:ext>
              </a:extLst>
            </p:cNvPr>
            <p:cNvCxnSpPr>
              <a:cxnSpLocks noChangeShapeType="1"/>
            </p:cNvCxnSpPr>
            <p:nvPr/>
          </p:nvCxnSpPr>
          <p:spPr bwMode="auto">
            <a:xfrm rot="16200000" flipH="1">
              <a:off x="1570581" y="2806659"/>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5" name="Straight Connector 67">
              <a:extLst>
                <a:ext uri="{FF2B5EF4-FFF2-40B4-BE49-F238E27FC236}">
                  <a16:creationId xmlns:a16="http://schemas.microsoft.com/office/drawing/2014/main" id="{B4FF5292-B3CA-4344-8EE2-E01D3EC39123}"/>
                </a:ext>
              </a:extLst>
            </p:cNvPr>
            <p:cNvCxnSpPr>
              <a:cxnSpLocks noChangeShapeType="1"/>
            </p:cNvCxnSpPr>
            <p:nvPr/>
          </p:nvCxnSpPr>
          <p:spPr bwMode="auto">
            <a:xfrm rot="16200000" flipH="1">
              <a:off x="1841519" y="2806656"/>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grpSp>
        <p:nvGrpSpPr>
          <p:cNvPr id="106" name="Group 46">
            <a:extLst>
              <a:ext uri="{FF2B5EF4-FFF2-40B4-BE49-F238E27FC236}">
                <a16:creationId xmlns:a16="http://schemas.microsoft.com/office/drawing/2014/main" id="{F2D80CA8-0294-2C44-A89C-FB542825E83A}"/>
              </a:ext>
            </a:extLst>
          </p:cNvPr>
          <p:cNvGrpSpPr>
            <a:grpSpLocks/>
          </p:cNvGrpSpPr>
          <p:nvPr/>
        </p:nvGrpSpPr>
        <p:grpSpPr bwMode="auto">
          <a:xfrm>
            <a:off x="584200" y="-76200"/>
            <a:ext cx="4851400" cy="4851400"/>
            <a:chOff x="584070" y="-76305"/>
            <a:chExt cx="4851530" cy="4851530"/>
          </a:xfrm>
        </p:grpSpPr>
        <p:sp>
          <p:nvSpPr>
            <p:cNvPr id="107" name="Oval 75">
              <a:extLst>
                <a:ext uri="{FF2B5EF4-FFF2-40B4-BE49-F238E27FC236}">
                  <a16:creationId xmlns:a16="http://schemas.microsoft.com/office/drawing/2014/main" id="{F12A9BD5-7815-A748-979D-281AF234CA81}"/>
                </a:ext>
              </a:extLst>
            </p:cNvPr>
            <p:cNvSpPr>
              <a:spLocks noChangeArrowheads="1"/>
            </p:cNvSpPr>
            <p:nvPr/>
          </p:nvSpPr>
          <p:spPr bwMode="auto">
            <a:xfrm>
              <a:off x="2743205" y="2116665"/>
              <a:ext cx="550323" cy="55032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08" name="Oval 76">
              <a:extLst>
                <a:ext uri="{FF2B5EF4-FFF2-40B4-BE49-F238E27FC236}">
                  <a16:creationId xmlns:a16="http://schemas.microsoft.com/office/drawing/2014/main" id="{E3B9D516-9B98-D647-9067-C83544875CA5}"/>
                </a:ext>
              </a:extLst>
            </p:cNvPr>
            <p:cNvSpPr>
              <a:spLocks noChangeArrowheads="1"/>
            </p:cNvSpPr>
            <p:nvPr/>
          </p:nvSpPr>
          <p:spPr bwMode="auto">
            <a:xfrm>
              <a:off x="2480721" y="1837249"/>
              <a:ext cx="1092211" cy="109221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09" name="Oval 78">
              <a:extLst>
                <a:ext uri="{FF2B5EF4-FFF2-40B4-BE49-F238E27FC236}">
                  <a16:creationId xmlns:a16="http://schemas.microsoft.com/office/drawing/2014/main" id="{7F5F11E8-37DA-1A4B-A27A-8BE042922676}"/>
                </a:ext>
              </a:extLst>
            </p:cNvPr>
            <p:cNvSpPr>
              <a:spLocks noChangeArrowheads="1"/>
            </p:cNvSpPr>
            <p:nvPr/>
          </p:nvSpPr>
          <p:spPr bwMode="auto">
            <a:xfrm>
              <a:off x="2218237" y="1574772"/>
              <a:ext cx="1625627" cy="16256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10" name="Oval 79">
              <a:extLst>
                <a:ext uri="{FF2B5EF4-FFF2-40B4-BE49-F238E27FC236}">
                  <a16:creationId xmlns:a16="http://schemas.microsoft.com/office/drawing/2014/main" id="{4E60F1EE-6348-1141-91C5-E7147E4E7D55}"/>
                </a:ext>
              </a:extLst>
            </p:cNvPr>
            <p:cNvSpPr>
              <a:spLocks noChangeArrowheads="1"/>
            </p:cNvSpPr>
            <p:nvPr/>
          </p:nvSpPr>
          <p:spPr bwMode="auto">
            <a:xfrm>
              <a:off x="1964220" y="1303826"/>
              <a:ext cx="2159045" cy="21590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11" name="Oval 80">
              <a:extLst>
                <a:ext uri="{FF2B5EF4-FFF2-40B4-BE49-F238E27FC236}">
                  <a16:creationId xmlns:a16="http://schemas.microsoft.com/office/drawing/2014/main" id="{4F8544B4-C491-6E4C-B915-477B38CD92BD}"/>
                </a:ext>
              </a:extLst>
            </p:cNvPr>
            <p:cNvSpPr>
              <a:spLocks noChangeArrowheads="1"/>
            </p:cNvSpPr>
            <p:nvPr/>
          </p:nvSpPr>
          <p:spPr bwMode="auto">
            <a:xfrm>
              <a:off x="1684804" y="1049812"/>
              <a:ext cx="2692463" cy="26924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12" name="Oval 81">
              <a:extLst>
                <a:ext uri="{FF2B5EF4-FFF2-40B4-BE49-F238E27FC236}">
                  <a16:creationId xmlns:a16="http://schemas.microsoft.com/office/drawing/2014/main" id="{D8201904-61D3-8140-9FA5-6C7E36CD3D3A}"/>
                </a:ext>
              </a:extLst>
            </p:cNvPr>
            <p:cNvSpPr>
              <a:spLocks noChangeArrowheads="1"/>
            </p:cNvSpPr>
            <p:nvPr/>
          </p:nvSpPr>
          <p:spPr bwMode="auto">
            <a:xfrm>
              <a:off x="1413854" y="778869"/>
              <a:ext cx="3242811" cy="324281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13" name="Oval 82">
              <a:extLst>
                <a:ext uri="{FF2B5EF4-FFF2-40B4-BE49-F238E27FC236}">
                  <a16:creationId xmlns:a16="http://schemas.microsoft.com/office/drawing/2014/main" id="{C689A22B-C700-7E4A-9FD3-A451B23661BE}"/>
                </a:ext>
              </a:extLst>
            </p:cNvPr>
            <p:cNvSpPr>
              <a:spLocks noChangeArrowheads="1"/>
            </p:cNvSpPr>
            <p:nvPr/>
          </p:nvSpPr>
          <p:spPr bwMode="auto">
            <a:xfrm>
              <a:off x="1151371" y="499458"/>
              <a:ext cx="3750826" cy="375082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14" name="Oval 83">
              <a:extLst>
                <a:ext uri="{FF2B5EF4-FFF2-40B4-BE49-F238E27FC236}">
                  <a16:creationId xmlns:a16="http://schemas.microsoft.com/office/drawing/2014/main" id="{DEF606FF-486B-1344-A482-F2CFEFA54121}"/>
                </a:ext>
              </a:extLst>
            </p:cNvPr>
            <p:cNvSpPr>
              <a:spLocks noChangeArrowheads="1"/>
            </p:cNvSpPr>
            <p:nvPr/>
          </p:nvSpPr>
          <p:spPr bwMode="auto">
            <a:xfrm>
              <a:off x="871954" y="245446"/>
              <a:ext cx="4292710" cy="429271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54" name="Oval 84">
              <a:extLst>
                <a:ext uri="{FF2B5EF4-FFF2-40B4-BE49-F238E27FC236}">
                  <a16:creationId xmlns:a16="http://schemas.microsoft.com/office/drawing/2014/main" id="{14171817-D229-9F4E-A3D5-85C77FC53C2A}"/>
                </a:ext>
              </a:extLst>
            </p:cNvPr>
            <p:cNvSpPr>
              <a:spLocks noChangeArrowheads="1"/>
            </p:cNvSpPr>
            <p:nvPr/>
          </p:nvSpPr>
          <p:spPr bwMode="auto">
            <a:xfrm>
              <a:off x="584070" y="-76305"/>
              <a:ext cx="4851530" cy="485153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grpSp>
      <p:grpSp>
        <p:nvGrpSpPr>
          <p:cNvPr id="155" name="Group 47">
            <a:extLst>
              <a:ext uri="{FF2B5EF4-FFF2-40B4-BE49-F238E27FC236}">
                <a16:creationId xmlns:a16="http://schemas.microsoft.com/office/drawing/2014/main" id="{D42C64BB-5E0A-7F42-BEE3-7D35E5100933}"/>
              </a:ext>
            </a:extLst>
          </p:cNvPr>
          <p:cNvGrpSpPr>
            <a:grpSpLocks/>
          </p:cNvGrpSpPr>
          <p:nvPr/>
        </p:nvGrpSpPr>
        <p:grpSpPr bwMode="auto">
          <a:xfrm>
            <a:off x="584200" y="754063"/>
            <a:ext cx="4851400" cy="4851400"/>
            <a:chOff x="584070" y="-76305"/>
            <a:chExt cx="4851530" cy="4851530"/>
          </a:xfrm>
        </p:grpSpPr>
        <p:sp>
          <p:nvSpPr>
            <p:cNvPr id="156" name="Oval 86">
              <a:extLst>
                <a:ext uri="{FF2B5EF4-FFF2-40B4-BE49-F238E27FC236}">
                  <a16:creationId xmlns:a16="http://schemas.microsoft.com/office/drawing/2014/main" id="{00505E84-BF28-E94E-A577-B4F51E219E57}"/>
                </a:ext>
              </a:extLst>
            </p:cNvPr>
            <p:cNvSpPr>
              <a:spLocks noChangeArrowheads="1"/>
            </p:cNvSpPr>
            <p:nvPr/>
          </p:nvSpPr>
          <p:spPr bwMode="auto">
            <a:xfrm>
              <a:off x="2743205" y="2116665"/>
              <a:ext cx="550323" cy="55032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57" name="Oval 87">
              <a:extLst>
                <a:ext uri="{FF2B5EF4-FFF2-40B4-BE49-F238E27FC236}">
                  <a16:creationId xmlns:a16="http://schemas.microsoft.com/office/drawing/2014/main" id="{62A39138-447F-9149-9A1D-CE74D04242B1}"/>
                </a:ext>
              </a:extLst>
            </p:cNvPr>
            <p:cNvSpPr>
              <a:spLocks noChangeArrowheads="1"/>
            </p:cNvSpPr>
            <p:nvPr/>
          </p:nvSpPr>
          <p:spPr bwMode="auto">
            <a:xfrm>
              <a:off x="2480721" y="1837249"/>
              <a:ext cx="1092211" cy="109221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58" name="Oval 88">
              <a:extLst>
                <a:ext uri="{FF2B5EF4-FFF2-40B4-BE49-F238E27FC236}">
                  <a16:creationId xmlns:a16="http://schemas.microsoft.com/office/drawing/2014/main" id="{652651B9-7EEE-254A-A351-96DD884F1E83}"/>
                </a:ext>
              </a:extLst>
            </p:cNvPr>
            <p:cNvSpPr>
              <a:spLocks noChangeArrowheads="1"/>
            </p:cNvSpPr>
            <p:nvPr/>
          </p:nvSpPr>
          <p:spPr bwMode="auto">
            <a:xfrm>
              <a:off x="2218237" y="1574772"/>
              <a:ext cx="1625627" cy="16256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59" name="Oval 89">
              <a:extLst>
                <a:ext uri="{FF2B5EF4-FFF2-40B4-BE49-F238E27FC236}">
                  <a16:creationId xmlns:a16="http://schemas.microsoft.com/office/drawing/2014/main" id="{625F7275-AA61-564B-B795-8F652C7CA341}"/>
                </a:ext>
              </a:extLst>
            </p:cNvPr>
            <p:cNvSpPr>
              <a:spLocks noChangeArrowheads="1"/>
            </p:cNvSpPr>
            <p:nvPr/>
          </p:nvSpPr>
          <p:spPr bwMode="auto">
            <a:xfrm>
              <a:off x="1964220" y="1303826"/>
              <a:ext cx="2159045" cy="21590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60" name="Oval 90">
              <a:extLst>
                <a:ext uri="{FF2B5EF4-FFF2-40B4-BE49-F238E27FC236}">
                  <a16:creationId xmlns:a16="http://schemas.microsoft.com/office/drawing/2014/main" id="{08798630-0A60-3640-B242-1F0A684D9EF2}"/>
                </a:ext>
              </a:extLst>
            </p:cNvPr>
            <p:cNvSpPr>
              <a:spLocks noChangeArrowheads="1"/>
            </p:cNvSpPr>
            <p:nvPr/>
          </p:nvSpPr>
          <p:spPr bwMode="auto">
            <a:xfrm>
              <a:off x="1684804" y="1049812"/>
              <a:ext cx="2692463" cy="26924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61" name="Oval 91">
              <a:extLst>
                <a:ext uri="{FF2B5EF4-FFF2-40B4-BE49-F238E27FC236}">
                  <a16:creationId xmlns:a16="http://schemas.microsoft.com/office/drawing/2014/main" id="{0046DC75-7E26-5C4B-A9A1-FB6EB683F3D3}"/>
                </a:ext>
              </a:extLst>
            </p:cNvPr>
            <p:cNvSpPr>
              <a:spLocks noChangeArrowheads="1"/>
            </p:cNvSpPr>
            <p:nvPr/>
          </p:nvSpPr>
          <p:spPr bwMode="auto">
            <a:xfrm>
              <a:off x="1413854" y="778869"/>
              <a:ext cx="3242811" cy="324281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62" name="Oval 92">
              <a:extLst>
                <a:ext uri="{FF2B5EF4-FFF2-40B4-BE49-F238E27FC236}">
                  <a16:creationId xmlns:a16="http://schemas.microsoft.com/office/drawing/2014/main" id="{C05D43B5-BBBB-F84A-85F4-CFB08DB53261}"/>
                </a:ext>
              </a:extLst>
            </p:cNvPr>
            <p:cNvSpPr>
              <a:spLocks noChangeArrowheads="1"/>
            </p:cNvSpPr>
            <p:nvPr/>
          </p:nvSpPr>
          <p:spPr bwMode="auto">
            <a:xfrm>
              <a:off x="1151371" y="499458"/>
              <a:ext cx="3750826" cy="375082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63" name="Oval 93">
              <a:extLst>
                <a:ext uri="{FF2B5EF4-FFF2-40B4-BE49-F238E27FC236}">
                  <a16:creationId xmlns:a16="http://schemas.microsoft.com/office/drawing/2014/main" id="{5CC03977-7947-2744-9EB5-DC247A8D7108}"/>
                </a:ext>
              </a:extLst>
            </p:cNvPr>
            <p:cNvSpPr>
              <a:spLocks noChangeArrowheads="1"/>
            </p:cNvSpPr>
            <p:nvPr/>
          </p:nvSpPr>
          <p:spPr bwMode="auto">
            <a:xfrm>
              <a:off x="871954" y="245446"/>
              <a:ext cx="4292710" cy="429271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64" name="Oval 94">
              <a:extLst>
                <a:ext uri="{FF2B5EF4-FFF2-40B4-BE49-F238E27FC236}">
                  <a16:creationId xmlns:a16="http://schemas.microsoft.com/office/drawing/2014/main" id="{B773E4E1-9BD9-AD49-8616-E42738DF9848}"/>
                </a:ext>
              </a:extLst>
            </p:cNvPr>
            <p:cNvSpPr>
              <a:spLocks noChangeArrowheads="1"/>
            </p:cNvSpPr>
            <p:nvPr/>
          </p:nvSpPr>
          <p:spPr bwMode="auto">
            <a:xfrm>
              <a:off x="584070" y="-76305"/>
              <a:ext cx="4851530" cy="485153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grpSp>
      <p:pic>
        <p:nvPicPr>
          <p:cNvPr id="165" name="Picture 164" descr="speckle-xpcs.gif">
            <a:extLst>
              <a:ext uri="{FF2B5EF4-FFF2-40B4-BE49-F238E27FC236}">
                <a16:creationId xmlns:a16="http://schemas.microsoft.com/office/drawing/2014/main" id="{D04F8323-8112-D24A-BBC6-D78B22290613}"/>
              </a:ext>
            </a:extLst>
          </p:cNvPr>
          <p:cNvPicPr>
            <a:picLocks noChangeAspect="1"/>
          </p:cNvPicPr>
          <p:nvPr/>
        </p:nvPicPr>
        <p:blipFill>
          <a:blip r:embed="rId3"/>
          <a:stretch>
            <a:fillRect/>
          </a:stretch>
        </p:blipFill>
        <p:spPr>
          <a:xfrm>
            <a:off x="5003175" y="1075265"/>
            <a:ext cx="3891518" cy="3839632"/>
          </a:xfrm>
          <a:prstGeom prst="rect">
            <a:avLst/>
          </a:prstGeom>
          <a:scene3d>
            <a:camera prst="perspectiveFront">
              <a:rot lat="0" lon="4200000" rev="0"/>
            </a:camera>
            <a:lightRig rig="threePt" dir="t"/>
          </a:scene3d>
        </p:spPr>
      </p:pic>
      <p:cxnSp>
        <p:nvCxnSpPr>
          <p:cNvPr id="166" name="Straight Connector 66">
            <a:extLst>
              <a:ext uri="{FF2B5EF4-FFF2-40B4-BE49-F238E27FC236}">
                <a16:creationId xmlns:a16="http://schemas.microsoft.com/office/drawing/2014/main" id="{C8B3CDD7-9FB5-3C4D-B48F-91103D759745}"/>
              </a:ext>
            </a:extLst>
          </p:cNvPr>
          <p:cNvCxnSpPr>
            <a:cxnSpLocks noChangeShapeType="1"/>
          </p:cNvCxnSpPr>
          <p:nvPr/>
        </p:nvCxnSpPr>
        <p:spPr bwMode="auto">
          <a:xfrm flipV="1">
            <a:off x="3021013" y="3175000"/>
            <a:ext cx="3870325" cy="476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cxnSp>
      <p:sp>
        <p:nvSpPr>
          <p:cNvPr id="167" name="Freeform 59">
            <a:extLst>
              <a:ext uri="{FF2B5EF4-FFF2-40B4-BE49-F238E27FC236}">
                <a16:creationId xmlns:a16="http://schemas.microsoft.com/office/drawing/2014/main" id="{AFA2AE07-BD67-3847-B6FA-23B0140114ED}"/>
              </a:ext>
            </a:extLst>
          </p:cNvPr>
          <p:cNvSpPr>
            <a:spLocks noChangeArrowheads="1"/>
          </p:cNvSpPr>
          <p:nvPr/>
        </p:nvSpPr>
        <p:spPr bwMode="auto">
          <a:xfrm>
            <a:off x="352425" y="3054350"/>
            <a:ext cx="2671763" cy="314325"/>
          </a:xfrm>
          <a:custGeom>
            <a:avLst/>
            <a:gdLst>
              <a:gd name="T0" fmla="*/ 0 w 2671234"/>
              <a:gd name="T1" fmla="*/ 130112 h 315384"/>
              <a:gd name="T2" fmla="*/ 153806 w 2671234"/>
              <a:gd name="T3" fmla="*/ 249373 h 315384"/>
              <a:gd name="T4" fmla="*/ 397367 w 2671234"/>
              <a:gd name="T5" fmla="*/ 10842 h 315384"/>
              <a:gd name="T6" fmla="*/ 696464 w 2671234"/>
              <a:gd name="T7" fmla="*/ 252990 h 315384"/>
              <a:gd name="T8" fmla="*/ 935740 w 2671234"/>
              <a:gd name="T9" fmla="*/ 7230 h 315384"/>
              <a:gd name="T10" fmla="*/ 1230563 w 2671234"/>
              <a:gd name="T11" fmla="*/ 249373 h 315384"/>
              <a:gd name="T12" fmla="*/ 1469842 w 2671234"/>
              <a:gd name="T13" fmla="*/ 14456 h 315384"/>
              <a:gd name="T14" fmla="*/ 1764663 w 2671234"/>
              <a:gd name="T15" fmla="*/ 256608 h 315384"/>
              <a:gd name="T16" fmla="*/ 2012480 w 2671234"/>
              <a:gd name="T17" fmla="*/ 18071 h 315384"/>
              <a:gd name="T18" fmla="*/ 2303032 w 2671234"/>
              <a:gd name="T19" fmla="*/ 256608 h 315384"/>
              <a:gd name="T20" fmla="*/ 2555130 w 2671234"/>
              <a:gd name="T21" fmla="*/ 18071 h 315384"/>
              <a:gd name="T22" fmla="*/ 2696131 w 2671234"/>
              <a:gd name="T23" fmla="*/ 148179 h 315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234"/>
              <a:gd name="T37" fmla="*/ 0 h 315384"/>
              <a:gd name="T38" fmla="*/ 2671234 w 2671234"/>
              <a:gd name="T39" fmla="*/ 315384 h 315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234" h="315384">
                <a:moveTo>
                  <a:pt x="0" y="152401"/>
                </a:moveTo>
                <a:cubicBezTo>
                  <a:pt x="43391" y="233892"/>
                  <a:pt x="86783" y="315384"/>
                  <a:pt x="152400" y="292101"/>
                </a:cubicBezTo>
                <a:cubicBezTo>
                  <a:pt x="218017" y="268818"/>
                  <a:pt x="304094" y="11996"/>
                  <a:pt x="393700" y="12701"/>
                </a:cubicBezTo>
                <a:cubicBezTo>
                  <a:pt x="483306" y="13407"/>
                  <a:pt x="601134" y="297040"/>
                  <a:pt x="690034" y="296334"/>
                </a:cubicBezTo>
                <a:cubicBezTo>
                  <a:pt x="778934" y="295628"/>
                  <a:pt x="838906" y="9172"/>
                  <a:pt x="927100" y="8467"/>
                </a:cubicBezTo>
                <a:cubicBezTo>
                  <a:pt x="1015294" y="7762"/>
                  <a:pt x="1131006" y="290690"/>
                  <a:pt x="1219200" y="292101"/>
                </a:cubicBezTo>
                <a:cubicBezTo>
                  <a:pt x="1307394" y="293512"/>
                  <a:pt x="1368073" y="15523"/>
                  <a:pt x="1456267" y="16934"/>
                </a:cubicBezTo>
                <a:cubicBezTo>
                  <a:pt x="1544461" y="18345"/>
                  <a:pt x="1658762" y="299862"/>
                  <a:pt x="1748367" y="300567"/>
                </a:cubicBezTo>
                <a:cubicBezTo>
                  <a:pt x="1837972" y="301272"/>
                  <a:pt x="1905000" y="21167"/>
                  <a:pt x="1993900" y="21167"/>
                </a:cubicBezTo>
                <a:cubicBezTo>
                  <a:pt x="2082800" y="21167"/>
                  <a:pt x="2192161" y="300567"/>
                  <a:pt x="2281767" y="300567"/>
                </a:cubicBezTo>
                <a:cubicBezTo>
                  <a:pt x="2371373" y="300567"/>
                  <a:pt x="2466623" y="42334"/>
                  <a:pt x="2531534" y="21167"/>
                </a:cubicBezTo>
                <a:cubicBezTo>
                  <a:pt x="2596445" y="0"/>
                  <a:pt x="2633839" y="86783"/>
                  <a:pt x="2671234" y="173567"/>
                </a:cubicBezTo>
              </a:path>
            </a:pathLst>
          </a:custGeom>
          <a:solidFill>
            <a:srgbClr val="FF00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a:p>
            <a:endParaRPr lang="en-US" altLang="en-US"/>
          </a:p>
          <a:p>
            <a:endParaRPr lang="en-US" altLang="en-US"/>
          </a:p>
        </p:txBody>
      </p:sp>
      <p:sp>
        <p:nvSpPr>
          <p:cNvPr id="168" name="Freeform 57">
            <a:extLst>
              <a:ext uri="{FF2B5EF4-FFF2-40B4-BE49-F238E27FC236}">
                <a16:creationId xmlns:a16="http://schemas.microsoft.com/office/drawing/2014/main" id="{F850DA3F-0D2B-A74E-BFEB-019A8F5DEE4F}"/>
              </a:ext>
            </a:extLst>
          </p:cNvPr>
          <p:cNvSpPr>
            <a:spLocks noChangeArrowheads="1"/>
          </p:cNvSpPr>
          <p:nvPr/>
        </p:nvSpPr>
        <p:spPr bwMode="auto">
          <a:xfrm>
            <a:off x="339725" y="2222500"/>
            <a:ext cx="2671763" cy="314325"/>
          </a:xfrm>
          <a:custGeom>
            <a:avLst/>
            <a:gdLst>
              <a:gd name="T0" fmla="*/ 0 w 2671234"/>
              <a:gd name="T1" fmla="*/ 130112 h 315384"/>
              <a:gd name="T2" fmla="*/ 153806 w 2671234"/>
              <a:gd name="T3" fmla="*/ 249373 h 315384"/>
              <a:gd name="T4" fmla="*/ 397367 w 2671234"/>
              <a:gd name="T5" fmla="*/ 10842 h 315384"/>
              <a:gd name="T6" fmla="*/ 696464 w 2671234"/>
              <a:gd name="T7" fmla="*/ 252990 h 315384"/>
              <a:gd name="T8" fmla="*/ 935740 w 2671234"/>
              <a:gd name="T9" fmla="*/ 7230 h 315384"/>
              <a:gd name="T10" fmla="*/ 1230563 w 2671234"/>
              <a:gd name="T11" fmla="*/ 249373 h 315384"/>
              <a:gd name="T12" fmla="*/ 1469842 w 2671234"/>
              <a:gd name="T13" fmla="*/ 14456 h 315384"/>
              <a:gd name="T14" fmla="*/ 1764663 w 2671234"/>
              <a:gd name="T15" fmla="*/ 256608 h 315384"/>
              <a:gd name="T16" fmla="*/ 2012480 w 2671234"/>
              <a:gd name="T17" fmla="*/ 18071 h 315384"/>
              <a:gd name="T18" fmla="*/ 2303032 w 2671234"/>
              <a:gd name="T19" fmla="*/ 256608 h 315384"/>
              <a:gd name="T20" fmla="*/ 2555130 w 2671234"/>
              <a:gd name="T21" fmla="*/ 18071 h 315384"/>
              <a:gd name="T22" fmla="*/ 2696131 w 2671234"/>
              <a:gd name="T23" fmla="*/ 148179 h 315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234"/>
              <a:gd name="T37" fmla="*/ 0 h 315384"/>
              <a:gd name="T38" fmla="*/ 2671234 w 2671234"/>
              <a:gd name="T39" fmla="*/ 315384 h 315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234" h="315384">
                <a:moveTo>
                  <a:pt x="0" y="152401"/>
                </a:moveTo>
                <a:cubicBezTo>
                  <a:pt x="43391" y="233892"/>
                  <a:pt x="86783" y="315384"/>
                  <a:pt x="152400" y="292101"/>
                </a:cubicBezTo>
                <a:cubicBezTo>
                  <a:pt x="218017" y="268818"/>
                  <a:pt x="304094" y="11996"/>
                  <a:pt x="393700" y="12701"/>
                </a:cubicBezTo>
                <a:cubicBezTo>
                  <a:pt x="483306" y="13407"/>
                  <a:pt x="601134" y="297040"/>
                  <a:pt x="690034" y="296334"/>
                </a:cubicBezTo>
                <a:cubicBezTo>
                  <a:pt x="778934" y="295628"/>
                  <a:pt x="838906" y="9172"/>
                  <a:pt x="927100" y="8467"/>
                </a:cubicBezTo>
                <a:cubicBezTo>
                  <a:pt x="1015294" y="7762"/>
                  <a:pt x="1131006" y="290690"/>
                  <a:pt x="1219200" y="292101"/>
                </a:cubicBezTo>
                <a:cubicBezTo>
                  <a:pt x="1307394" y="293512"/>
                  <a:pt x="1368073" y="15523"/>
                  <a:pt x="1456267" y="16934"/>
                </a:cubicBezTo>
                <a:cubicBezTo>
                  <a:pt x="1544461" y="18345"/>
                  <a:pt x="1658762" y="299862"/>
                  <a:pt x="1748367" y="300567"/>
                </a:cubicBezTo>
                <a:cubicBezTo>
                  <a:pt x="1837972" y="301272"/>
                  <a:pt x="1905000" y="21167"/>
                  <a:pt x="1993900" y="21167"/>
                </a:cubicBezTo>
                <a:cubicBezTo>
                  <a:pt x="2082800" y="21167"/>
                  <a:pt x="2192161" y="300567"/>
                  <a:pt x="2281767" y="300567"/>
                </a:cubicBezTo>
                <a:cubicBezTo>
                  <a:pt x="2371373" y="300567"/>
                  <a:pt x="2466623" y="42334"/>
                  <a:pt x="2531534" y="21167"/>
                </a:cubicBezTo>
                <a:cubicBezTo>
                  <a:pt x="2596445" y="0"/>
                  <a:pt x="2633839" y="86783"/>
                  <a:pt x="2671234" y="173567"/>
                </a:cubicBezTo>
              </a:path>
            </a:pathLst>
          </a:custGeom>
          <a:solidFill>
            <a:srgbClr val="FF00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a:p>
            <a:endParaRPr lang="en-US" altLang="en-US"/>
          </a:p>
          <a:p>
            <a:endParaRPr lang="en-US" altLang="en-US"/>
          </a:p>
        </p:txBody>
      </p:sp>
      <p:sp>
        <p:nvSpPr>
          <p:cNvPr id="169" name="Freeform 60">
            <a:extLst>
              <a:ext uri="{FF2B5EF4-FFF2-40B4-BE49-F238E27FC236}">
                <a16:creationId xmlns:a16="http://schemas.microsoft.com/office/drawing/2014/main" id="{7322A69D-2328-A64F-B101-43FC73F9B519}"/>
              </a:ext>
            </a:extLst>
          </p:cNvPr>
          <p:cNvSpPr>
            <a:spLocks noChangeArrowheads="1"/>
          </p:cNvSpPr>
          <p:nvPr/>
        </p:nvSpPr>
        <p:spPr bwMode="auto">
          <a:xfrm rot="20318102" flipV="1">
            <a:off x="2932113" y="1727200"/>
            <a:ext cx="2671762" cy="314325"/>
          </a:xfrm>
          <a:custGeom>
            <a:avLst/>
            <a:gdLst>
              <a:gd name="T0" fmla="*/ 0 w 2671234"/>
              <a:gd name="T1" fmla="*/ 130112 h 315384"/>
              <a:gd name="T2" fmla="*/ 153806 w 2671234"/>
              <a:gd name="T3" fmla="*/ 249373 h 315384"/>
              <a:gd name="T4" fmla="*/ 397357 w 2671234"/>
              <a:gd name="T5" fmla="*/ 10842 h 315384"/>
              <a:gd name="T6" fmla="*/ 696454 w 2671234"/>
              <a:gd name="T7" fmla="*/ 252990 h 315384"/>
              <a:gd name="T8" fmla="*/ 935730 w 2671234"/>
              <a:gd name="T9" fmla="*/ 7230 h 315384"/>
              <a:gd name="T10" fmla="*/ 1230550 w 2671234"/>
              <a:gd name="T11" fmla="*/ 249373 h 315384"/>
              <a:gd name="T12" fmla="*/ 1469822 w 2671234"/>
              <a:gd name="T13" fmla="*/ 14456 h 315384"/>
              <a:gd name="T14" fmla="*/ 1764642 w 2671234"/>
              <a:gd name="T15" fmla="*/ 256608 h 315384"/>
              <a:gd name="T16" fmla="*/ 2012455 w 2671234"/>
              <a:gd name="T17" fmla="*/ 18071 h 315384"/>
              <a:gd name="T18" fmla="*/ 2303002 w 2671234"/>
              <a:gd name="T19" fmla="*/ 256608 h 315384"/>
              <a:gd name="T20" fmla="*/ 2555095 w 2671234"/>
              <a:gd name="T21" fmla="*/ 18071 h 315384"/>
              <a:gd name="T22" fmla="*/ 2696094 w 2671234"/>
              <a:gd name="T23" fmla="*/ 148179 h 315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234"/>
              <a:gd name="T37" fmla="*/ 0 h 315384"/>
              <a:gd name="T38" fmla="*/ 2671234 w 2671234"/>
              <a:gd name="T39" fmla="*/ 315384 h 315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234" h="315384">
                <a:moveTo>
                  <a:pt x="0" y="152401"/>
                </a:moveTo>
                <a:cubicBezTo>
                  <a:pt x="43391" y="233892"/>
                  <a:pt x="86783" y="315384"/>
                  <a:pt x="152400" y="292101"/>
                </a:cubicBezTo>
                <a:cubicBezTo>
                  <a:pt x="218017" y="268818"/>
                  <a:pt x="304094" y="11996"/>
                  <a:pt x="393700" y="12701"/>
                </a:cubicBezTo>
                <a:cubicBezTo>
                  <a:pt x="483306" y="13407"/>
                  <a:pt x="601134" y="297040"/>
                  <a:pt x="690034" y="296334"/>
                </a:cubicBezTo>
                <a:cubicBezTo>
                  <a:pt x="778934" y="295628"/>
                  <a:pt x="838906" y="9172"/>
                  <a:pt x="927100" y="8467"/>
                </a:cubicBezTo>
                <a:cubicBezTo>
                  <a:pt x="1015294" y="7762"/>
                  <a:pt x="1131006" y="290690"/>
                  <a:pt x="1219200" y="292101"/>
                </a:cubicBezTo>
                <a:cubicBezTo>
                  <a:pt x="1307394" y="293512"/>
                  <a:pt x="1368073" y="15523"/>
                  <a:pt x="1456267" y="16934"/>
                </a:cubicBezTo>
                <a:cubicBezTo>
                  <a:pt x="1544461" y="18345"/>
                  <a:pt x="1658762" y="299862"/>
                  <a:pt x="1748367" y="300567"/>
                </a:cubicBezTo>
                <a:cubicBezTo>
                  <a:pt x="1837972" y="301272"/>
                  <a:pt x="1905000" y="21167"/>
                  <a:pt x="1993900" y="21167"/>
                </a:cubicBezTo>
                <a:cubicBezTo>
                  <a:pt x="2082800" y="21167"/>
                  <a:pt x="2192161" y="300567"/>
                  <a:pt x="2281767" y="300567"/>
                </a:cubicBezTo>
                <a:cubicBezTo>
                  <a:pt x="2371373" y="300567"/>
                  <a:pt x="2466623" y="42334"/>
                  <a:pt x="2531534" y="21167"/>
                </a:cubicBezTo>
                <a:cubicBezTo>
                  <a:pt x="2596445" y="0"/>
                  <a:pt x="2633839" y="86783"/>
                  <a:pt x="2671234" y="173567"/>
                </a:cubicBezTo>
              </a:path>
            </a:pathLst>
          </a:custGeom>
          <a:solidFill>
            <a:srgbClr val="FF00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dirty="0"/>
          </a:p>
          <a:p>
            <a:endParaRPr lang="en-US" altLang="en-US" dirty="0"/>
          </a:p>
          <a:p>
            <a:endParaRPr lang="en-US" altLang="en-US" dirty="0"/>
          </a:p>
        </p:txBody>
      </p:sp>
      <p:sp>
        <p:nvSpPr>
          <p:cNvPr id="170" name="Arc 169">
            <a:extLst>
              <a:ext uri="{FF2B5EF4-FFF2-40B4-BE49-F238E27FC236}">
                <a16:creationId xmlns:a16="http://schemas.microsoft.com/office/drawing/2014/main" id="{01FCD8A0-D3A5-C14D-BFC5-7C66A1E95AAD}"/>
              </a:ext>
            </a:extLst>
          </p:cNvPr>
          <p:cNvSpPr/>
          <p:nvPr/>
        </p:nvSpPr>
        <p:spPr bwMode="auto">
          <a:xfrm>
            <a:off x="1601788" y="1841500"/>
            <a:ext cx="2968625" cy="2941638"/>
          </a:xfrm>
          <a:prstGeom prst="arc">
            <a:avLst>
              <a:gd name="adj1" fmla="val 20087071"/>
              <a:gd name="adj2" fmla="val 21335888"/>
            </a:avLst>
          </a:prstGeom>
          <a:noFill/>
          <a:ln w="19050" cap="flat" cmpd="sng" algn="ctr">
            <a:solidFill>
              <a:schemeClr val="tx1"/>
            </a:solid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cxnSp>
        <p:nvCxnSpPr>
          <p:cNvPr id="171" name="Straight Connector 72">
            <a:extLst>
              <a:ext uri="{FF2B5EF4-FFF2-40B4-BE49-F238E27FC236}">
                <a16:creationId xmlns:a16="http://schemas.microsoft.com/office/drawing/2014/main" id="{C30CE761-BEAA-AA49-9265-A1385CFFD473}"/>
              </a:ext>
            </a:extLst>
          </p:cNvPr>
          <p:cNvCxnSpPr>
            <a:cxnSpLocks noChangeShapeType="1"/>
          </p:cNvCxnSpPr>
          <p:nvPr/>
        </p:nvCxnSpPr>
        <p:spPr bwMode="auto">
          <a:xfrm flipV="1">
            <a:off x="3271838" y="1693863"/>
            <a:ext cx="3552825" cy="1423987"/>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cxnSp>
      <p:sp>
        <p:nvSpPr>
          <p:cNvPr id="173" name="Freeform 60">
            <a:extLst>
              <a:ext uri="{FF2B5EF4-FFF2-40B4-BE49-F238E27FC236}">
                <a16:creationId xmlns:a16="http://schemas.microsoft.com/office/drawing/2014/main" id="{6827D388-A4DF-9E41-852A-7A129E2BC7A2}"/>
              </a:ext>
            </a:extLst>
          </p:cNvPr>
          <p:cNvSpPr>
            <a:spLocks noChangeArrowheads="1"/>
          </p:cNvSpPr>
          <p:nvPr/>
        </p:nvSpPr>
        <p:spPr bwMode="auto">
          <a:xfrm rot="20318102" flipV="1">
            <a:off x="2949575" y="2578100"/>
            <a:ext cx="2671763" cy="314325"/>
          </a:xfrm>
          <a:custGeom>
            <a:avLst/>
            <a:gdLst>
              <a:gd name="T0" fmla="*/ 0 w 2671234"/>
              <a:gd name="T1" fmla="*/ 130112 h 315384"/>
              <a:gd name="T2" fmla="*/ 153806 w 2671234"/>
              <a:gd name="T3" fmla="*/ 249373 h 315384"/>
              <a:gd name="T4" fmla="*/ 397367 w 2671234"/>
              <a:gd name="T5" fmla="*/ 10842 h 315384"/>
              <a:gd name="T6" fmla="*/ 696462 w 2671234"/>
              <a:gd name="T7" fmla="*/ 252990 h 315384"/>
              <a:gd name="T8" fmla="*/ 935731 w 2671234"/>
              <a:gd name="T9" fmla="*/ 7230 h 315384"/>
              <a:gd name="T10" fmla="*/ 1230554 w 2671234"/>
              <a:gd name="T11" fmla="*/ 249373 h 315384"/>
              <a:gd name="T12" fmla="*/ 1469832 w 2671234"/>
              <a:gd name="T13" fmla="*/ 14456 h 315384"/>
              <a:gd name="T14" fmla="*/ 1764651 w 2671234"/>
              <a:gd name="T15" fmla="*/ 256608 h 315384"/>
              <a:gd name="T16" fmla="*/ 2012465 w 2671234"/>
              <a:gd name="T17" fmla="*/ 18071 h 315384"/>
              <a:gd name="T18" fmla="*/ 2303014 w 2671234"/>
              <a:gd name="T19" fmla="*/ 256608 h 315384"/>
              <a:gd name="T20" fmla="*/ 2555108 w 2671234"/>
              <a:gd name="T21" fmla="*/ 18071 h 315384"/>
              <a:gd name="T22" fmla="*/ 2696108 w 2671234"/>
              <a:gd name="T23" fmla="*/ 148179 h 315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234"/>
              <a:gd name="T37" fmla="*/ 0 h 315384"/>
              <a:gd name="T38" fmla="*/ 2671234 w 2671234"/>
              <a:gd name="T39" fmla="*/ 315384 h 315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234" h="315384">
                <a:moveTo>
                  <a:pt x="0" y="152401"/>
                </a:moveTo>
                <a:cubicBezTo>
                  <a:pt x="43391" y="233892"/>
                  <a:pt x="86783" y="315384"/>
                  <a:pt x="152400" y="292101"/>
                </a:cubicBezTo>
                <a:cubicBezTo>
                  <a:pt x="218017" y="268818"/>
                  <a:pt x="304094" y="11996"/>
                  <a:pt x="393700" y="12701"/>
                </a:cubicBezTo>
                <a:cubicBezTo>
                  <a:pt x="483306" y="13407"/>
                  <a:pt x="601134" y="297040"/>
                  <a:pt x="690034" y="296334"/>
                </a:cubicBezTo>
                <a:cubicBezTo>
                  <a:pt x="778934" y="295628"/>
                  <a:pt x="838906" y="9172"/>
                  <a:pt x="927100" y="8467"/>
                </a:cubicBezTo>
                <a:cubicBezTo>
                  <a:pt x="1015294" y="7762"/>
                  <a:pt x="1131006" y="290690"/>
                  <a:pt x="1219200" y="292101"/>
                </a:cubicBezTo>
                <a:cubicBezTo>
                  <a:pt x="1307394" y="293512"/>
                  <a:pt x="1368073" y="15523"/>
                  <a:pt x="1456267" y="16934"/>
                </a:cubicBezTo>
                <a:cubicBezTo>
                  <a:pt x="1544461" y="18345"/>
                  <a:pt x="1658762" y="299862"/>
                  <a:pt x="1748367" y="300567"/>
                </a:cubicBezTo>
                <a:cubicBezTo>
                  <a:pt x="1837972" y="301272"/>
                  <a:pt x="1905000" y="21167"/>
                  <a:pt x="1993900" y="21167"/>
                </a:cubicBezTo>
                <a:cubicBezTo>
                  <a:pt x="2082800" y="21167"/>
                  <a:pt x="2192161" y="300567"/>
                  <a:pt x="2281767" y="300567"/>
                </a:cubicBezTo>
                <a:cubicBezTo>
                  <a:pt x="2371373" y="300567"/>
                  <a:pt x="2466623" y="42334"/>
                  <a:pt x="2531534" y="21167"/>
                </a:cubicBezTo>
                <a:cubicBezTo>
                  <a:pt x="2596445" y="0"/>
                  <a:pt x="2633839" y="86783"/>
                  <a:pt x="2671234" y="173567"/>
                </a:cubicBezTo>
              </a:path>
            </a:pathLst>
          </a:custGeom>
          <a:solidFill>
            <a:srgbClr val="04E3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a:p>
            <a:endParaRPr lang="en-US" altLang="en-US"/>
          </a:p>
          <a:p>
            <a:endParaRPr lang="en-US" altLang="en-US"/>
          </a:p>
        </p:txBody>
      </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891E5017-8AF8-B446-9071-9D3B58854401}"/>
                  </a:ext>
                </a:extLst>
              </p:cNvPr>
              <p:cNvSpPr txBox="1"/>
              <p:nvPr/>
            </p:nvSpPr>
            <p:spPr>
              <a:xfrm>
                <a:off x="4464690" y="2771889"/>
                <a:ext cx="52405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2</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𝜃</m:t>
                          </m:r>
                        </m:e>
                        <m:sub>
                          <m:r>
                            <a:rPr lang="en-US" sz="1400" b="0" i="1" smtClean="0">
                              <a:latin typeface="Cambria Math" panose="02040503050406030204" pitchFamily="18" charset="0"/>
                            </a:rPr>
                            <m:t>0</m:t>
                          </m:r>
                        </m:sub>
                      </m:sSub>
                    </m:oMath>
                  </m:oMathPara>
                </a14:m>
                <a:endParaRPr lang="en-US" sz="1400" dirty="0">
                  <a:latin typeface="Verdana Regular"/>
                </a:endParaRPr>
              </a:p>
            </p:txBody>
          </p:sp>
        </mc:Choice>
        <mc:Fallback xmlns="">
          <p:sp>
            <p:nvSpPr>
              <p:cNvPr id="174" name="TextBox 173">
                <a:extLst>
                  <a:ext uri="{FF2B5EF4-FFF2-40B4-BE49-F238E27FC236}">
                    <a16:creationId xmlns:a16="http://schemas.microsoft.com/office/drawing/2014/main" id="{891E5017-8AF8-B446-9071-9D3B58854401}"/>
                  </a:ext>
                </a:extLst>
              </p:cNvPr>
              <p:cNvSpPr txBox="1">
                <a:spLocks noRot="1" noChangeAspect="1" noMove="1" noResize="1" noEditPoints="1" noAdjustHandles="1" noChangeArrowheads="1" noChangeShapeType="1" noTextEdit="1"/>
              </p:cNvSpPr>
              <p:nvPr/>
            </p:nvSpPr>
            <p:spPr>
              <a:xfrm>
                <a:off x="4464690" y="2771889"/>
                <a:ext cx="524054" cy="307777"/>
              </a:xfrm>
              <a:prstGeom prst="rect">
                <a:avLst/>
              </a:prstGeom>
              <a:blipFill>
                <a:blip r:embed="rId7"/>
                <a:stretch>
                  <a:fillRect/>
                </a:stretch>
              </a:blipFill>
            </p:spPr>
            <p:txBody>
              <a:bodyPr/>
              <a:lstStyle/>
              <a:p>
                <a:r>
                  <a:rPr lang="en-US">
                    <a:noFill/>
                  </a:rPr>
                  <a:t> </a:t>
                </a:r>
              </a:p>
            </p:txBody>
          </p:sp>
        </mc:Fallback>
      </mc:AlternateContent>
      <p:sp>
        <p:nvSpPr>
          <p:cNvPr id="175" name="TextBox 174">
            <a:extLst>
              <a:ext uri="{FF2B5EF4-FFF2-40B4-BE49-F238E27FC236}">
                <a16:creationId xmlns:a16="http://schemas.microsoft.com/office/drawing/2014/main" id="{BBD8B9B1-7A58-C345-90B7-A817DBBB93F1}"/>
              </a:ext>
            </a:extLst>
          </p:cNvPr>
          <p:cNvSpPr txBox="1"/>
          <p:nvPr/>
        </p:nvSpPr>
        <p:spPr>
          <a:xfrm>
            <a:off x="1752600" y="6441621"/>
            <a:ext cx="6647063" cy="338554"/>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Images from Richard </a:t>
            </a:r>
            <a:r>
              <a:rPr lang="en-US" sz="1600" dirty="0" err="1">
                <a:latin typeface="Verdana" panose="020B0604030504040204" pitchFamily="34" charset="0"/>
                <a:ea typeface="Verdana" panose="020B0604030504040204" pitchFamily="34" charset="0"/>
                <a:cs typeface="Verdana" panose="020B0604030504040204" pitchFamily="34" charset="0"/>
              </a:rPr>
              <a:t>Gillilan’s</a:t>
            </a: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dirty="0" err="1">
                <a:latin typeface="Verdana" panose="020B0604030504040204" pitchFamily="34" charset="0"/>
                <a:ea typeface="Verdana" panose="020B0604030504040204" pitchFamily="34" charset="0"/>
                <a:cs typeface="Verdana" panose="020B0604030504040204" pitchFamily="34" charset="0"/>
              </a:rPr>
              <a:t>BioSAXS</a:t>
            </a:r>
            <a:r>
              <a:rPr lang="en-US" sz="1600" dirty="0">
                <a:latin typeface="Verdana" panose="020B0604030504040204" pitchFamily="34" charset="0"/>
                <a:ea typeface="Verdana" panose="020B0604030504040204" pitchFamily="34" charset="0"/>
                <a:cs typeface="Verdana" panose="020B0604030504040204" pitchFamily="34" charset="0"/>
              </a:rPr>
              <a:t> Essentials presentation</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7F654129-322D-ED41-83BD-62FC0EA71D67}"/>
                  </a:ext>
                </a:extLst>
              </p:cNvPr>
              <p:cNvSpPr txBox="1"/>
              <p:nvPr/>
            </p:nvSpPr>
            <p:spPr>
              <a:xfrm>
                <a:off x="2980483" y="2633246"/>
                <a:ext cx="35907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accPr>
                        <m:e>
                          <m:r>
                            <a:rPr lang="en-US" sz="1600" b="0" i="1" smtClean="0">
                              <a:latin typeface="Cambria Math" panose="02040503050406030204" pitchFamily="18" charset="0"/>
                              <a:ea typeface="Verdana" panose="020B0604030504040204" pitchFamily="34" charset="0"/>
                              <a:cs typeface="Verdana" panose="020B0604030504040204" pitchFamily="34" charset="0"/>
                            </a:rPr>
                            <m:t>𝑟</m:t>
                          </m:r>
                        </m:e>
                      </m:acc>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50" name="TextBox 49">
                <a:extLst>
                  <a:ext uri="{FF2B5EF4-FFF2-40B4-BE49-F238E27FC236}">
                    <a16:creationId xmlns:a16="http://schemas.microsoft.com/office/drawing/2014/main" id="{7F654129-322D-ED41-83BD-62FC0EA71D67}"/>
                  </a:ext>
                </a:extLst>
              </p:cNvPr>
              <p:cNvSpPr txBox="1">
                <a:spLocks noRot="1" noChangeAspect="1" noMove="1" noResize="1" noEditPoints="1" noAdjustHandles="1" noChangeArrowheads="1" noChangeShapeType="1" noTextEdit="1"/>
              </p:cNvSpPr>
              <p:nvPr/>
            </p:nvSpPr>
            <p:spPr>
              <a:xfrm>
                <a:off x="2980483" y="2633246"/>
                <a:ext cx="359073" cy="338554"/>
              </a:xfrm>
              <a:prstGeom prst="rect">
                <a:avLst/>
              </a:prstGeom>
              <a:blipFill>
                <a:blip r:embed="rId8"/>
                <a:stretch>
                  <a:fillRect t="-10714"/>
                </a:stretch>
              </a:blipFill>
            </p:spPr>
            <p:txBody>
              <a:bodyPr/>
              <a:lstStyle/>
              <a:p>
                <a:r>
                  <a:rPr lang="en-US">
                    <a:noFill/>
                  </a:rPr>
                  <a:t> </a:t>
                </a:r>
              </a:p>
            </p:txBody>
          </p:sp>
        </mc:Fallback>
      </mc:AlternateContent>
    </p:spTree>
    <p:extLst>
      <p:ext uri="{BB962C8B-B14F-4D97-AF65-F5344CB8AC3E}">
        <p14:creationId xmlns:p14="http://schemas.microsoft.com/office/powerpoint/2010/main" val="2480092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8" descr="600px-1GZX_Haemoglobin.png">
            <a:extLst>
              <a:ext uri="{FF2B5EF4-FFF2-40B4-BE49-F238E27FC236}">
                <a16:creationId xmlns:a16="http://schemas.microsoft.com/office/drawing/2014/main" id="{155FD0BD-EFB5-9E4C-A01C-5627CC08B433}"/>
              </a:ext>
            </a:extLst>
          </p:cNvPr>
          <p:cNvPicPr>
            <a:picLocks noChangeAspect="1"/>
          </p:cNvPicPr>
          <p:nvPr/>
        </p:nvPicPr>
        <p:blipFill>
          <a:blip r:embed="rId3">
            <a:alphaModFix amt="60000"/>
            <a:extLst>
              <a:ext uri="{28A0092B-C50C-407E-A947-70E740481C1C}">
                <a14:useLocalDpi xmlns:a14="http://schemas.microsoft.com/office/drawing/2010/main" val="0"/>
              </a:ext>
            </a:extLst>
          </a:blip>
          <a:srcRect/>
          <a:stretch>
            <a:fillRect/>
          </a:stretch>
        </p:blipFill>
        <p:spPr bwMode="auto">
          <a:xfrm>
            <a:off x="1968500" y="1606550"/>
            <a:ext cx="2217738" cy="2217738"/>
          </a:xfrm>
          <a:prstGeom prst="rect">
            <a:avLst/>
          </a:prstGeom>
          <a:noFill/>
          <a:ln>
            <a:noFill/>
          </a:ln>
          <a:extLst>
            <a:ext uri="{909E8E84-426E-40DD-AFC4-6F175D3DCCD1}">
              <a14:hiddenFill xmlns:a14="http://schemas.microsoft.com/office/drawing/2010/main">
                <a:solidFill>
                  <a:srgbClr val="FFFFFF">
                    <a:alpha val="4509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DA14F6-FF24-7048-A22D-5DE629E0B4FC}"/>
              </a:ext>
            </a:extLst>
          </p:cNvPr>
          <p:cNvSpPr>
            <a:spLocks noGrp="1"/>
          </p:cNvSpPr>
          <p:nvPr>
            <p:ph type="title"/>
          </p:nvPr>
        </p:nvSpPr>
        <p:spPr/>
        <p:txBody>
          <a:bodyPr/>
          <a:lstStyle/>
          <a:p>
            <a:r>
              <a:rPr lang="en-US" dirty="0"/>
              <a:t>Scattering from a single molecule</a:t>
            </a:r>
          </a:p>
        </p:txBody>
      </p:sp>
      <p:sp>
        <p:nvSpPr>
          <p:cNvPr id="4" name="Freeform 59">
            <a:extLst>
              <a:ext uri="{FF2B5EF4-FFF2-40B4-BE49-F238E27FC236}">
                <a16:creationId xmlns:a16="http://schemas.microsoft.com/office/drawing/2014/main" id="{65A2D4F9-8341-8249-AE5F-EFABB6CFE2F8}"/>
              </a:ext>
            </a:extLst>
          </p:cNvPr>
          <p:cNvSpPr>
            <a:spLocks noChangeArrowheads="1"/>
          </p:cNvSpPr>
          <p:nvPr/>
        </p:nvSpPr>
        <p:spPr bwMode="auto">
          <a:xfrm>
            <a:off x="352425" y="3054350"/>
            <a:ext cx="2671763" cy="314325"/>
          </a:xfrm>
          <a:custGeom>
            <a:avLst/>
            <a:gdLst>
              <a:gd name="T0" fmla="*/ 0 w 2671234"/>
              <a:gd name="T1" fmla="*/ 130112 h 315384"/>
              <a:gd name="T2" fmla="*/ 153806 w 2671234"/>
              <a:gd name="T3" fmla="*/ 249373 h 315384"/>
              <a:gd name="T4" fmla="*/ 397367 w 2671234"/>
              <a:gd name="T5" fmla="*/ 10842 h 315384"/>
              <a:gd name="T6" fmla="*/ 696464 w 2671234"/>
              <a:gd name="T7" fmla="*/ 252990 h 315384"/>
              <a:gd name="T8" fmla="*/ 935740 w 2671234"/>
              <a:gd name="T9" fmla="*/ 7230 h 315384"/>
              <a:gd name="T10" fmla="*/ 1230563 w 2671234"/>
              <a:gd name="T11" fmla="*/ 249373 h 315384"/>
              <a:gd name="T12" fmla="*/ 1469842 w 2671234"/>
              <a:gd name="T13" fmla="*/ 14456 h 315384"/>
              <a:gd name="T14" fmla="*/ 1764663 w 2671234"/>
              <a:gd name="T15" fmla="*/ 256608 h 315384"/>
              <a:gd name="T16" fmla="*/ 2012480 w 2671234"/>
              <a:gd name="T17" fmla="*/ 18071 h 315384"/>
              <a:gd name="T18" fmla="*/ 2303032 w 2671234"/>
              <a:gd name="T19" fmla="*/ 256608 h 315384"/>
              <a:gd name="T20" fmla="*/ 2555130 w 2671234"/>
              <a:gd name="T21" fmla="*/ 18071 h 315384"/>
              <a:gd name="T22" fmla="*/ 2696131 w 2671234"/>
              <a:gd name="T23" fmla="*/ 148179 h 315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234"/>
              <a:gd name="T37" fmla="*/ 0 h 315384"/>
              <a:gd name="T38" fmla="*/ 2671234 w 2671234"/>
              <a:gd name="T39" fmla="*/ 315384 h 315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234" h="315384">
                <a:moveTo>
                  <a:pt x="0" y="152401"/>
                </a:moveTo>
                <a:cubicBezTo>
                  <a:pt x="43391" y="233892"/>
                  <a:pt x="86783" y="315384"/>
                  <a:pt x="152400" y="292101"/>
                </a:cubicBezTo>
                <a:cubicBezTo>
                  <a:pt x="218017" y="268818"/>
                  <a:pt x="304094" y="11996"/>
                  <a:pt x="393700" y="12701"/>
                </a:cubicBezTo>
                <a:cubicBezTo>
                  <a:pt x="483306" y="13407"/>
                  <a:pt x="601134" y="297040"/>
                  <a:pt x="690034" y="296334"/>
                </a:cubicBezTo>
                <a:cubicBezTo>
                  <a:pt x="778934" y="295628"/>
                  <a:pt x="838906" y="9172"/>
                  <a:pt x="927100" y="8467"/>
                </a:cubicBezTo>
                <a:cubicBezTo>
                  <a:pt x="1015294" y="7762"/>
                  <a:pt x="1131006" y="290690"/>
                  <a:pt x="1219200" y="292101"/>
                </a:cubicBezTo>
                <a:cubicBezTo>
                  <a:pt x="1307394" y="293512"/>
                  <a:pt x="1368073" y="15523"/>
                  <a:pt x="1456267" y="16934"/>
                </a:cubicBezTo>
                <a:cubicBezTo>
                  <a:pt x="1544461" y="18345"/>
                  <a:pt x="1658762" y="299862"/>
                  <a:pt x="1748367" y="300567"/>
                </a:cubicBezTo>
                <a:cubicBezTo>
                  <a:pt x="1837972" y="301272"/>
                  <a:pt x="1905000" y="21167"/>
                  <a:pt x="1993900" y="21167"/>
                </a:cubicBezTo>
                <a:cubicBezTo>
                  <a:pt x="2082800" y="21167"/>
                  <a:pt x="2192161" y="300567"/>
                  <a:pt x="2281767" y="300567"/>
                </a:cubicBezTo>
                <a:cubicBezTo>
                  <a:pt x="2371373" y="300567"/>
                  <a:pt x="2466623" y="42334"/>
                  <a:pt x="2531534" y="21167"/>
                </a:cubicBezTo>
                <a:cubicBezTo>
                  <a:pt x="2596445" y="0"/>
                  <a:pt x="2633839" y="86783"/>
                  <a:pt x="2671234" y="173567"/>
                </a:cubicBezTo>
              </a:path>
            </a:pathLst>
          </a:custGeom>
          <a:solidFill>
            <a:srgbClr val="FF00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a:p>
            <a:endParaRPr lang="en-US" altLang="en-US"/>
          </a:p>
          <a:p>
            <a:endParaRPr lang="en-US" altLang="en-US"/>
          </a:p>
        </p:txBody>
      </p:sp>
      <p:sp>
        <p:nvSpPr>
          <p:cNvPr id="5" name="Freeform 57">
            <a:extLst>
              <a:ext uri="{FF2B5EF4-FFF2-40B4-BE49-F238E27FC236}">
                <a16:creationId xmlns:a16="http://schemas.microsoft.com/office/drawing/2014/main" id="{43C396A0-DB10-4647-A4B4-3564DD838D59}"/>
              </a:ext>
            </a:extLst>
          </p:cNvPr>
          <p:cNvSpPr>
            <a:spLocks noChangeArrowheads="1"/>
          </p:cNvSpPr>
          <p:nvPr/>
        </p:nvSpPr>
        <p:spPr bwMode="auto">
          <a:xfrm>
            <a:off x="339725" y="2222500"/>
            <a:ext cx="2671763" cy="314325"/>
          </a:xfrm>
          <a:custGeom>
            <a:avLst/>
            <a:gdLst>
              <a:gd name="T0" fmla="*/ 0 w 2671234"/>
              <a:gd name="T1" fmla="*/ 130112 h 315384"/>
              <a:gd name="T2" fmla="*/ 153806 w 2671234"/>
              <a:gd name="T3" fmla="*/ 249373 h 315384"/>
              <a:gd name="T4" fmla="*/ 397367 w 2671234"/>
              <a:gd name="T5" fmla="*/ 10842 h 315384"/>
              <a:gd name="T6" fmla="*/ 696464 w 2671234"/>
              <a:gd name="T7" fmla="*/ 252990 h 315384"/>
              <a:gd name="T8" fmla="*/ 935740 w 2671234"/>
              <a:gd name="T9" fmla="*/ 7230 h 315384"/>
              <a:gd name="T10" fmla="*/ 1230563 w 2671234"/>
              <a:gd name="T11" fmla="*/ 249373 h 315384"/>
              <a:gd name="T12" fmla="*/ 1469842 w 2671234"/>
              <a:gd name="T13" fmla="*/ 14456 h 315384"/>
              <a:gd name="T14" fmla="*/ 1764663 w 2671234"/>
              <a:gd name="T15" fmla="*/ 256608 h 315384"/>
              <a:gd name="T16" fmla="*/ 2012480 w 2671234"/>
              <a:gd name="T17" fmla="*/ 18071 h 315384"/>
              <a:gd name="T18" fmla="*/ 2303032 w 2671234"/>
              <a:gd name="T19" fmla="*/ 256608 h 315384"/>
              <a:gd name="T20" fmla="*/ 2555130 w 2671234"/>
              <a:gd name="T21" fmla="*/ 18071 h 315384"/>
              <a:gd name="T22" fmla="*/ 2696131 w 2671234"/>
              <a:gd name="T23" fmla="*/ 148179 h 315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234"/>
              <a:gd name="T37" fmla="*/ 0 h 315384"/>
              <a:gd name="T38" fmla="*/ 2671234 w 2671234"/>
              <a:gd name="T39" fmla="*/ 315384 h 315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234" h="315384">
                <a:moveTo>
                  <a:pt x="0" y="152401"/>
                </a:moveTo>
                <a:cubicBezTo>
                  <a:pt x="43391" y="233892"/>
                  <a:pt x="86783" y="315384"/>
                  <a:pt x="152400" y="292101"/>
                </a:cubicBezTo>
                <a:cubicBezTo>
                  <a:pt x="218017" y="268818"/>
                  <a:pt x="304094" y="11996"/>
                  <a:pt x="393700" y="12701"/>
                </a:cubicBezTo>
                <a:cubicBezTo>
                  <a:pt x="483306" y="13407"/>
                  <a:pt x="601134" y="297040"/>
                  <a:pt x="690034" y="296334"/>
                </a:cubicBezTo>
                <a:cubicBezTo>
                  <a:pt x="778934" y="295628"/>
                  <a:pt x="838906" y="9172"/>
                  <a:pt x="927100" y="8467"/>
                </a:cubicBezTo>
                <a:cubicBezTo>
                  <a:pt x="1015294" y="7762"/>
                  <a:pt x="1131006" y="290690"/>
                  <a:pt x="1219200" y="292101"/>
                </a:cubicBezTo>
                <a:cubicBezTo>
                  <a:pt x="1307394" y="293512"/>
                  <a:pt x="1368073" y="15523"/>
                  <a:pt x="1456267" y="16934"/>
                </a:cubicBezTo>
                <a:cubicBezTo>
                  <a:pt x="1544461" y="18345"/>
                  <a:pt x="1658762" y="299862"/>
                  <a:pt x="1748367" y="300567"/>
                </a:cubicBezTo>
                <a:cubicBezTo>
                  <a:pt x="1837972" y="301272"/>
                  <a:pt x="1905000" y="21167"/>
                  <a:pt x="1993900" y="21167"/>
                </a:cubicBezTo>
                <a:cubicBezTo>
                  <a:pt x="2082800" y="21167"/>
                  <a:pt x="2192161" y="300567"/>
                  <a:pt x="2281767" y="300567"/>
                </a:cubicBezTo>
                <a:cubicBezTo>
                  <a:pt x="2371373" y="300567"/>
                  <a:pt x="2466623" y="42334"/>
                  <a:pt x="2531534" y="21167"/>
                </a:cubicBezTo>
                <a:cubicBezTo>
                  <a:pt x="2596445" y="0"/>
                  <a:pt x="2633839" y="86783"/>
                  <a:pt x="2671234" y="173567"/>
                </a:cubicBezTo>
              </a:path>
            </a:pathLst>
          </a:custGeom>
          <a:solidFill>
            <a:srgbClr val="FF00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a:p>
            <a:endParaRPr lang="en-US" altLang="en-US"/>
          </a:p>
          <a:p>
            <a:endParaRPr lang="en-US" altLang="en-US"/>
          </a:p>
        </p:txBody>
      </p:sp>
      <p:sp>
        <p:nvSpPr>
          <p:cNvPr id="6" name="Freeform 60">
            <a:extLst>
              <a:ext uri="{FF2B5EF4-FFF2-40B4-BE49-F238E27FC236}">
                <a16:creationId xmlns:a16="http://schemas.microsoft.com/office/drawing/2014/main" id="{2CA8B270-FD2A-5640-8D6C-58528A6F67C0}"/>
              </a:ext>
            </a:extLst>
          </p:cNvPr>
          <p:cNvSpPr>
            <a:spLocks noChangeArrowheads="1"/>
          </p:cNvSpPr>
          <p:nvPr/>
        </p:nvSpPr>
        <p:spPr bwMode="auto">
          <a:xfrm rot="20318102" flipV="1">
            <a:off x="2932113" y="1727200"/>
            <a:ext cx="2671762" cy="314325"/>
          </a:xfrm>
          <a:custGeom>
            <a:avLst/>
            <a:gdLst>
              <a:gd name="T0" fmla="*/ 0 w 2671234"/>
              <a:gd name="T1" fmla="*/ 130112 h 315384"/>
              <a:gd name="T2" fmla="*/ 153806 w 2671234"/>
              <a:gd name="T3" fmla="*/ 249373 h 315384"/>
              <a:gd name="T4" fmla="*/ 397357 w 2671234"/>
              <a:gd name="T5" fmla="*/ 10842 h 315384"/>
              <a:gd name="T6" fmla="*/ 696454 w 2671234"/>
              <a:gd name="T7" fmla="*/ 252990 h 315384"/>
              <a:gd name="T8" fmla="*/ 935730 w 2671234"/>
              <a:gd name="T9" fmla="*/ 7230 h 315384"/>
              <a:gd name="T10" fmla="*/ 1230550 w 2671234"/>
              <a:gd name="T11" fmla="*/ 249373 h 315384"/>
              <a:gd name="T12" fmla="*/ 1469822 w 2671234"/>
              <a:gd name="T13" fmla="*/ 14456 h 315384"/>
              <a:gd name="T14" fmla="*/ 1764642 w 2671234"/>
              <a:gd name="T15" fmla="*/ 256608 h 315384"/>
              <a:gd name="T16" fmla="*/ 2012455 w 2671234"/>
              <a:gd name="T17" fmla="*/ 18071 h 315384"/>
              <a:gd name="T18" fmla="*/ 2303002 w 2671234"/>
              <a:gd name="T19" fmla="*/ 256608 h 315384"/>
              <a:gd name="T20" fmla="*/ 2555095 w 2671234"/>
              <a:gd name="T21" fmla="*/ 18071 h 315384"/>
              <a:gd name="T22" fmla="*/ 2696094 w 2671234"/>
              <a:gd name="T23" fmla="*/ 148179 h 315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234"/>
              <a:gd name="T37" fmla="*/ 0 h 315384"/>
              <a:gd name="T38" fmla="*/ 2671234 w 2671234"/>
              <a:gd name="T39" fmla="*/ 315384 h 315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234" h="315384">
                <a:moveTo>
                  <a:pt x="0" y="152401"/>
                </a:moveTo>
                <a:cubicBezTo>
                  <a:pt x="43391" y="233892"/>
                  <a:pt x="86783" y="315384"/>
                  <a:pt x="152400" y="292101"/>
                </a:cubicBezTo>
                <a:cubicBezTo>
                  <a:pt x="218017" y="268818"/>
                  <a:pt x="304094" y="11996"/>
                  <a:pt x="393700" y="12701"/>
                </a:cubicBezTo>
                <a:cubicBezTo>
                  <a:pt x="483306" y="13407"/>
                  <a:pt x="601134" y="297040"/>
                  <a:pt x="690034" y="296334"/>
                </a:cubicBezTo>
                <a:cubicBezTo>
                  <a:pt x="778934" y="295628"/>
                  <a:pt x="838906" y="9172"/>
                  <a:pt x="927100" y="8467"/>
                </a:cubicBezTo>
                <a:cubicBezTo>
                  <a:pt x="1015294" y="7762"/>
                  <a:pt x="1131006" y="290690"/>
                  <a:pt x="1219200" y="292101"/>
                </a:cubicBezTo>
                <a:cubicBezTo>
                  <a:pt x="1307394" y="293512"/>
                  <a:pt x="1368073" y="15523"/>
                  <a:pt x="1456267" y="16934"/>
                </a:cubicBezTo>
                <a:cubicBezTo>
                  <a:pt x="1544461" y="18345"/>
                  <a:pt x="1658762" y="299862"/>
                  <a:pt x="1748367" y="300567"/>
                </a:cubicBezTo>
                <a:cubicBezTo>
                  <a:pt x="1837972" y="301272"/>
                  <a:pt x="1905000" y="21167"/>
                  <a:pt x="1993900" y="21167"/>
                </a:cubicBezTo>
                <a:cubicBezTo>
                  <a:pt x="2082800" y="21167"/>
                  <a:pt x="2192161" y="300567"/>
                  <a:pt x="2281767" y="300567"/>
                </a:cubicBezTo>
                <a:cubicBezTo>
                  <a:pt x="2371373" y="300567"/>
                  <a:pt x="2466623" y="42334"/>
                  <a:pt x="2531534" y="21167"/>
                </a:cubicBezTo>
                <a:cubicBezTo>
                  <a:pt x="2596445" y="0"/>
                  <a:pt x="2633839" y="86783"/>
                  <a:pt x="2671234" y="173567"/>
                </a:cubicBezTo>
              </a:path>
            </a:pathLst>
          </a:custGeom>
          <a:solidFill>
            <a:srgbClr val="FF00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a:p>
            <a:endParaRPr lang="en-US" altLang="en-US"/>
          </a:p>
          <a:p>
            <a:endParaRPr lang="en-US" altLang="en-US"/>
          </a:p>
        </p:txBody>
      </p:sp>
      <p:sp>
        <p:nvSpPr>
          <p:cNvPr id="7" name="Freeform 60">
            <a:extLst>
              <a:ext uri="{FF2B5EF4-FFF2-40B4-BE49-F238E27FC236}">
                <a16:creationId xmlns:a16="http://schemas.microsoft.com/office/drawing/2014/main" id="{9F6A0908-8614-5348-BB6C-5A13105181C8}"/>
              </a:ext>
            </a:extLst>
          </p:cNvPr>
          <p:cNvSpPr>
            <a:spLocks noChangeArrowheads="1"/>
          </p:cNvSpPr>
          <p:nvPr/>
        </p:nvSpPr>
        <p:spPr bwMode="auto">
          <a:xfrm rot="20318102" flipV="1">
            <a:off x="2941638" y="2578100"/>
            <a:ext cx="2671762" cy="314325"/>
          </a:xfrm>
          <a:custGeom>
            <a:avLst/>
            <a:gdLst>
              <a:gd name="T0" fmla="*/ 0 w 2671234"/>
              <a:gd name="T1" fmla="*/ 130112 h 315384"/>
              <a:gd name="T2" fmla="*/ 153806 w 2671234"/>
              <a:gd name="T3" fmla="*/ 249373 h 315384"/>
              <a:gd name="T4" fmla="*/ 397357 w 2671234"/>
              <a:gd name="T5" fmla="*/ 10842 h 315384"/>
              <a:gd name="T6" fmla="*/ 696454 w 2671234"/>
              <a:gd name="T7" fmla="*/ 252990 h 315384"/>
              <a:gd name="T8" fmla="*/ 935730 w 2671234"/>
              <a:gd name="T9" fmla="*/ 7230 h 315384"/>
              <a:gd name="T10" fmla="*/ 1230550 w 2671234"/>
              <a:gd name="T11" fmla="*/ 249373 h 315384"/>
              <a:gd name="T12" fmla="*/ 1469822 w 2671234"/>
              <a:gd name="T13" fmla="*/ 14456 h 315384"/>
              <a:gd name="T14" fmla="*/ 1764642 w 2671234"/>
              <a:gd name="T15" fmla="*/ 256608 h 315384"/>
              <a:gd name="T16" fmla="*/ 2012455 w 2671234"/>
              <a:gd name="T17" fmla="*/ 18071 h 315384"/>
              <a:gd name="T18" fmla="*/ 2303002 w 2671234"/>
              <a:gd name="T19" fmla="*/ 256608 h 315384"/>
              <a:gd name="T20" fmla="*/ 2555095 w 2671234"/>
              <a:gd name="T21" fmla="*/ 18071 h 315384"/>
              <a:gd name="T22" fmla="*/ 2696094 w 2671234"/>
              <a:gd name="T23" fmla="*/ 148179 h 315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234"/>
              <a:gd name="T37" fmla="*/ 0 h 315384"/>
              <a:gd name="T38" fmla="*/ 2671234 w 2671234"/>
              <a:gd name="T39" fmla="*/ 315384 h 315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234" h="315384">
                <a:moveTo>
                  <a:pt x="0" y="152401"/>
                </a:moveTo>
                <a:cubicBezTo>
                  <a:pt x="43391" y="233892"/>
                  <a:pt x="86783" y="315384"/>
                  <a:pt x="152400" y="292101"/>
                </a:cubicBezTo>
                <a:cubicBezTo>
                  <a:pt x="218017" y="268818"/>
                  <a:pt x="304094" y="11996"/>
                  <a:pt x="393700" y="12701"/>
                </a:cubicBezTo>
                <a:cubicBezTo>
                  <a:pt x="483306" y="13407"/>
                  <a:pt x="601134" y="297040"/>
                  <a:pt x="690034" y="296334"/>
                </a:cubicBezTo>
                <a:cubicBezTo>
                  <a:pt x="778934" y="295628"/>
                  <a:pt x="838906" y="9172"/>
                  <a:pt x="927100" y="8467"/>
                </a:cubicBezTo>
                <a:cubicBezTo>
                  <a:pt x="1015294" y="7762"/>
                  <a:pt x="1131006" y="290690"/>
                  <a:pt x="1219200" y="292101"/>
                </a:cubicBezTo>
                <a:cubicBezTo>
                  <a:pt x="1307394" y="293512"/>
                  <a:pt x="1368073" y="15523"/>
                  <a:pt x="1456267" y="16934"/>
                </a:cubicBezTo>
                <a:cubicBezTo>
                  <a:pt x="1544461" y="18345"/>
                  <a:pt x="1658762" y="299862"/>
                  <a:pt x="1748367" y="300567"/>
                </a:cubicBezTo>
                <a:cubicBezTo>
                  <a:pt x="1837972" y="301272"/>
                  <a:pt x="1905000" y="21167"/>
                  <a:pt x="1993900" y="21167"/>
                </a:cubicBezTo>
                <a:cubicBezTo>
                  <a:pt x="2082800" y="21167"/>
                  <a:pt x="2192161" y="300567"/>
                  <a:pt x="2281767" y="300567"/>
                </a:cubicBezTo>
                <a:cubicBezTo>
                  <a:pt x="2371373" y="300567"/>
                  <a:pt x="2466623" y="42334"/>
                  <a:pt x="2531534" y="21167"/>
                </a:cubicBezTo>
                <a:cubicBezTo>
                  <a:pt x="2596445" y="0"/>
                  <a:pt x="2633839" y="86783"/>
                  <a:pt x="2671234" y="173567"/>
                </a:cubicBezTo>
              </a:path>
            </a:pathLst>
          </a:custGeom>
          <a:solidFill>
            <a:srgbClr val="04E3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a:p>
            <a:endParaRPr lang="en-US" altLang="en-US"/>
          </a:p>
          <a:p>
            <a:endParaRPr lang="en-US" altLang="en-US"/>
          </a:p>
        </p:txBody>
      </p:sp>
      <p:pic>
        <p:nvPicPr>
          <p:cNvPr id="8" name="Picture 7" descr="speckle-xpcs.gif">
            <a:extLst>
              <a:ext uri="{FF2B5EF4-FFF2-40B4-BE49-F238E27FC236}">
                <a16:creationId xmlns:a16="http://schemas.microsoft.com/office/drawing/2014/main" id="{43A56B36-4EDF-0E48-B9F6-4858C5B4D2B4}"/>
              </a:ext>
            </a:extLst>
          </p:cNvPr>
          <p:cNvPicPr>
            <a:picLocks noChangeAspect="1"/>
          </p:cNvPicPr>
          <p:nvPr/>
        </p:nvPicPr>
        <p:blipFill>
          <a:blip r:embed="rId4"/>
          <a:stretch>
            <a:fillRect/>
          </a:stretch>
        </p:blipFill>
        <p:spPr>
          <a:xfrm>
            <a:off x="5003175" y="1075265"/>
            <a:ext cx="3891518" cy="3839632"/>
          </a:xfrm>
          <a:prstGeom prst="rect">
            <a:avLst/>
          </a:prstGeom>
          <a:scene3d>
            <a:camera prst="perspectiveFront">
              <a:rot lat="0" lon="4200000" rev="0"/>
            </a:camera>
            <a:lightRig rig="threePt" dir="t"/>
          </a:scene3d>
        </p:spPr>
      </p:pic>
      <p:sp>
        <p:nvSpPr>
          <p:cNvPr id="9" name="Arc 8">
            <a:extLst>
              <a:ext uri="{FF2B5EF4-FFF2-40B4-BE49-F238E27FC236}">
                <a16:creationId xmlns:a16="http://schemas.microsoft.com/office/drawing/2014/main" id="{815553A5-62D4-3942-8E90-2315883199CA}"/>
              </a:ext>
            </a:extLst>
          </p:cNvPr>
          <p:cNvSpPr/>
          <p:nvPr/>
        </p:nvSpPr>
        <p:spPr bwMode="auto">
          <a:xfrm>
            <a:off x="1601788" y="1841500"/>
            <a:ext cx="2968625" cy="2941638"/>
          </a:xfrm>
          <a:prstGeom prst="arc">
            <a:avLst>
              <a:gd name="adj1" fmla="val 20087071"/>
              <a:gd name="adj2" fmla="val 21335888"/>
            </a:avLst>
          </a:prstGeom>
          <a:noFill/>
          <a:ln w="19050" cap="flat" cmpd="sng" algn="ctr">
            <a:solidFill>
              <a:schemeClr val="tx1"/>
            </a:solid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cxnSp>
        <p:nvCxnSpPr>
          <p:cNvPr id="11" name="Straight Connector 62">
            <a:extLst>
              <a:ext uri="{FF2B5EF4-FFF2-40B4-BE49-F238E27FC236}">
                <a16:creationId xmlns:a16="http://schemas.microsoft.com/office/drawing/2014/main" id="{CF5C90FD-814D-7D4A-947B-51A2701DF970}"/>
              </a:ext>
            </a:extLst>
          </p:cNvPr>
          <p:cNvCxnSpPr>
            <a:cxnSpLocks noChangeShapeType="1"/>
            <a:endCxn id="4" idx="11"/>
          </p:cNvCxnSpPr>
          <p:nvPr/>
        </p:nvCxnSpPr>
        <p:spPr bwMode="auto">
          <a:xfrm rot="16200000" flipH="1">
            <a:off x="2605881" y="2804320"/>
            <a:ext cx="828675" cy="111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2" name="Straight Connector 64">
            <a:extLst>
              <a:ext uri="{FF2B5EF4-FFF2-40B4-BE49-F238E27FC236}">
                <a16:creationId xmlns:a16="http://schemas.microsoft.com/office/drawing/2014/main" id="{AF9841FC-D54E-8642-B817-60D451E72ABF}"/>
              </a:ext>
            </a:extLst>
          </p:cNvPr>
          <p:cNvCxnSpPr>
            <a:cxnSpLocks noChangeShapeType="1"/>
          </p:cNvCxnSpPr>
          <p:nvPr/>
        </p:nvCxnSpPr>
        <p:spPr bwMode="auto">
          <a:xfrm>
            <a:off x="3009900" y="2392363"/>
            <a:ext cx="261938" cy="7334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3" name="Straight Connector 66">
            <a:extLst>
              <a:ext uri="{FF2B5EF4-FFF2-40B4-BE49-F238E27FC236}">
                <a16:creationId xmlns:a16="http://schemas.microsoft.com/office/drawing/2014/main" id="{637985C4-A96A-6646-8BB4-A7C0A6ED9AC9}"/>
              </a:ext>
            </a:extLst>
          </p:cNvPr>
          <p:cNvCxnSpPr>
            <a:cxnSpLocks noChangeShapeType="1"/>
          </p:cNvCxnSpPr>
          <p:nvPr/>
        </p:nvCxnSpPr>
        <p:spPr bwMode="auto">
          <a:xfrm flipV="1">
            <a:off x="3021013" y="3175000"/>
            <a:ext cx="3870325" cy="476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4" name="Straight Connector 72">
            <a:extLst>
              <a:ext uri="{FF2B5EF4-FFF2-40B4-BE49-F238E27FC236}">
                <a16:creationId xmlns:a16="http://schemas.microsoft.com/office/drawing/2014/main" id="{B02279EF-ABFD-EE48-BABA-942FC29367F3}"/>
              </a:ext>
            </a:extLst>
          </p:cNvPr>
          <p:cNvCxnSpPr>
            <a:cxnSpLocks noChangeShapeType="1"/>
          </p:cNvCxnSpPr>
          <p:nvPr/>
        </p:nvCxnSpPr>
        <p:spPr bwMode="auto">
          <a:xfrm flipV="1">
            <a:off x="3271838" y="1693863"/>
            <a:ext cx="3552825" cy="1423987"/>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6" name="Straight Connector 80">
            <a:extLst>
              <a:ext uri="{FF2B5EF4-FFF2-40B4-BE49-F238E27FC236}">
                <a16:creationId xmlns:a16="http://schemas.microsoft.com/office/drawing/2014/main" id="{52E4811B-1424-1646-8EC5-B4087DC6E9AB}"/>
              </a:ext>
            </a:extLst>
          </p:cNvPr>
          <p:cNvCxnSpPr>
            <a:cxnSpLocks noChangeShapeType="1"/>
          </p:cNvCxnSpPr>
          <p:nvPr/>
        </p:nvCxnSpPr>
        <p:spPr bwMode="auto">
          <a:xfrm>
            <a:off x="1295400" y="2820988"/>
            <a:ext cx="663575" cy="7937"/>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cxnSp>
      <p:graphicFrame>
        <p:nvGraphicFramePr>
          <p:cNvPr id="17" name="Object 2">
            <a:extLst>
              <a:ext uri="{FF2B5EF4-FFF2-40B4-BE49-F238E27FC236}">
                <a16:creationId xmlns:a16="http://schemas.microsoft.com/office/drawing/2014/main" id="{E7D91D2B-525D-744D-9F55-A1D7A2F2A6B1}"/>
              </a:ext>
            </a:extLst>
          </p:cNvPr>
          <p:cNvGraphicFramePr>
            <a:graphicFrameLocks noChangeAspect="1"/>
          </p:cNvGraphicFramePr>
          <p:nvPr/>
        </p:nvGraphicFramePr>
        <p:xfrm>
          <a:off x="1036638" y="2668588"/>
          <a:ext cx="209550" cy="266700"/>
        </p:xfrm>
        <a:graphic>
          <a:graphicData uri="http://schemas.openxmlformats.org/presentationml/2006/ole">
            <mc:AlternateContent xmlns:mc="http://schemas.openxmlformats.org/markup-compatibility/2006">
              <mc:Choice xmlns:v="urn:schemas-microsoft-com:vml" Requires="v">
                <p:oleObj spid="_x0000_s7438" name="Equation" r:id="rId5" imgW="139700" imgH="177800" progId="Equation.3">
                  <p:embed/>
                </p:oleObj>
              </mc:Choice>
              <mc:Fallback>
                <p:oleObj name="Equation" r:id="rId5" imgW="139700" imgH="177800" progId="Equation.3">
                  <p:embed/>
                  <p:pic>
                    <p:nvPicPr>
                      <p:cNvPr id="28686" name="Object 2">
                        <a:extLst>
                          <a:ext uri="{FF2B5EF4-FFF2-40B4-BE49-F238E27FC236}">
                            <a16:creationId xmlns:a16="http://schemas.microsoft.com/office/drawing/2014/main" id="{DA582AA8-0961-504E-B6DC-D1FCC65162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638" y="2668588"/>
                        <a:ext cx="20955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 name="Object 3">
            <a:extLst>
              <a:ext uri="{FF2B5EF4-FFF2-40B4-BE49-F238E27FC236}">
                <a16:creationId xmlns:a16="http://schemas.microsoft.com/office/drawing/2014/main" id="{33FC2556-2AB6-074D-94D6-4D1686B26B8A}"/>
              </a:ext>
            </a:extLst>
          </p:cNvPr>
          <p:cNvGraphicFramePr>
            <a:graphicFrameLocks noChangeAspect="1"/>
          </p:cNvGraphicFramePr>
          <p:nvPr/>
        </p:nvGraphicFramePr>
        <p:xfrm>
          <a:off x="4046538" y="2206625"/>
          <a:ext cx="157162" cy="215900"/>
        </p:xfrm>
        <a:graphic>
          <a:graphicData uri="http://schemas.openxmlformats.org/presentationml/2006/ole">
            <mc:AlternateContent xmlns:mc="http://schemas.openxmlformats.org/markup-compatibility/2006">
              <mc:Choice xmlns:v="urn:schemas-microsoft-com:vml" Requires="v">
                <p:oleObj spid="_x0000_s7439" name="Equation" r:id="rId7" imgW="101600" imgH="139700" progId="Equation.DSMT4">
                  <p:embed/>
                </p:oleObj>
              </mc:Choice>
              <mc:Fallback>
                <p:oleObj name="Equation" r:id="rId7" imgW="101600" imgH="139700" progId="Equation.DSMT4">
                  <p:embed/>
                  <p:pic>
                    <p:nvPicPr>
                      <p:cNvPr id="28687" name="Object 3">
                        <a:extLst>
                          <a:ext uri="{FF2B5EF4-FFF2-40B4-BE49-F238E27FC236}">
                            <a16:creationId xmlns:a16="http://schemas.microsoft.com/office/drawing/2014/main" id="{50F3A35A-0243-7642-BEAF-15E9D7F1F2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6538" y="2206625"/>
                        <a:ext cx="15716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cxnSp>
        <p:nvCxnSpPr>
          <p:cNvPr id="19" name="Straight Connector 84">
            <a:extLst>
              <a:ext uri="{FF2B5EF4-FFF2-40B4-BE49-F238E27FC236}">
                <a16:creationId xmlns:a16="http://schemas.microsoft.com/office/drawing/2014/main" id="{81BA66BA-18E7-7D41-8D70-DAD66062C6FD}"/>
              </a:ext>
            </a:extLst>
          </p:cNvPr>
          <p:cNvCxnSpPr>
            <a:cxnSpLocks noChangeShapeType="1"/>
          </p:cNvCxnSpPr>
          <p:nvPr/>
        </p:nvCxnSpPr>
        <p:spPr bwMode="auto">
          <a:xfrm flipV="1">
            <a:off x="4211638" y="2044700"/>
            <a:ext cx="741362" cy="288925"/>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cxnSp>
      <p:sp>
        <p:nvSpPr>
          <p:cNvPr id="20" name="Explosion 1 89">
            <a:extLst>
              <a:ext uri="{FF2B5EF4-FFF2-40B4-BE49-F238E27FC236}">
                <a16:creationId xmlns:a16="http://schemas.microsoft.com/office/drawing/2014/main" id="{DF70AFC1-225E-E24D-A7AA-A7217ACA5159}"/>
              </a:ext>
            </a:extLst>
          </p:cNvPr>
          <p:cNvSpPr>
            <a:spLocks noChangeArrowheads="1"/>
          </p:cNvSpPr>
          <p:nvPr/>
        </p:nvSpPr>
        <p:spPr bwMode="auto">
          <a:xfrm>
            <a:off x="2954338" y="2320925"/>
            <a:ext cx="131762" cy="149225"/>
          </a:xfrm>
          <a:prstGeom prst="irregularSeal1">
            <a:avLst/>
          </a:prstGeom>
          <a:solidFill>
            <a:srgbClr val="FFFF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21" name="Explosion 1 90">
            <a:extLst>
              <a:ext uri="{FF2B5EF4-FFF2-40B4-BE49-F238E27FC236}">
                <a16:creationId xmlns:a16="http://schemas.microsoft.com/office/drawing/2014/main" id="{35B46B18-C029-1244-937D-8C4C5909D865}"/>
              </a:ext>
            </a:extLst>
          </p:cNvPr>
          <p:cNvSpPr>
            <a:spLocks noChangeArrowheads="1"/>
          </p:cNvSpPr>
          <p:nvPr/>
        </p:nvSpPr>
        <p:spPr bwMode="auto">
          <a:xfrm>
            <a:off x="2957513" y="3155950"/>
            <a:ext cx="131762" cy="149225"/>
          </a:xfrm>
          <a:prstGeom prst="irregularSeal1">
            <a:avLst/>
          </a:prstGeom>
          <a:solidFill>
            <a:srgbClr val="FFFF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cxnSp>
        <p:nvCxnSpPr>
          <p:cNvPr id="22" name="Straight Connector 51">
            <a:extLst>
              <a:ext uri="{FF2B5EF4-FFF2-40B4-BE49-F238E27FC236}">
                <a16:creationId xmlns:a16="http://schemas.microsoft.com/office/drawing/2014/main" id="{0A7516A6-89E1-1746-AED1-130C5D07280F}"/>
              </a:ext>
            </a:extLst>
          </p:cNvPr>
          <p:cNvCxnSpPr>
            <a:cxnSpLocks noChangeShapeType="1"/>
          </p:cNvCxnSpPr>
          <p:nvPr/>
        </p:nvCxnSpPr>
        <p:spPr bwMode="auto">
          <a:xfrm rot="16200000" flipH="1">
            <a:off x="4938713" y="1781175"/>
            <a:ext cx="635000" cy="228600"/>
          </a:xfrm>
          <a:prstGeom prst="line">
            <a:avLst/>
          </a:prstGeom>
          <a:noFill/>
          <a:ln w="28575">
            <a:solidFill>
              <a:schemeClr val="tx1"/>
            </a:solidFill>
            <a:round/>
            <a:headEnd type="stealth" w="med" len="med"/>
            <a:tailEnd type="stealth" w="med" len="med"/>
          </a:ln>
          <a:extLst>
            <a:ext uri="{909E8E84-426E-40DD-AFC4-6F175D3DCCD1}">
              <a14:hiddenFill xmlns:a14="http://schemas.microsoft.com/office/drawing/2010/main">
                <a:noFill/>
              </a14:hiddenFill>
            </a:ext>
          </a:extLst>
        </p:spPr>
      </p:cxnSp>
      <p:cxnSp>
        <p:nvCxnSpPr>
          <p:cNvPr id="23" name="Straight Connector 52">
            <a:extLst>
              <a:ext uri="{FF2B5EF4-FFF2-40B4-BE49-F238E27FC236}">
                <a16:creationId xmlns:a16="http://schemas.microsoft.com/office/drawing/2014/main" id="{E7FCD6D3-4732-3E49-AEE2-2885AA78CAE6}"/>
              </a:ext>
            </a:extLst>
          </p:cNvPr>
          <p:cNvCxnSpPr>
            <a:cxnSpLocks noChangeShapeType="1"/>
          </p:cNvCxnSpPr>
          <p:nvPr/>
        </p:nvCxnSpPr>
        <p:spPr bwMode="auto">
          <a:xfrm rot="16200000" flipH="1">
            <a:off x="2955132" y="3412331"/>
            <a:ext cx="341312" cy="149225"/>
          </a:xfrm>
          <a:prstGeom prst="line">
            <a:avLst/>
          </a:prstGeom>
          <a:noFill/>
          <a:ln w="28575">
            <a:solidFill>
              <a:schemeClr val="tx1"/>
            </a:solidFill>
            <a:round/>
            <a:headEnd type="triangle" w="lg" len="med"/>
            <a:tailEnd type="none" w="lg" len="med"/>
          </a:ln>
          <a:extLst>
            <a:ext uri="{909E8E84-426E-40DD-AFC4-6F175D3DCCD1}">
              <a14:hiddenFill xmlns:a14="http://schemas.microsoft.com/office/drawing/2010/main">
                <a:noFill/>
              </a14:hiddenFill>
            </a:ext>
          </a:extLst>
        </p:spPr>
      </p:cxnSp>
      <p:sp>
        <p:nvSpPr>
          <p:cNvPr id="24" name="TextBox 55">
            <a:extLst>
              <a:ext uri="{FF2B5EF4-FFF2-40B4-BE49-F238E27FC236}">
                <a16:creationId xmlns:a16="http://schemas.microsoft.com/office/drawing/2014/main" id="{E57D7B0F-E575-F340-8FB9-C3F51BC92F9B}"/>
              </a:ext>
            </a:extLst>
          </p:cNvPr>
          <p:cNvSpPr txBox="1">
            <a:spLocks noChangeArrowheads="1"/>
          </p:cNvSpPr>
          <p:nvPr/>
        </p:nvSpPr>
        <p:spPr bwMode="auto">
          <a:xfrm>
            <a:off x="2462213" y="3651250"/>
            <a:ext cx="3303588" cy="2769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pPr algn="ctr"/>
            <a:r>
              <a:rPr lang="en-US" altLang="en-US" sz="1200" dirty="0">
                <a:latin typeface="Verdana" panose="020B0604030504040204" pitchFamily="34" charset="0"/>
                <a:ea typeface="Verdana" panose="020B0604030504040204" pitchFamily="34" charset="0"/>
                <a:cs typeface="Verdana" panose="020B0604030504040204" pitchFamily="34" charset="0"/>
              </a:rPr>
              <a:t>Difference in path length = phase shift</a:t>
            </a:r>
          </a:p>
        </p:txBody>
      </p:sp>
      <p:sp>
        <p:nvSpPr>
          <p:cNvPr id="25" name="TextBox 67">
            <a:extLst>
              <a:ext uri="{FF2B5EF4-FFF2-40B4-BE49-F238E27FC236}">
                <a16:creationId xmlns:a16="http://schemas.microsoft.com/office/drawing/2014/main" id="{D4C50B7B-9DA4-E74F-A4EC-0867BDF9658A}"/>
              </a:ext>
            </a:extLst>
          </p:cNvPr>
          <p:cNvSpPr txBox="1">
            <a:spLocks noChangeArrowheads="1"/>
          </p:cNvSpPr>
          <p:nvPr/>
        </p:nvSpPr>
        <p:spPr bwMode="auto">
          <a:xfrm>
            <a:off x="406400" y="3394075"/>
            <a:ext cx="19118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dirty="0">
                <a:latin typeface="Verdana" panose="020B0604030504040204" pitchFamily="34" charset="0"/>
                <a:ea typeface="Verdana" panose="020B0604030504040204" pitchFamily="34" charset="0"/>
                <a:cs typeface="Verdana" panose="020B0604030504040204" pitchFamily="34" charset="0"/>
              </a:rPr>
              <a:t>Incoming plane waves</a:t>
            </a:r>
          </a:p>
        </p:txBody>
      </p:sp>
      <p:sp>
        <p:nvSpPr>
          <p:cNvPr id="26" name="TextBox 69">
            <a:extLst>
              <a:ext uri="{FF2B5EF4-FFF2-40B4-BE49-F238E27FC236}">
                <a16:creationId xmlns:a16="http://schemas.microsoft.com/office/drawing/2014/main" id="{28613BC0-CD0E-7342-8394-3B2C5B582031}"/>
              </a:ext>
            </a:extLst>
          </p:cNvPr>
          <p:cNvSpPr txBox="1">
            <a:spLocks noChangeArrowheads="1"/>
          </p:cNvSpPr>
          <p:nvPr/>
        </p:nvSpPr>
        <p:spPr bwMode="auto">
          <a:xfrm>
            <a:off x="6180138" y="5156200"/>
            <a:ext cx="28114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dirty="0">
                <a:latin typeface="Verdana" panose="020B0604030504040204" pitchFamily="34" charset="0"/>
                <a:ea typeface="Verdana" panose="020B0604030504040204" pitchFamily="34" charset="0"/>
                <a:cs typeface="Verdana" panose="020B0604030504040204" pitchFamily="34" charset="0"/>
              </a:rPr>
              <a:t>Far-field diffraction pattern</a:t>
            </a:r>
          </a:p>
        </p:txBody>
      </p:sp>
      <p:sp>
        <p:nvSpPr>
          <p:cNvPr id="27" name="TextBox 73">
            <a:extLst>
              <a:ext uri="{FF2B5EF4-FFF2-40B4-BE49-F238E27FC236}">
                <a16:creationId xmlns:a16="http://schemas.microsoft.com/office/drawing/2014/main" id="{233486AF-AAC1-9041-9C6C-E503F286ED1E}"/>
              </a:ext>
            </a:extLst>
          </p:cNvPr>
          <p:cNvSpPr txBox="1">
            <a:spLocks noChangeArrowheads="1"/>
          </p:cNvSpPr>
          <p:nvPr/>
        </p:nvSpPr>
        <p:spPr bwMode="auto">
          <a:xfrm>
            <a:off x="269875" y="4192351"/>
            <a:ext cx="57499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600" dirty="0">
                <a:latin typeface="Verdana" panose="020B0604030504040204" pitchFamily="34" charset="0"/>
                <a:ea typeface="Verdana" panose="020B0604030504040204" pitchFamily="34" charset="0"/>
                <a:cs typeface="Verdana" panose="020B0604030504040204" pitchFamily="34" charset="0"/>
              </a:rPr>
              <a:t>Waves scattered from different parts of the molecule result in phase shifts – a speckled intensity pattern on detector</a:t>
            </a:r>
          </a:p>
          <a:p>
            <a:r>
              <a:rPr lang="en-US" altLang="en-US" sz="1600" dirty="0">
                <a:latin typeface="Verdana" panose="020B0604030504040204" pitchFamily="34" charset="0"/>
                <a:ea typeface="Verdana" panose="020B0604030504040204" pitchFamily="34" charset="0"/>
                <a:cs typeface="Verdana" panose="020B0604030504040204" pitchFamily="34" charset="0"/>
              </a:rPr>
              <a:t> </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cxnSp>
        <p:nvCxnSpPr>
          <p:cNvPr id="28" name="Straight Connector 62">
            <a:extLst>
              <a:ext uri="{FF2B5EF4-FFF2-40B4-BE49-F238E27FC236}">
                <a16:creationId xmlns:a16="http://schemas.microsoft.com/office/drawing/2014/main" id="{8A592C9A-DD92-1445-8B3D-3BD9F46F2480}"/>
              </a:ext>
            </a:extLst>
          </p:cNvPr>
          <p:cNvCxnSpPr>
            <a:cxnSpLocks noChangeShapeType="1"/>
          </p:cNvCxnSpPr>
          <p:nvPr/>
        </p:nvCxnSpPr>
        <p:spPr bwMode="auto">
          <a:xfrm rot="16200000" flipH="1">
            <a:off x="260350" y="2724151"/>
            <a:ext cx="973137" cy="4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 name="Text Box 31">
            <a:extLst>
              <a:ext uri="{FF2B5EF4-FFF2-40B4-BE49-F238E27FC236}">
                <a16:creationId xmlns:a16="http://schemas.microsoft.com/office/drawing/2014/main" id="{6E0CCF92-75EB-B04D-BC6D-7CFB306F63DA}"/>
              </a:ext>
            </a:extLst>
          </p:cNvPr>
          <p:cNvSpPr txBox="1">
            <a:spLocks noChangeArrowheads="1"/>
          </p:cNvSpPr>
          <p:nvPr/>
        </p:nvSpPr>
        <p:spPr bwMode="auto">
          <a:xfrm>
            <a:off x="454025" y="1851025"/>
            <a:ext cx="8370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dirty="0">
                <a:latin typeface="Verdana" panose="020B0604030504040204" pitchFamily="34" charset="0"/>
                <a:ea typeface="Verdana" panose="020B0604030504040204" pitchFamily="34" charset="0"/>
                <a:cs typeface="Verdana" panose="020B0604030504040204" pitchFamily="34" charset="0"/>
              </a:rPr>
              <a:t>in phase</a:t>
            </a:r>
          </a:p>
        </p:txBody>
      </p:sp>
      <p:sp>
        <p:nvSpPr>
          <p:cNvPr id="30" name="Text Box 32">
            <a:extLst>
              <a:ext uri="{FF2B5EF4-FFF2-40B4-BE49-F238E27FC236}">
                <a16:creationId xmlns:a16="http://schemas.microsoft.com/office/drawing/2014/main" id="{DBB9920E-6962-FC46-8EB8-A7CADCE191E8}"/>
              </a:ext>
            </a:extLst>
          </p:cNvPr>
          <p:cNvSpPr txBox="1">
            <a:spLocks noChangeArrowheads="1"/>
          </p:cNvSpPr>
          <p:nvPr/>
        </p:nvSpPr>
        <p:spPr bwMode="auto">
          <a:xfrm rot="20337299">
            <a:off x="5202758" y="1447638"/>
            <a:ext cx="122418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pPr>
              <a:spcBef>
                <a:spcPct val="50000"/>
              </a:spcBef>
            </a:pPr>
            <a:r>
              <a:rPr lang="en-US" altLang="en-US" sz="1100" dirty="0">
                <a:latin typeface="Verdana" panose="020B0604030504040204" pitchFamily="34" charset="0"/>
                <a:ea typeface="Verdana" panose="020B0604030504040204" pitchFamily="34" charset="0"/>
                <a:cs typeface="Verdana" panose="020B0604030504040204" pitchFamily="34" charset="0"/>
              </a:rPr>
              <a:t>out of phase waves cancel </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7B588F4-FBB7-7F48-8998-3D8CCED69D8F}"/>
                  </a:ext>
                </a:extLst>
              </p:cNvPr>
              <p:cNvSpPr txBox="1"/>
              <p:nvPr/>
            </p:nvSpPr>
            <p:spPr>
              <a:xfrm>
                <a:off x="4464690" y="2771889"/>
                <a:ext cx="52405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2</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𝜃</m:t>
                          </m:r>
                        </m:e>
                        <m:sub>
                          <m:r>
                            <a:rPr lang="en-US" sz="1400" b="0" i="1" smtClean="0">
                              <a:latin typeface="Cambria Math" panose="02040503050406030204" pitchFamily="18" charset="0"/>
                            </a:rPr>
                            <m:t>0</m:t>
                          </m:r>
                        </m:sub>
                      </m:sSub>
                    </m:oMath>
                  </m:oMathPara>
                </a14:m>
                <a:endParaRPr lang="en-US" sz="1400" dirty="0">
                  <a:latin typeface="Verdana Regular"/>
                </a:endParaRPr>
              </a:p>
            </p:txBody>
          </p:sp>
        </mc:Choice>
        <mc:Fallback xmlns="">
          <p:sp>
            <p:nvSpPr>
              <p:cNvPr id="33" name="TextBox 32">
                <a:extLst>
                  <a:ext uri="{FF2B5EF4-FFF2-40B4-BE49-F238E27FC236}">
                    <a16:creationId xmlns:a16="http://schemas.microsoft.com/office/drawing/2014/main" id="{B7B588F4-FBB7-7F48-8998-3D8CCED69D8F}"/>
                  </a:ext>
                </a:extLst>
              </p:cNvPr>
              <p:cNvSpPr txBox="1">
                <a:spLocks noRot="1" noChangeAspect="1" noMove="1" noResize="1" noEditPoints="1" noAdjustHandles="1" noChangeArrowheads="1" noChangeShapeType="1" noTextEdit="1"/>
              </p:cNvSpPr>
              <p:nvPr/>
            </p:nvSpPr>
            <p:spPr>
              <a:xfrm>
                <a:off x="4464690" y="2771889"/>
                <a:ext cx="524054" cy="30777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F20E2CC-CB8D-8F48-8C87-F310B3180E85}"/>
                  </a:ext>
                </a:extLst>
              </p:cNvPr>
              <p:cNvSpPr txBox="1"/>
              <p:nvPr/>
            </p:nvSpPr>
            <p:spPr>
              <a:xfrm>
                <a:off x="212149" y="5023822"/>
                <a:ext cx="4217308" cy="818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d>
                            </m:e>
                          </m:d>
                        </m:e>
                        <m:sup>
                          <m:r>
                            <a:rPr lang="en-US" b="0" i="1" smtClean="0">
                              <a:latin typeface="Cambria Math" panose="02040503050406030204" pitchFamily="18" charset="0"/>
                            </a:rPr>
                            <m:t>2</m:t>
                          </m:r>
                        </m:sup>
                      </m:sSup>
                      <m:r>
                        <a:rPr lang="en-US" b="0" i="1" smtClean="0">
                          <a:latin typeface="Cambria Math" panose="02040503050406030204" pitchFamily="18" charset="0"/>
                        </a:rPr>
                        <m:t>=</m:t>
                      </m:r>
                      <m:nary>
                        <m:naryPr>
                          <m:chr m:val="∬"/>
                          <m:limLoc m:val="undOvr"/>
                          <m:subHide m:val="on"/>
                          <m:supHide m:val="on"/>
                          <m:ctrlPr>
                            <a:rPr lang="en-US" b="0" i="1" smtClean="0">
                              <a:latin typeface="Cambria Math" panose="02040503050406030204" pitchFamily="18" charset="0"/>
                            </a:rPr>
                          </m:ctrlPr>
                        </m:naryPr>
                        <m:sub/>
                        <m:sup/>
                        <m:e>
                          <m:r>
                            <a:rPr lang="en-US" i="1">
                              <a:latin typeface="Cambria Math" panose="02040503050406030204" pitchFamily="18" charset="0"/>
                              <a:ea typeface="Cambria Math" panose="02040503050406030204" pitchFamily="18" charset="0"/>
                              <a:cs typeface="Verdana" panose="020B0604030504040204" pitchFamily="34" charset="0"/>
                            </a:rPr>
                            <m:t>𝜌</m:t>
                          </m:r>
                          <m:d>
                            <m:dPr>
                              <m:ctrlPr>
                                <a:rPr lang="en-US" i="1" smtClean="0">
                                  <a:latin typeface="Cambria Math" panose="02040503050406030204" pitchFamily="18" charset="0"/>
                                  <a:ea typeface="Cambria Math" panose="02040503050406030204" pitchFamily="18" charset="0"/>
                                  <a:cs typeface="Verdana" panose="020B0604030504040204" pitchFamily="34" charset="0"/>
                                </a:rPr>
                              </m:ctrlPr>
                            </m:dPr>
                            <m:e>
                              <m:acc>
                                <m:accPr>
                                  <m:chr m:val="⃗"/>
                                  <m:ctrlPr>
                                    <a:rPr lang="en-US" i="1">
                                      <a:latin typeface="Cambria Math" panose="02040503050406030204" pitchFamily="18" charset="0"/>
                                      <a:ea typeface="Cambria Math" panose="02040503050406030204" pitchFamily="18" charset="0"/>
                                      <a:cs typeface="Verdana" panose="020B0604030504040204" pitchFamily="34" charset="0"/>
                                    </a:rPr>
                                  </m:ctrlPr>
                                </m:accPr>
                                <m:e>
                                  <m:r>
                                    <a:rPr lang="en-US" i="1">
                                      <a:latin typeface="Cambria Math" panose="02040503050406030204" pitchFamily="18" charset="0"/>
                                      <a:ea typeface="Cambria Math" panose="02040503050406030204" pitchFamily="18" charset="0"/>
                                      <a:cs typeface="Verdana" panose="020B0604030504040204" pitchFamily="34" charset="0"/>
                                    </a:rPr>
                                    <m:t>𝑟</m:t>
                                  </m:r>
                                </m:e>
                              </m:acc>
                            </m:e>
                          </m:d>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cs typeface="Verdana" panose="020B0604030504040204" pitchFamily="34" charset="0"/>
                                </a:rPr>
                                <m:t>𝜌</m:t>
                              </m:r>
                              <m:d>
                                <m:dPr>
                                  <m:ctrlPr>
                                    <a:rPr lang="en-US" i="1" smtClean="0">
                                      <a:latin typeface="Cambria Math" panose="02040503050406030204" pitchFamily="18" charset="0"/>
                                      <a:ea typeface="Cambria Math" panose="02040503050406030204" pitchFamily="18" charset="0"/>
                                      <a:cs typeface="Verdana" panose="020B0604030504040204" pitchFamily="34" charset="0"/>
                                    </a:rPr>
                                  </m:ctrlPr>
                                </m:dPr>
                                <m:e>
                                  <m:acc>
                                    <m:accPr>
                                      <m:chr m:val="⃗"/>
                                      <m:ctrlPr>
                                        <a:rPr lang="en-US" i="1">
                                          <a:latin typeface="Cambria Math" panose="02040503050406030204" pitchFamily="18" charset="0"/>
                                          <a:ea typeface="Cambria Math" panose="02040503050406030204" pitchFamily="18" charset="0"/>
                                          <a:cs typeface="Verdana" panose="020B0604030504040204" pitchFamily="34" charset="0"/>
                                        </a:rPr>
                                      </m:ctrlPr>
                                    </m:accPr>
                                    <m:e>
                                      <m:r>
                                        <a:rPr lang="en-US" i="1">
                                          <a:latin typeface="Cambria Math" panose="02040503050406030204" pitchFamily="18" charset="0"/>
                                          <a:ea typeface="Cambria Math" panose="02040503050406030204" pitchFamily="18" charset="0"/>
                                          <a:cs typeface="Verdana" panose="020B0604030504040204" pitchFamily="34" charset="0"/>
                                        </a:rPr>
                                        <m:t>𝑟</m:t>
                                      </m:r>
                                    </m:e>
                                  </m:acc>
                                  <m:r>
                                    <a:rPr lang="en-US" b="0" i="1" smtClean="0">
                                      <a:latin typeface="Cambria Math" panose="02040503050406030204" pitchFamily="18" charset="0"/>
                                      <a:ea typeface="Cambria Math" panose="02040503050406030204" pitchFamily="18" charset="0"/>
                                      <a:cs typeface="Verdana" panose="020B0604030504040204" pitchFamily="34" charset="0"/>
                                    </a:rPr>
                                    <m:t>′</m:t>
                                  </m:r>
                                </m:e>
                              </m:d>
                              <m:r>
                                <a:rPr lang="en-US" i="1">
                                  <a:latin typeface="Cambria Math" panose="02040503050406030204" pitchFamily="18" charset="0"/>
                                </a:rPr>
                                <m:t>𝑒</m:t>
                              </m:r>
                            </m:e>
                            <m:sup>
                              <m:r>
                                <a:rPr lang="en-US" i="1">
                                  <a:latin typeface="Cambria Math" panose="02040503050406030204" pitchFamily="18" charset="0"/>
                                </a:rPr>
                                <m:t>𝑖</m:t>
                              </m:r>
                              <m:acc>
                                <m:accPr>
                                  <m:chr m:val="⃗"/>
                                  <m:ctrlPr>
                                    <a:rPr lang="en-US" i="1">
                                      <a:latin typeface="Cambria Math" panose="02040503050406030204" pitchFamily="18" charset="0"/>
                                    </a:rPr>
                                  </m:ctrlPr>
                                </m:accPr>
                                <m:e>
                                  <m:r>
                                    <a:rPr lang="en-US" i="1">
                                      <a:latin typeface="Cambria Math" panose="02040503050406030204" pitchFamily="18" charset="0"/>
                                    </a:rPr>
                                    <m:t>𝑞</m:t>
                                  </m:r>
                                </m:e>
                              </m:acc>
                              <m:r>
                                <a:rPr lang="en-US" i="1">
                                  <a:latin typeface="Cambria Math" panose="02040503050406030204" pitchFamily="18" charset="0"/>
                                  <a:ea typeface="Cambria Math" panose="02040503050406030204" pitchFamily="18" charset="0"/>
                                </a:rPr>
                                <m:t>∙</m:t>
                              </m:r>
                              <m:d>
                                <m:dPr>
                                  <m:ctrlPr>
                                    <a:rPr lang="en-US" i="1" smtClean="0">
                                      <a:latin typeface="Cambria Math" panose="02040503050406030204" pitchFamily="18" charset="0"/>
                                      <a:ea typeface="Cambria Math" panose="02040503050406030204" pitchFamily="18" charset="0"/>
                                    </a:rPr>
                                  </m:ctrlPr>
                                </m:dPr>
                                <m:e>
                                  <m:sSup>
                                    <m:sSupPr>
                                      <m:ctrlPr>
                                        <a:rPr lang="en-US" i="1" smtClean="0">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𝑟</m:t>
                                          </m:r>
                                        </m:e>
                                      </m:acc>
                                    </m:e>
                                    <m:sup>
                                      <m:r>
                                        <a:rPr lang="en-US" b="0" i="1" smtClean="0">
                                          <a:latin typeface="Cambria Math" panose="02040503050406030204" pitchFamily="18" charset="0"/>
                                          <a:ea typeface="Cambria Math" panose="02040503050406030204" pitchFamily="18" charset="0"/>
                                        </a:rPr>
                                        <m:t>′</m:t>
                                      </m:r>
                                    </m:sup>
                                  </m:sSup>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𝑟</m:t>
                                      </m:r>
                                    </m:e>
                                  </m:acc>
                                </m:e>
                              </m:d>
                            </m:sup>
                          </m:sSup>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3</m:t>
                              </m:r>
                            </m:sup>
                          </m:sSup>
                          <m:acc>
                            <m:accPr>
                              <m:chr m:val="⃗"/>
                              <m:ctrlPr>
                                <a:rPr lang="en-US" i="1">
                                  <a:latin typeface="Cambria Math" panose="02040503050406030204" pitchFamily="18" charset="0"/>
                                </a:rPr>
                              </m:ctrlPr>
                            </m:accPr>
                            <m:e>
                              <m:r>
                                <a:rPr lang="en-US" i="1">
                                  <a:latin typeface="Cambria Math" panose="02040503050406030204" pitchFamily="18" charset="0"/>
                                </a:rPr>
                                <m:t>𝑟</m:t>
                              </m:r>
                            </m:e>
                          </m:acc>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3</m:t>
                              </m:r>
                            </m:sup>
                          </m:sSup>
                          <m:acc>
                            <m:accPr>
                              <m:chr m:val="⃗"/>
                              <m:ctrlPr>
                                <a:rPr lang="en-US" i="1">
                                  <a:latin typeface="Cambria Math" panose="02040503050406030204" pitchFamily="18" charset="0"/>
                                </a:rPr>
                              </m:ctrlPr>
                            </m:accPr>
                            <m:e>
                              <m:r>
                                <a:rPr lang="en-US" i="1">
                                  <a:latin typeface="Cambria Math" panose="02040503050406030204" pitchFamily="18" charset="0"/>
                                </a:rPr>
                                <m:t>𝑟</m:t>
                              </m:r>
                            </m:e>
                          </m:acc>
                          <m:r>
                            <a:rPr lang="en-US" b="0" i="1" smtClean="0">
                              <a:latin typeface="Cambria Math" panose="02040503050406030204" pitchFamily="18" charset="0"/>
                            </a:rPr>
                            <m:t>′</m:t>
                          </m:r>
                        </m:e>
                      </m:nary>
                    </m:oMath>
                  </m:oMathPara>
                </a14:m>
                <a:endParaRPr lang="en-US" dirty="0">
                  <a:latin typeface="Verdana Regular"/>
                </a:endParaRPr>
              </a:p>
            </p:txBody>
          </p:sp>
        </mc:Choice>
        <mc:Fallback xmlns="">
          <p:sp>
            <p:nvSpPr>
              <p:cNvPr id="38" name="TextBox 37">
                <a:extLst>
                  <a:ext uri="{FF2B5EF4-FFF2-40B4-BE49-F238E27FC236}">
                    <a16:creationId xmlns:a16="http://schemas.microsoft.com/office/drawing/2014/main" id="{FF20E2CC-CB8D-8F48-8C87-F310B3180E85}"/>
                  </a:ext>
                </a:extLst>
              </p:cNvPr>
              <p:cNvSpPr txBox="1">
                <a:spLocks noRot="1" noChangeAspect="1" noMove="1" noResize="1" noEditPoints="1" noAdjustHandles="1" noChangeArrowheads="1" noChangeShapeType="1" noTextEdit="1"/>
              </p:cNvSpPr>
              <p:nvPr/>
            </p:nvSpPr>
            <p:spPr>
              <a:xfrm>
                <a:off x="212149" y="5023822"/>
                <a:ext cx="4217308" cy="818814"/>
              </a:xfrm>
              <a:prstGeom prst="rect">
                <a:avLst/>
              </a:prstGeom>
              <a:blipFill>
                <a:blip r:embed="rId12"/>
                <a:stretch>
                  <a:fillRect t="-134375" b="-1921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E69FE3F-D5DB-3246-BAD6-DC67B772A5F8}"/>
                  </a:ext>
                </a:extLst>
              </p:cNvPr>
              <p:cNvSpPr txBox="1"/>
              <p:nvPr/>
            </p:nvSpPr>
            <p:spPr>
              <a:xfrm>
                <a:off x="362404" y="5687445"/>
                <a:ext cx="4900509" cy="338554"/>
              </a:xfrm>
              <a:prstGeom prst="rect">
                <a:avLst/>
              </a:prstGeom>
              <a:noFill/>
            </p:spPr>
            <p:txBody>
              <a:bodyPr wrap="non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change variables: </a:t>
                </a:r>
                <a14:m>
                  <m:oMath xmlns:m="http://schemas.openxmlformats.org/officeDocument/2006/math">
                    <m:acc>
                      <m:accPr>
                        <m: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accPr>
                      <m:e>
                        <m:r>
                          <a:rPr lang="en-US" sz="1600" b="0" i="1" smtClean="0">
                            <a:latin typeface="Cambria Math" panose="02040503050406030204" pitchFamily="18" charset="0"/>
                            <a:ea typeface="Verdana" panose="020B0604030504040204" pitchFamily="34" charset="0"/>
                            <a:cs typeface="Verdana" panose="020B0604030504040204" pitchFamily="34" charset="0"/>
                          </a:rPr>
                          <m:t>𝑢</m:t>
                        </m:r>
                      </m:e>
                    </m:acc>
                    <m:r>
                      <a:rPr lang="en-US" sz="1600" b="0" i="1" smtClean="0">
                        <a:latin typeface="Cambria Math" panose="02040503050406030204" pitchFamily="18" charset="0"/>
                        <a:ea typeface="Verdana" panose="020B0604030504040204" pitchFamily="34" charset="0"/>
                        <a:cs typeface="Verdana" panose="020B0604030504040204" pitchFamily="34" charset="0"/>
                      </a:rPr>
                      <m:t>=</m:t>
                    </m:r>
                    <m:sSup>
                      <m:sSup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pPr>
                      <m:e>
                        <m:acc>
                          <m:accPr>
                            <m:chr m:val="⃗"/>
                            <m:ctrlPr>
                              <a:rPr lang="en-US" sz="1600" i="1">
                                <a:latin typeface="Cambria Math" panose="02040503050406030204" pitchFamily="18" charset="0"/>
                                <a:ea typeface="Verdana" panose="020B0604030504040204" pitchFamily="34" charset="0"/>
                                <a:cs typeface="Verdana" panose="020B0604030504040204" pitchFamily="34" charset="0"/>
                              </a:rPr>
                            </m:ctrlPr>
                          </m:accPr>
                          <m:e>
                            <m:r>
                              <a:rPr lang="en-US" sz="1600" b="0" i="1" smtClean="0">
                                <a:latin typeface="Cambria Math" panose="02040503050406030204" pitchFamily="18" charset="0"/>
                                <a:ea typeface="Verdana" panose="020B0604030504040204" pitchFamily="34" charset="0"/>
                                <a:cs typeface="Verdana" panose="020B0604030504040204" pitchFamily="34" charset="0"/>
                              </a:rPr>
                              <m:t>𝑟</m:t>
                            </m:r>
                          </m:e>
                        </m:acc>
                      </m:e>
                      <m:sup>
                        <m:r>
                          <a:rPr lang="en-US" sz="1600" b="0" i="1" smtClean="0">
                            <a:latin typeface="Cambria Math" panose="02040503050406030204" pitchFamily="18" charset="0"/>
                            <a:ea typeface="Verdana" panose="020B0604030504040204" pitchFamily="34" charset="0"/>
                            <a:cs typeface="Verdana" panose="020B0604030504040204" pitchFamily="34" charset="0"/>
                          </a:rPr>
                          <m:t>′</m:t>
                        </m:r>
                      </m:sup>
                    </m:sSup>
                    <m:r>
                      <a:rPr lang="en-US" sz="1600" b="0" i="1" smtClean="0">
                        <a:latin typeface="Cambria Math" panose="02040503050406030204" pitchFamily="18" charset="0"/>
                        <a:ea typeface="Verdana" panose="020B0604030504040204" pitchFamily="34" charset="0"/>
                        <a:cs typeface="Verdana" panose="020B0604030504040204" pitchFamily="34" charset="0"/>
                      </a:rPr>
                      <m:t>−</m:t>
                    </m:r>
                    <m:acc>
                      <m:accPr>
                        <m:chr m:val="⃗"/>
                        <m:ctrlPr>
                          <a:rPr lang="en-US" sz="1600" i="1">
                            <a:latin typeface="Cambria Math" panose="02040503050406030204" pitchFamily="18" charset="0"/>
                            <a:ea typeface="Verdana" panose="020B0604030504040204" pitchFamily="34" charset="0"/>
                            <a:cs typeface="Verdana" panose="020B0604030504040204" pitchFamily="34" charset="0"/>
                          </a:rPr>
                        </m:ctrlPr>
                      </m:accPr>
                      <m:e>
                        <m:r>
                          <a:rPr lang="en-US" sz="1600" b="0" i="1" smtClean="0">
                            <a:latin typeface="Cambria Math" panose="02040503050406030204" pitchFamily="18" charset="0"/>
                            <a:ea typeface="Verdana" panose="020B0604030504040204" pitchFamily="34" charset="0"/>
                            <a:cs typeface="Verdana" panose="020B0604030504040204" pitchFamily="34" charset="0"/>
                          </a:rPr>
                          <m:t>𝑟</m:t>
                        </m:r>
                      </m:e>
                    </m:acc>
                  </m:oMath>
                </a14:m>
                <a:r>
                  <a:rPr lang="en-US" sz="1600" dirty="0">
                    <a:latin typeface="Verdana Regular"/>
                  </a:rPr>
                  <a:t> and swap </a:t>
                </a:r>
                <a14:m>
                  <m:oMath xmlns:m="http://schemas.openxmlformats.org/officeDocument/2006/math">
                    <m:acc>
                      <m:accPr>
                        <m:chr m:val="⃗"/>
                        <m:ctrlPr>
                          <a:rPr lang="en-US" sz="1600" i="1">
                            <a:latin typeface="Cambria Math" panose="02040503050406030204" pitchFamily="18" charset="0"/>
                            <a:ea typeface="Verdana" panose="020B0604030504040204" pitchFamily="34" charset="0"/>
                            <a:cs typeface="Verdana" panose="020B0604030504040204" pitchFamily="34" charset="0"/>
                          </a:rPr>
                        </m:ctrlPr>
                      </m:accPr>
                      <m:e>
                        <m:r>
                          <a:rPr lang="en-US" sz="1600" i="1">
                            <a:latin typeface="Cambria Math" panose="02040503050406030204" pitchFamily="18" charset="0"/>
                            <a:ea typeface="Verdana" panose="020B0604030504040204" pitchFamily="34" charset="0"/>
                            <a:cs typeface="Verdana" panose="020B0604030504040204" pitchFamily="34" charset="0"/>
                          </a:rPr>
                          <m:t>𝑢</m:t>
                        </m:r>
                      </m:e>
                    </m:acc>
                  </m:oMath>
                </a14:m>
                <a:r>
                  <a:rPr lang="en-US" sz="1600" dirty="0">
                    <a:latin typeface="Verdana Regular"/>
                  </a:rPr>
                  <a:t> and </a:t>
                </a:r>
                <a14:m>
                  <m:oMath xmlns:m="http://schemas.openxmlformats.org/officeDocument/2006/math">
                    <m:acc>
                      <m:accPr>
                        <m:chr m:val="⃗"/>
                        <m:ctrlPr>
                          <a:rPr lang="en-US" sz="1600" i="1">
                            <a:latin typeface="Cambria Math" panose="02040503050406030204" pitchFamily="18" charset="0"/>
                            <a:ea typeface="Verdana" panose="020B0604030504040204" pitchFamily="34" charset="0"/>
                            <a:cs typeface="Verdana" panose="020B0604030504040204" pitchFamily="34" charset="0"/>
                          </a:rPr>
                        </m:ctrlPr>
                      </m:accPr>
                      <m:e>
                        <m:r>
                          <a:rPr lang="en-US" sz="1600" b="0" i="1" smtClean="0">
                            <a:latin typeface="Cambria Math" panose="02040503050406030204" pitchFamily="18" charset="0"/>
                            <a:ea typeface="Verdana" panose="020B0604030504040204" pitchFamily="34" charset="0"/>
                            <a:cs typeface="Verdana" panose="020B0604030504040204" pitchFamily="34" charset="0"/>
                          </a:rPr>
                          <m:t>𝑟</m:t>
                        </m:r>
                      </m:e>
                    </m:acc>
                  </m:oMath>
                </a14:m>
                <a:endParaRPr lang="en-US" sz="1600" dirty="0">
                  <a:latin typeface="Verdana Regular"/>
                </a:endParaRPr>
              </a:p>
            </p:txBody>
          </p:sp>
        </mc:Choice>
        <mc:Fallback xmlns="">
          <p:sp>
            <p:nvSpPr>
              <p:cNvPr id="42" name="TextBox 41">
                <a:extLst>
                  <a:ext uri="{FF2B5EF4-FFF2-40B4-BE49-F238E27FC236}">
                    <a16:creationId xmlns:a16="http://schemas.microsoft.com/office/drawing/2014/main" id="{5E69FE3F-D5DB-3246-BAD6-DC67B772A5F8}"/>
                  </a:ext>
                </a:extLst>
              </p:cNvPr>
              <p:cNvSpPr txBox="1">
                <a:spLocks noRot="1" noChangeAspect="1" noMove="1" noResize="1" noEditPoints="1" noAdjustHandles="1" noChangeArrowheads="1" noChangeShapeType="1" noTextEdit="1"/>
              </p:cNvSpPr>
              <p:nvPr/>
            </p:nvSpPr>
            <p:spPr>
              <a:xfrm>
                <a:off x="362404" y="5687445"/>
                <a:ext cx="4900509" cy="338554"/>
              </a:xfrm>
              <a:prstGeom prst="rect">
                <a:avLst/>
              </a:prstGeom>
              <a:blipFill>
                <a:blip r:embed="rId13"/>
                <a:stretch>
                  <a:fillRect l="-777" t="-11111"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525A36D1-A066-E74B-8F13-273EDA8BDCF3}"/>
                  </a:ext>
                </a:extLst>
              </p:cNvPr>
              <p:cNvSpPr/>
              <p:nvPr/>
            </p:nvSpPr>
            <p:spPr>
              <a:xfrm>
                <a:off x="151099" y="6002766"/>
                <a:ext cx="4725701" cy="8552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d>
                            </m:e>
                          </m:d>
                        </m:e>
                        <m:sup>
                          <m:r>
                            <a:rPr lang="en-US" i="1">
                              <a:latin typeface="Cambria Math" panose="02040503050406030204" pitchFamily="18" charset="0"/>
                            </a:rPr>
                            <m:t>2</m:t>
                          </m:r>
                        </m:sup>
                      </m:sSup>
                      <m:r>
                        <a:rPr lang="en-US" i="1">
                          <a:latin typeface="Cambria Math" panose="02040503050406030204" pitchFamily="18" charset="0"/>
                        </a:rPr>
                        <m:t>=</m:t>
                      </m:r>
                      <m:nary>
                        <m:naryPr>
                          <m:limLoc m:val="undOvr"/>
                          <m:subHide m:val="on"/>
                          <m:supHide m:val="on"/>
                          <m:ctrlPr>
                            <a:rPr lang="en-US" i="1">
                              <a:latin typeface="Cambria Math" panose="02040503050406030204" pitchFamily="18" charset="0"/>
                            </a:rPr>
                          </m:ctrlPr>
                        </m:naryPr>
                        <m:sub/>
                        <m:sup/>
                        <m:e>
                          <m:d>
                            <m:dPr>
                              <m:ctrlPr>
                                <a:rPr lang="en-US" i="1">
                                  <a:latin typeface="Cambria Math" panose="02040503050406030204" pitchFamily="18" charset="0"/>
                                </a:rPr>
                              </m:ctrlPr>
                            </m:dPr>
                            <m:e>
                              <m:nary>
                                <m:naryPr>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ea typeface="Cambria Math" panose="02040503050406030204" pitchFamily="18" charset="0"/>
                                      <a:cs typeface="Verdana" panose="020B0604030504040204" pitchFamily="34" charset="0"/>
                                    </a:rPr>
                                    <m:t>𝜌</m:t>
                                  </m:r>
                                  <m:d>
                                    <m:dPr>
                                      <m:ctrlPr>
                                        <a:rPr lang="en-US" i="1">
                                          <a:latin typeface="Cambria Math" panose="02040503050406030204" pitchFamily="18" charset="0"/>
                                          <a:ea typeface="Cambria Math" panose="02040503050406030204" pitchFamily="18" charset="0"/>
                                          <a:cs typeface="Verdana" panose="020B0604030504040204" pitchFamily="34" charset="0"/>
                                        </a:rPr>
                                      </m:ctrlPr>
                                    </m:dPr>
                                    <m:e>
                                      <m:acc>
                                        <m:accPr>
                                          <m:chr m:val="⃗"/>
                                          <m:ctrlPr>
                                            <a:rPr lang="en-US" i="1">
                                              <a:latin typeface="Cambria Math" panose="02040503050406030204" pitchFamily="18" charset="0"/>
                                              <a:ea typeface="Cambria Math" panose="02040503050406030204" pitchFamily="18" charset="0"/>
                                              <a:cs typeface="Verdana" panose="020B0604030504040204" pitchFamily="34" charset="0"/>
                                            </a:rPr>
                                          </m:ctrlPr>
                                        </m:accPr>
                                        <m:e>
                                          <m:r>
                                            <a:rPr lang="en-US" i="1">
                                              <a:latin typeface="Cambria Math" panose="02040503050406030204" pitchFamily="18" charset="0"/>
                                              <a:ea typeface="Cambria Math" panose="02040503050406030204" pitchFamily="18" charset="0"/>
                                              <a:cs typeface="Verdana" panose="020B0604030504040204" pitchFamily="34" charset="0"/>
                                            </a:rPr>
                                            <m:t>𝑢</m:t>
                                          </m:r>
                                        </m:e>
                                      </m:acc>
                                    </m:e>
                                  </m:d>
                                  <m:r>
                                    <a:rPr lang="en-US" i="1">
                                      <a:latin typeface="Cambria Math" panose="02040503050406030204" pitchFamily="18" charset="0"/>
                                      <a:ea typeface="Cambria Math" panose="02040503050406030204" pitchFamily="18" charset="0"/>
                                      <a:cs typeface="Verdana" panose="020B0604030504040204" pitchFamily="34" charset="0"/>
                                    </a:rPr>
                                    <m:t>𝜌</m:t>
                                  </m:r>
                                  <m:d>
                                    <m:dPr>
                                      <m:ctrlPr>
                                        <a:rPr lang="en-US" i="1">
                                          <a:latin typeface="Cambria Math" panose="02040503050406030204" pitchFamily="18" charset="0"/>
                                          <a:ea typeface="Cambria Math" panose="02040503050406030204" pitchFamily="18" charset="0"/>
                                          <a:cs typeface="Verdana" panose="020B0604030504040204" pitchFamily="34" charset="0"/>
                                        </a:rPr>
                                      </m:ctrlPr>
                                    </m:dPr>
                                    <m:e>
                                      <m:acc>
                                        <m:accPr>
                                          <m:chr m:val="⃗"/>
                                          <m:ctrlPr>
                                            <a:rPr lang="en-US" i="1">
                                              <a:latin typeface="Cambria Math" panose="02040503050406030204" pitchFamily="18" charset="0"/>
                                              <a:ea typeface="Cambria Math" panose="02040503050406030204" pitchFamily="18" charset="0"/>
                                              <a:cs typeface="Verdana" panose="020B0604030504040204" pitchFamily="34" charset="0"/>
                                            </a:rPr>
                                          </m:ctrlPr>
                                        </m:accPr>
                                        <m:e>
                                          <m:r>
                                            <a:rPr lang="en-US" i="1">
                                              <a:latin typeface="Cambria Math" panose="02040503050406030204" pitchFamily="18" charset="0"/>
                                              <a:ea typeface="Cambria Math" panose="02040503050406030204" pitchFamily="18" charset="0"/>
                                              <a:cs typeface="Verdana" panose="020B0604030504040204" pitchFamily="34" charset="0"/>
                                            </a:rPr>
                                            <m:t>𝑟</m:t>
                                          </m:r>
                                        </m:e>
                                      </m:acc>
                                      <m:r>
                                        <a:rPr lang="en-US" i="1">
                                          <a:latin typeface="Cambria Math" panose="02040503050406030204" pitchFamily="18" charset="0"/>
                                          <a:ea typeface="Cambria Math" panose="02040503050406030204" pitchFamily="18" charset="0"/>
                                          <a:cs typeface="Verdana" panose="020B0604030504040204" pitchFamily="34" charset="0"/>
                                        </a:rPr>
                                        <m:t>+</m:t>
                                      </m:r>
                                      <m:acc>
                                        <m:accPr>
                                          <m:chr m:val="⃗"/>
                                          <m:ctrlPr>
                                            <a:rPr lang="en-US" i="1">
                                              <a:latin typeface="Cambria Math" panose="02040503050406030204" pitchFamily="18" charset="0"/>
                                              <a:ea typeface="Cambria Math" panose="02040503050406030204" pitchFamily="18" charset="0"/>
                                              <a:cs typeface="Verdana" panose="020B0604030504040204" pitchFamily="34" charset="0"/>
                                            </a:rPr>
                                          </m:ctrlPr>
                                        </m:accPr>
                                        <m:e>
                                          <m:r>
                                            <a:rPr lang="en-US" i="1">
                                              <a:latin typeface="Cambria Math" panose="02040503050406030204" pitchFamily="18" charset="0"/>
                                              <a:ea typeface="Cambria Math" panose="02040503050406030204" pitchFamily="18" charset="0"/>
                                              <a:cs typeface="Verdana" panose="020B0604030504040204" pitchFamily="34" charset="0"/>
                                            </a:rPr>
                                            <m:t>𝑢</m:t>
                                          </m:r>
                                        </m:e>
                                      </m:acc>
                                    </m:e>
                                  </m:d>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3</m:t>
                                      </m:r>
                                    </m:sup>
                                  </m:sSup>
                                  <m:acc>
                                    <m:accPr>
                                      <m:chr m:val="⃗"/>
                                      <m:ctrlPr>
                                        <a:rPr lang="en-US" i="1">
                                          <a:latin typeface="Cambria Math" panose="02040503050406030204" pitchFamily="18" charset="0"/>
                                        </a:rPr>
                                      </m:ctrlPr>
                                    </m:accPr>
                                    <m:e>
                                      <m:r>
                                        <a:rPr lang="en-US" i="1">
                                          <a:latin typeface="Cambria Math" panose="02040503050406030204" pitchFamily="18" charset="0"/>
                                        </a:rPr>
                                        <m:t>𝑢</m:t>
                                      </m:r>
                                    </m:e>
                                  </m:acc>
                                </m:e>
                              </m:nary>
                            </m:e>
                          </m:d>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acc>
                                <m:accPr>
                                  <m:chr m:val="⃗"/>
                                  <m:ctrlPr>
                                    <a:rPr lang="en-US" i="1">
                                      <a:latin typeface="Cambria Math" panose="02040503050406030204" pitchFamily="18" charset="0"/>
                                    </a:rPr>
                                  </m:ctrlPr>
                                </m:accPr>
                                <m:e>
                                  <m:r>
                                    <a:rPr lang="en-US" i="1">
                                      <a:latin typeface="Cambria Math" panose="02040503050406030204" pitchFamily="18" charset="0"/>
                                    </a:rPr>
                                    <m:t>𝑞</m:t>
                                  </m:r>
                                </m:e>
                              </m:acc>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𝑟</m:t>
                                  </m:r>
                                </m:e>
                              </m:acc>
                            </m:sup>
                          </m:sSup>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3</m:t>
                              </m:r>
                            </m:sup>
                          </m:sSup>
                          <m:acc>
                            <m:accPr>
                              <m:chr m:val="⃗"/>
                              <m:ctrlPr>
                                <a:rPr lang="en-US" i="1">
                                  <a:latin typeface="Cambria Math" panose="02040503050406030204" pitchFamily="18" charset="0"/>
                                </a:rPr>
                              </m:ctrlPr>
                            </m:accPr>
                            <m:e>
                              <m:r>
                                <a:rPr lang="en-US" i="1">
                                  <a:latin typeface="Cambria Math" panose="02040503050406030204" pitchFamily="18" charset="0"/>
                                </a:rPr>
                                <m:t>𝑟</m:t>
                              </m:r>
                            </m:e>
                          </m:acc>
                        </m:e>
                      </m:nary>
                    </m:oMath>
                  </m:oMathPara>
                </a14:m>
                <a:endParaRPr lang="en-US" dirty="0">
                  <a:latin typeface="Verdana Regular"/>
                </a:endParaRPr>
              </a:p>
            </p:txBody>
          </p:sp>
        </mc:Choice>
        <mc:Fallback xmlns="">
          <p:sp>
            <p:nvSpPr>
              <p:cNvPr id="45" name="Rectangle 44">
                <a:extLst>
                  <a:ext uri="{FF2B5EF4-FFF2-40B4-BE49-F238E27FC236}">
                    <a16:creationId xmlns:a16="http://schemas.microsoft.com/office/drawing/2014/main" id="{525A36D1-A066-E74B-8F13-273EDA8BDCF3}"/>
                  </a:ext>
                </a:extLst>
              </p:cNvPr>
              <p:cNvSpPr>
                <a:spLocks noRot="1" noChangeAspect="1" noMove="1" noResize="1" noEditPoints="1" noAdjustHandles="1" noChangeArrowheads="1" noChangeShapeType="1" noTextEdit="1"/>
              </p:cNvSpPr>
              <p:nvPr/>
            </p:nvSpPr>
            <p:spPr>
              <a:xfrm>
                <a:off x="151099" y="6002766"/>
                <a:ext cx="4725701" cy="855234"/>
              </a:xfrm>
              <a:prstGeom prst="rect">
                <a:avLst/>
              </a:prstGeom>
              <a:blipFill>
                <a:blip r:embed="rId14"/>
                <a:stretch>
                  <a:fillRect t="-123529" b="-179412"/>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CFF987BB-3A32-5B43-90EE-B241CB006031}"/>
              </a:ext>
            </a:extLst>
          </p:cNvPr>
          <p:cNvSpPr txBox="1"/>
          <p:nvPr/>
        </p:nvSpPr>
        <p:spPr>
          <a:xfrm>
            <a:off x="6463481" y="5993342"/>
            <a:ext cx="2820810" cy="830997"/>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Images from Richard </a:t>
            </a:r>
            <a:r>
              <a:rPr lang="en-US" sz="1600" dirty="0" err="1">
                <a:latin typeface="Verdana" panose="020B0604030504040204" pitchFamily="34" charset="0"/>
                <a:ea typeface="Verdana" panose="020B0604030504040204" pitchFamily="34" charset="0"/>
                <a:cs typeface="Verdana" panose="020B0604030504040204" pitchFamily="34" charset="0"/>
              </a:rPr>
              <a:t>Gillilan’s</a:t>
            </a: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dirty="0" err="1">
                <a:latin typeface="Verdana" panose="020B0604030504040204" pitchFamily="34" charset="0"/>
                <a:ea typeface="Verdana" panose="020B0604030504040204" pitchFamily="34" charset="0"/>
                <a:cs typeface="Verdana" panose="020B0604030504040204" pitchFamily="34" charset="0"/>
              </a:rPr>
              <a:t>BioSAXS</a:t>
            </a:r>
            <a:r>
              <a:rPr lang="en-US" sz="1600" dirty="0">
                <a:latin typeface="Verdana" panose="020B0604030504040204" pitchFamily="34" charset="0"/>
                <a:ea typeface="Verdana" panose="020B0604030504040204" pitchFamily="34" charset="0"/>
                <a:cs typeface="Verdana" panose="020B0604030504040204" pitchFamily="34" charset="0"/>
              </a:rPr>
              <a:t> Essentials presentation</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33A93F5-9EAD-5041-AC9D-AB076879A09B}"/>
                  </a:ext>
                </a:extLst>
              </p:cNvPr>
              <p:cNvSpPr txBox="1"/>
              <p:nvPr/>
            </p:nvSpPr>
            <p:spPr>
              <a:xfrm>
                <a:off x="2751783" y="2591366"/>
                <a:ext cx="35907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accPr>
                        <m:e>
                          <m:r>
                            <a:rPr lang="en-US" sz="1600" b="0" i="1" smtClean="0">
                              <a:latin typeface="Cambria Math" panose="02040503050406030204" pitchFamily="18" charset="0"/>
                              <a:ea typeface="Verdana" panose="020B0604030504040204" pitchFamily="34" charset="0"/>
                              <a:cs typeface="Verdana" panose="020B0604030504040204" pitchFamily="34" charset="0"/>
                            </a:rPr>
                            <m:t>𝑟</m:t>
                          </m:r>
                        </m:e>
                      </m:acc>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35" name="TextBox 34">
                <a:extLst>
                  <a:ext uri="{FF2B5EF4-FFF2-40B4-BE49-F238E27FC236}">
                    <a16:creationId xmlns:a16="http://schemas.microsoft.com/office/drawing/2014/main" id="{633A93F5-9EAD-5041-AC9D-AB076879A09B}"/>
                  </a:ext>
                </a:extLst>
              </p:cNvPr>
              <p:cNvSpPr txBox="1">
                <a:spLocks noRot="1" noChangeAspect="1" noMove="1" noResize="1" noEditPoints="1" noAdjustHandles="1" noChangeArrowheads="1" noChangeShapeType="1" noTextEdit="1"/>
              </p:cNvSpPr>
              <p:nvPr/>
            </p:nvSpPr>
            <p:spPr>
              <a:xfrm>
                <a:off x="2751783" y="2591366"/>
                <a:ext cx="359073" cy="338554"/>
              </a:xfrm>
              <a:prstGeom prst="rect">
                <a:avLst/>
              </a:prstGeom>
              <a:blipFill>
                <a:blip r:embed="rId15"/>
                <a:stretch>
                  <a:fillRect t="-14815"/>
                </a:stretch>
              </a:blipFill>
            </p:spPr>
            <p:txBody>
              <a:bodyPr/>
              <a:lstStyle/>
              <a:p>
                <a:r>
                  <a:rPr lang="en-US">
                    <a:noFill/>
                  </a:rPr>
                  <a:t> </a:t>
                </a:r>
              </a:p>
            </p:txBody>
          </p:sp>
        </mc:Fallback>
      </mc:AlternateContent>
    </p:spTree>
    <p:extLst>
      <p:ext uri="{BB962C8B-B14F-4D97-AF65-F5344CB8AC3E}">
        <p14:creationId xmlns:p14="http://schemas.microsoft.com/office/powerpoint/2010/main" val="4128637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8" descr="600px-1GZX_Haemoglobin.png">
            <a:extLst>
              <a:ext uri="{FF2B5EF4-FFF2-40B4-BE49-F238E27FC236}">
                <a16:creationId xmlns:a16="http://schemas.microsoft.com/office/drawing/2014/main" id="{9E859B73-A837-D44E-8214-F667F6334253}"/>
              </a:ext>
            </a:extLst>
          </p:cNvPr>
          <p:cNvPicPr>
            <a:picLocks noChangeAspect="1"/>
          </p:cNvPicPr>
          <p:nvPr/>
        </p:nvPicPr>
        <p:blipFill>
          <a:blip r:embed="rId3">
            <a:alphaModFix amt="60000"/>
            <a:extLst>
              <a:ext uri="{28A0092B-C50C-407E-A947-70E740481C1C}">
                <a14:useLocalDpi xmlns:a14="http://schemas.microsoft.com/office/drawing/2010/main" val="0"/>
              </a:ext>
            </a:extLst>
          </a:blip>
          <a:srcRect/>
          <a:stretch>
            <a:fillRect/>
          </a:stretch>
        </p:blipFill>
        <p:spPr bwMode="auto">
          <a:xfrm>
            <a:off x="1968500" y="1606550"/>
            <a:ext cx="2217738" cy="2217738"/>
          </a:xfrm>
          <a:prstGeom prst="rect">
            <a:avLst/>
          </a:prstGeom>
          <a:noFill/>
          <a:ln>
            <a:noFill/>
          </a:ln>
          <a:extLst>
            <a:ext uri="{909E8E84-426E-40DD-AFC4-6F175D3DCCD1}">
              <a14:hiddenFill xmlns:a14="http://schemas.microsoft.com/office/drawing/2010/main">
                <a:solidFill>
                  <a:srgbClr val="FFFFFF">
                    <a:alpha val="4509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DA14F6-FF24-7048-A22D-5DE629E0B4FC}"/>
              </a:ext>
            </a:extLst>
          </p:cNvPr>
          <p:cNvSpPr>
            <a:spLocks noGrp="1"/>
          </p:cNvSpPr>
          <p:nvPr>
            <p:ph type="title"/>
          </p:nvPr>
        </p:nvSpPr>
        <p:spPr/>
        <p:txBody>
          <a:bodyPr/>
          <a:lstStyle/>
          <a:p>
            <a:r>
              <a:rPr lang="en-US" dirty="0"/>
              <a:t>Scattering from a single molecule</a:t>
            </a:r>
          </a:p>
        </p:txBody>
      </p:sp>
      <p:sp>
        <p:nvSpPr>
          <p:cNvPr id="4" name="Freeform 59">
            <a:extLst>
              <a:ext uri="{FF2B5EF4-FFF2-40B4-BE49-F238E27FC236}">
                <a16:creationId xmlns:a16="http://schemas.microsoft.com/office/drawing/2014/main" id="{65A2D4F9-8341-8249-AE5F-EFABB6CFE2F8}"/>
              </a:ext>
            </a:extLst>
          </p:cNvPr>
          <p:cNvSpPr>
            <a:spLocks noChangeArrowheads="1"/>
          </p:cNvSpPr>
          <p:nvPr/>
        </p:nvSpPr>
        <p:spPr bwMode="auto">
          <a:xfrm>
            <a:off x="352425" y="3054350"/>
            <a:ext cx="2671763" cy="314325"/>
          </a:xfrm>
          <a:custGeom>
            <a:avLst/>
            <a:gdLst>
              <a:gd name="T0" fmla="*/ 0 w 2671234"/>
              <a:gd name="T1" fmla="*/ 130112 h 315384"/>
              <a:gd name="T2" fmla="*/ 153806 w 2671234"/>
              <a:gd name="T3" fmla="*/ 249373 h 315384"/>
              <a:gd name="T4" fmla="*/ 397367 w 2671234"/>
              <a:gd name="T5" fmla="*/ 10842 h 315384"/>
              <a:gd name="T6" fmla="*/ 696464 w 2671234"/>
              <a:gd name="T7" fmla="*/ 252990 h 315384"/>
              <a:gd name="T8" fmla="*/ 935740 w 2671234"/>
              <a:gd name="T9" fmla="*/ 7230 h 315384"/>
              <a:gd name="T10" fmla="*/ 1230563 w 2671234"/>
              <a:gd name="T11" fmla="*/ 249373 h 315384"/>
              <a:gd name="T12" fmla="*/ 1469842 w 2671234"/>
              <a:gd name="T13" fmla="*/ 14456 h 315384"/>
              <a:gd name="T14" fmla="*/ 1764663 w 2671234"/>
              <a:gd name="T15" fmla="*/ 256608 h 315384"/>
              <a:gd name="T16" fmla="*/ 2012480 w 2671234"/>
              <a:gd name="T17" fmla="*/ 18071 h 315384"/>
              <a:gd name="T18" fmla="*/ 2303032 w 2671234"/>
              <a:gd name="T19" fmla="*/ 256608 h 315384"/>
              <a:gd name="T20" fmla="*/ 2555130 w 2671234"/>
              <a:gd name="T21" fmla="*/ 18071 h 315384"/>
              <a:gd name="T22" fmla="*/ 2696131 w 2671234"/>
              <a:gd name="T23" fmla="*/ 148179 h 315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234"/>
              <a:gd name="T37" fmla="*/ 0 h 315384"/>
              <a:gd name="T38" fmla="*/ 2671234 w 2671234"/>
              <a:gd name="T39" fmla="*/ 315384 h 315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234" h="315384">
                <a:moveTo>
                  <a:pt x="0" y="152401"/>
                </a:moveTo>
                <a:cubicBezTo>
                  <a:pt x="43391" y="233892"/>
                  <a:pt x="86783" y="315384"/>
                  <a:pt x="152400" y="292101"/>
                </a:cubicBezTo>
                <a:cubicBezTo>
                  <a:pt x="218017" y="268818"/>
                  <a:pt x="304094" y="11996"/>
                  <a:pt x="393700" y="12701"/>
                </a:cubicBezTo>
                <a:cubicBezTo>
                  <a:pt x="483306" y="13407"/>
                  <a:pt x="601134" y="297040"/>
                  <a:pt x="690034" y="296334"/>
                </a:cubicBezTo>
                <a:cubicBezTo>
                  <a:pt x="778934" y="295628"/>
                  <a:pt x="838906" y="9172"/>
                  <a:pt x="927100" y="8467"/>
                </a:cubicBezTo>
                <a:cubicBezTo>
                  <a:pt x="1015294" y="7762"/>
                  <a:pt x="1131006" y="290690"/>
                  <a:pt x="1219200" y="292101"/>
                </a:cubicBezTo>
                <a:cubicBezTo>
                  <a:pt x="1307394" y="293512"/>
                  <a:pt x="1368073" y="15523"/>
                  <a:pt x="1456267" y="16934"/>
                </a:cubicBezTo>
                <a:cubicBezTo>
                  <a:pt x="1544461" y="18345"/>
                  <a:pt x="1658762" y="299862"/>
                  <a:pt x="1748367" y="300567"/>
                </a:cubicBezTo>
                <a:cubicBezTo>
                  <a:pt x="1837972" y="301272"/>
                  <a:pt x="1905000" y="21167"/>
                  <a:pt x="1993900" y="21167"/>
                </a:cubicBezTo>
                <a:cubicBezTo>
                  <a:pt x="2082800" y="21167"/>
                  <a:pt x="2192161" y="300567"/>
                  <a:pt x="2281767" y="300567"/>
                </a:cubicBezTo>
                <a:cubicBezTo>
                  <a:pt x="2371373" y="300567"/>
                  <a:pt x="2466623" y="42334"/>
                  <a:pt x="2531534" y="21167"/>
                </a:cubicBezTo>
                <a:cubicBezTo>
                  <a:pt x="2596445" y="0"/>
                  <a:pt x="2633839" y="86783"/>
                  <a:pt x="2671234" y="173567"/>
                </a:cubicBezTo>
              </a:path>
            </a:pathLst>
          </a:custGeom>
          <a:solidFill>
            <a:srgbClr val="FF00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a:p>
            <a:endParaRPr lang="en-US" altLang="en-US"/>
          </a:p>
          <a:p>
            <a:endParaRPr lang="en-US" altLang="en-US"/>
          </a:p>
        </p:txBody>
      </p:sp>
      <p:sp>
        <p:nvSpPr>
          <p:cNvPr id="5" name="Freeform 57">
            <a:extLst>
              <a:ext uri="{FF2B5EF4-FFF2-40B4-BE49-F238E27FC236}">
                <a16:creationId xmlns:a16="http://schemas.microsoft.com/office/drawing/2014/main" id="{43C396A0-DB10-4647-A4B4-3564DD838D59}"/>
              </a:ext>
            </a:extLst>
          </p:cNvPr>
          <p:cNvSpPr>
            <a:spLocks noChangeArrowheads="1"/>
          </p:cNvSpPr>
          <p:nvPr/>
        </p:nvSpPr>
        <p:spPr bwMode="auto">
          <a:xfrm>
            <a:off x="339725" y="2222500"/>
            <a:ext cx="2671763" cy="314325"/>
          </a:xfrm>
          <a:custGeom>
            <a:avLst/>
            <a:gdLst>
              <a:gd name="T0" fmla="*/ 0 w 2671234"/>
              <a:gd name="T1" fmla="*/ 130112 h 315384"/>
              <a:gd name="T2" fmla="*/ 153806 w 2671234"/>
              <a:gd name="T3" fmla="*/ 249373 h 315384"/>
              <a:gd name="T4" fmla="*/ 397367 w 2671234"/>
              <a:gd name="T5" fmla="*/ 10842 h 315384"/>
              <a:gd name="T6" fmla="*/ 696464 w 2671234"/>
              <a:gd name="T7" fmla="*/ 252990 h 315384"/>
              <a:gd name="T8" fmla="*/ 935740 w 2671234"/>
              <a:gd name="T9" fmla="*/ 7230 h 315384"/>
              <a:gd name="T10" fmla="*/ 1230563 w 2671234"/>
              <a:gd name="T11" fmla="*/ 249373 h 315384"/>
              <a:gd name="T12" fmla="*/ 1469842 w 2671234"/>
              <a:gd name="T13" fmla="*/ 14456 h 315384"/>
              <a:gd name="T14" fmla="*/ 1764663 w 2671234"/>
              <a:gd name="T15" fmla="*/ 256608 h 315384"/>
              <a:gd name="T16" fmla="*/ 2012480 w 2671234"/>
              <a:gd name="T17" fmla="*/ 18071 h 315384"/>
              <a:gd name="T18" fmla="*/ 2303032 w 2671234"/>
              <a:gd name="T19" fmla="*/ 256608 h 315384"/>
              <a:gd name="T20" fmla="*/ 2555130 w 2671234"/>
              <a:gd name="T21" fmla="*/ 18071 h 315384"/>
              <a:gd name="T22" fmla="*/ 2696131 w 2671234"/>
              <a:gd name="T23" fmla="*/ 148179 h 315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234"/>
              <a:gd name="T37" fmla="*/ 0 h 315384"/>
              <a:gd name="T38" fmla="*/ 2671234 w 2671234"/>
              <a:gd name="T39" fmla="*/ 315384 h 315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234" h="315384">
                <a:moveTo>
                  <a:pt x="0" y="152401"/>
                </a:moveTo>
                <a:cubicBezTo>
                  <a:pt x="43391" y="233892"/>
                  <a:pt x="86783" y="315384"/>
                  <a:pt x="152400" y="292101"/>
                </a:cubicBezTo>
                <a:cubicBezTo>
                  <a:pt x="218017" y="268818"/>
                  <a:pt x="304094" y="11996"/>
                  <a:pt x="393700" y="12701"/>
                </a:cubicBezTo>
                <a:cubicBezTo>
                  <a:pt x="483306" y="13407"/>
                  <a:pt x="601134" y="297040"/>
                  <a:pt x="690034" y="296334"/>
                </a:cubicBezTo>
                <a:cubicBezTo>
                  <a:pt x="778934" y="295628"/>
                  <a:pt x="838906" y="9172"/>
                  <a:pt x="927100" y="8467"/>
                </a:cubicBezTo>
                <a:cubicBezTo>
                  <a:pt x="1015294" y="7762"/>
                  <a:pt x="1131006" y="290690"/>
                  <a:pt x="1219200" y="292101"/>
                </a:cubicBezTo>
                <a:cubicBezTo>
                  <a:pt x="1307394" y="293512"/>
                  <a:pt x="1368073" y="15523"/>
                  <a:pt x="1456267" y="16934"/>
                </a:cubicBezTo>
                <a:cubicBezTo>
                  <a:pt x="1544461" y="18345"/>
                  <a:pt x="1658762" y="299862"/>
                  <a:pt x="1748367" y="300567"/>
                </a:cubicBezTo>
                <a:cubicBezTo>
                  <a:pt x="1837972" y="301272"/>
                  <a:pt x="1905000" y="21167"/>
                  <a:pt x="1993900" y="21167"/>
                </a:cubicBezTo>
                <a:cubicBezTo>
                  <a:pt x="2082800" y="21167"/>
                  <a:pt x="2192161" y="300567"/>
                  <a:pt x="2281767" y="300567"/>
                </a:cubicBezTo>
                <a:cubicBezTo>
                  <a:pt x="2371373" y="300567"/>
                  <a:pt x="2466623" y="42334"/>
                  <a:pt x="2531534" y="21167"/>
                </a:cubicBezTo>
                <a:cubicBezTo>
                  <a:pt x="2596445" y="0"/>
                  <a:pt x="2633839" y="86783"/>
                  <a:pt x="2671234" y="173567"/>
                </a:cubicBezTo>
              </a:path>
            </a:pathLst>
          </a:custGeom>
          <a:solidFill>
            <a:srgbClr val="FF00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a:p>
            <a:endParaRPr lang="en-US" altLang="en-US"/>
          </a:p>
          <a:p>
            <a:endParaRPr lang="en-US" altLang="en-US"/>
          </a:p>
        </p:txBody>
      </p:sp>
      <p:sp>
        <p:nvSpPr>
          <p:cNvPr id="6" name="Freeform 60">
            <a:extLst>
              <a:ext uri="{FF2B5EF4-FFF2-40B4-BE49-F238E27FC236}">
                <a16:creationId xmlns:a16="http://schemas.microsoft.com/office/drawing/2014/main" id="{2CA8B270-FD2A-5640-8D6C-58528A6F67C0}"/>
              </a:ext>
            </a:extLst>
          </p:cNvPr>
          <p:cNvSpPr>
            <a:spLocks noChangeArrowheads="1"/>
          </p:cNvSpPr>
          <p:nvPr/>
        </p:nvSpPr>
        <p:spPr bwMode="auto">
          <a:xfrm rot="20318102" flipV="1">
            <a:off x="2932113" y="1727200"/>
            <a:ext cx="2671762" cy="314325"/>
          </a:xfrm>
          <a:custGeom>
            <a:avLst/>
            <a:gdLst>
              <a:gd name="T0" fmla="*/ 0 w 2671234"/>
              <a:gd name="T1" fmla="*/ 130112 h 315384"/>
              <a:gd name="T2" fmla="*/ 153806 w 2671234"/>
              <a:gd name="T3" fmla="*/ 249373 h 315384"/>
              <a:gd name="T4" fmla="*/ 397357 w 2671234"/>
              <a:gd name="T5" fmla="*/ 10842 h 315384"/>
              <a:gd name="T6" fmla="*/ 696454 w 2671234"/>
              <a:gd name="T7" fmla="*/ 252990 h 315384"/>
              <a:gd name="T8" fmla="*/ 935730 w 2671234"/>
              <a:gd name="T9" fmla="*/ 7230 h 315384"/>
              <a:gd name="T10" fmla="*/ 1230550 w 2671234"/>
              <a:gd name="T11" fmla="*/ 249373 h 315384"/>
              <a:gd name="T12" fmla="*/ 1469822 w 2671234"/>
              <a:gd name="T13" fmla="*/ 14456 h 315384"/>
              <a:gd name="T14" fmla="*/ 1764642 w 2671234"/>
              <a:gd name="T15" fmla="*/ 256608 h 315384"/>
              <a:gd name="T16" fmla="*/ 2012455 w 2671234"/>
              <a:gd name="T17" fmla="*/ 18071 h 315384"/>
              <a:gd name="T18" fmla="*/ 2303002 w 2671234"/>
              <a:gd name="T19" fmla="*/ 256608 h 315384"/>
              <a:gd name="T20" fmla="*/ 2555095 w 2671234"/>
              <a:gd name="T21" fmla="*/ 18071 h 315384"/>
              <a:gd name="T22" fmla="*/ 2696094 w 2671234"/>
              <a:gd name="T23" fmla="*/ 148179 h 315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234"/>
              <a:gd name="T37" fmla="*/ 0 h 315384"/>
              <a:gd name="T38" fmla="*/ 2671234 w 2671234"/>
              <a:gd name="T39" fmla="*/ 315384 h 315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234" h="315384">
                <a:moveTo>
                  <a:pt x="0" y="152401"/>
                </a:moveTo>
                <a:cubicBezTo>
                  <a:pt x="43391" y="233892"/>
                  <a:pt x="86783" y="315384"/>
                  <a:pt x="152400" y="292101"/>
                </a:cubicBezTo>
                <a:cubicBezTo>
                  <a:pt x="218017" y="268818"/>
                  <a:pt x="304094" y="11996"/>
                  <a:pt x="393700" y="12701"/>
                </a:cubicBezTo>
                <a:cubicBezTo>
                  <a:pt x="483306" y="13407"/>
                  <a:pt x="601134" y="297040"/>
                  <a:pt x="690034" y="296334"/>
                </a:cubicBezTo>
                <a:cubicBezTo>
                  <a:pt x="778934" y="295628"/>
                  <a:pt x="838906" y="9172"/>
                  <a:pt x="927100" y="8467"/>
                </a:cubicBezTo>
                <a:cubicBezTo>
                  <a:pt x="1015294" y="7762"/>
                  <a:pt x="1131006" y="290690"/>
                  <a:pt x="1219200" y="292101"/>
                </a:cubicBezTo>
                <a:cubicBezTo>
                  <a:pt x="1307394" y="293512"/>
                  <a:pt x="1368073" y="15523"/>
                  <a:pt x="1456267" y="16934"/>
                </a:cubicBezTo>
                <a:cubicBezTo>
                  <a:pt x="1544461" y="18345"/>
                  <a:pt x="1658762" y="299862"/>
                  <a:pt x="1748367" y="300567"/>
                </a:cubicBezTo>
                <a:cubicBezTo>
                  <a:pt x="1837972" y="301272"/>
                  <a:pt x="1905000" y="21167"/>
                  <a:pt x="1993900" y="21167"/>
                </a:cubicBezTo>
                <a:cubicBezTo>
                  <a:pt x="2082800" y="21167"/>
                  <a:pt x="2192161" y="300567"/>
                  <a:pt x="2281767" y="300567"/>
                </a:cubicBezTo>
                <a:cubicBezTo>
                  <a:pt x="2371373" y="300567"/>
                  <a:pt x="2466623" y="42334"/>
                  <a:pt x="2531534" y="21167"/>
                </a:cubicBezTo>
                <a:cubicBezTo>
                  <a:pt x="2596445" y="0"/>
                  <a:pt x="2633839" y="86783"/>
                  <a:pt x="2671234" y="173567"/>
                </a:cubicBezTo>
              </a:path>
            </a:pathLst>
          </a:custGeom>
          <a:solidFill>
            <a:srgbClr val="FF00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a:p>
            <a:endParaRPr lang="en-US" altLang="en-US"/>
          </a:p>
          <a:p>
            <a:endParaRPr lang="en-US" altLang="en-US"/>
          </a:p>
        </p:txBody>
      </p:sp>
      <p:sp>
        <p:nvSpPr>
          <p:cNvPr id="7" name="Freeform 60">
            <a:extLst>
              <a:ext uri="{FF2B5EF4-FFF2-40B4-BE49-F238E27FC236}">
                <a16:creationId xmlns:a16="http://schemas.microsoft.com/office/drawing/2014/main" id="{9F6A0908-8614-5348-BB6C-5A13105181C8}"/>
              </a:ext>
            </a:extLst>
          </p:cNvPr>
          <p:cNvSpPr>
            <a:spLocks noChangeArrowheads="1"/>
          </p:cNvSpPr>
          <p:nvPr/>
        </p:nvSpPr>
        <p:spPr bwMode="auto">
          <a:xfrm rot="20318102" flipV="1">
            <a:off x="2941638" y="2578100"/>
            <a:ext cx="2671762" cy="314325"/>
          </a:xfrm>
          <a:custGeom>
            <a:avLst/>
            <a:gdLst>
              <a:gd name="T0" fmla="*/ 0 w 2671234"/>
              <a:gd name="T1" fmla="*/ 130112 h 315384"/>
              <a:gd name="T2" fmla="*/ 153806 w 2671234"/>
              <a:gd name="T3" fmla="*/ 249373 h 315384"/>
              <a:gd name="T4" fmla="*/ 397357 w 2671234"/>
              <a:gd name="T5" fmla="*/ 10842 h 315384"/>
              <a:gd name="T6" fmla="*/ 696454 w 2671234"/>
              <a:gd name="T7" fmla="*/ 252990 h 315384"/>
              <a:gd name="T8" fmla="*/ 935730 w 2671234"/>
              <a:gd name="T9" fmla="*/ 7230 h 315384"/>
              <a:gd name="T10" fmla="*/ 1230550 w 2671234"/>
              <a:gd name="T11" fmla="*/ 249373 h 315384"/>
              <a:gd name="T12" fmla="*/ 1469822 w 2671234"/>
              <a:gd name="T13" fmla="*/ 14456 h 315384"/>
              <a:gd name="T14" fmla="*/ 1764642 w 2671234"/>
              <a:gd name="T15" fmla="*/ 256608 h 315384"/>
              <a:gd name="T16" fmla="*/ 2012455 w 2671234"/>
              <a:gd name="T17" fmla="*/ 18071 h 315384"/>
              <a:gd name="T18" fmla="*/ 2303002 w 2671234"/>
              <a:gd name="T19" fmla="*/ 256608 h 315384"/>
              <a:gd name="T20" fmla="*/ 2555095 w 2671234"/>
              <a:gd name="T21" fmla="*/ 18071 h 315384"/>
              <a:gd name="T22" fmla="*/ 2696094 w 2671234"/>
              <a:gd name="T23" fmla="*/ 148179 h 315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234"/>
              <a:gd name="T37" fmla="*/ 0 h 315384"/>
              <a:gd name="T38" fmla="*/ 2671234 w 2671234"/>
              <a:gd name="T39" fmla="*/ 315384 h 315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234" h="315384">
                <a:moveTo>
                  <a:pt x="0" y="152401"/>
                </a:moveTo>
                <a:cubicBezTo>
                  <a:pt x="43391" y="233892"/>
                  <a:pt x="86783" y="315384"/>
                  <a:pt x="152400" y="292101"/>
                </a:cubicBezTo>
                <a:cubicBezTo>
                  <a:pt x="218017" y="268818"/>
                  <a:pt x="304094" y="11996"/>
                  <a:pt x="393700" y="12701"/>
                </a:cubicBezTo>
                <a:cubicBezTo>
                  <a:pt x="483306" y="13407"/>
                  <a:pt x="601134" y="297040"/>
                  <a:pt x="690034" y="296334"/>
                </a:cubicBezTo>
                <a:cubicBezTo>
                  <a:pt x="778934" y="295628"/>
                  <a:pt x="838906" y="9172"/>
                  <a:pt x="927100" y="8467"/>
                </a:cubicBezTo>
                <a:cubicBezTo>
                  <a:pt x="1015294" y="7762"/>
                  <a:pt x="1131006" y="290690"/>
                  <a:pt x="1219200" y="292101"/>
                </a:cubicBezTo>
                <a:cubicBezTo>
                  <a:pt x="1307394" y="293512"/>
                  <a:pt x="1368073" y="15523"/>
                  <a:pt x="1456267" y="16934"/>
                </a:cubicBezTo>
                <a:cubicBezTo>
                  <a:pt x="1544461" y="18345"/>
                  <a:pt x="1658762" y="299862"/>
                  <a:pt x="1748367" y="300567"/>
                </a:cubicBezTo>
                <a:cubicBezTo>
                  <a:pt x="1837972" y="301272"/>
                  <a:pt x="1905000" y="21167"/>
                  <a:pt x="1993900" y="21167"/>
                </a:cubicBezTo>
                <a:cubicBezTo>
                  <a:pt x="2082800" y="21167"/>
                  <a:pt x="2192161" y="300567"/>
                  <a:pt x="2281767" y="300567"/>
                </a:cubicBezTo>
                <a:cubicBezTo>
                  <a:pt x="2371373" y="300567"/>
                  <a:pt x="2466623" y="42334"/>
                  <a:pt x="2531534" y="21167"/>
                </a:cubicBezTo>
                <a:cubicBezTo>
                  <a:pt x="2596445" y="0"/>
                  <a:pt x="2633839" y="86783"/>
                  <a:pt x="2671234" y="173567"/>
                </a:cubicBezTo>
              </a:path>
            </a:pathLst>
          </a:custGeom>
          <a:solidFill>
            <a:srgbClr val="04E3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a:p>
            <a:endParaRPr lang="en-US" altLang="en-US"/>
          </a:p>
          <a:p>
            <a:endParaRPr lang="en-US" altLang="en-US"/>
          </a:p>
        </p:txBody>
      </p:sp>
      <p:pic>
        <p:nvPicPr>
          <p:cNvPr id="8" name="Picture 7" descr="speckle-xpcs.gif">
            <a:extLst>
              <a:ext uri="{FF2B5EF4-FFF2-40B4-BE49-F238E27FC236}">
                <a16:creationId xmlns:a16="http://schemas.microsoft.com/office/drawing/2014/main" id="{43A56B36-4EDF-0E48-B9F6-4858C5B4D2B4}"/>
              </a:ext>
            </a:extLst>
          </p:cNvPr>
          <p:cNvPicPr>
            <a:picLocks noChangeAspect="1"/>
          </p:cNvPicPr>
          <p:nvPr/>
        </p:nvPicPr>
        <p:blipFill>
          <a:blip r:embed="rId4"/>
          <a:stretch>
            <a:fillRect/>
          </a:stretch>
        </p:blipFill>
        <p:spPr>
          <a:xfrm>
            <a:off x="5003175" y="1075265"/>
            <a:ext cx="3891518" cy="3839632"/>
          </a:xfrm>
          <a:prstGeom prst="rect">
            <a:avLst/>
          </a:prstGeom>
          <a:scene3d>
            <a:camera prst="perspectiveFront">
              <a:rot lat="0" lon="4200000" rev="0"/>
            </a:camera>
            <a:lightRig rig="threePt" dir="t"/>
          </a:scene3d>
        </p:spPr>
      </p:pic>
      <p:sp>
        <p:nvSpPr>
          <p:cNvPr id="9" name="Arc 8">
            <a:extLst>
              <a:ext uri="{FF2B5EF4-FFF2-40B4-BE49-F238E27FC236}">
                <a16:creationId xmlns:a16="http://schemas.microsoft.com/office/drawing/2014/main" id="{815553A5-62D4-3942-8E90-2315883199CA}"/>
              </a:ext>
            </a:extLst>
          </p:cNvPr>
          <p:cNvSpPr/>
          <p:nvPr/>
        </p:nvSpPr>
        <p:spPr bwMode="auto">
          <a:xfrm>
            <a:off x="1601788" y="1841500"/>
            <a:ext cx="2968625" cy="2941638"/>
          </a:xfrm>
          <a:prstGeom prst="arc">
            <a:avLst>
              <a:gd name="adj1" fmla="val 20087071"/>
              <a:gd name="adj2" fmla="val 21335888"/>
            </a:avLst>
          </a:prstGeom>
          <a:noFill/>
          <a:ln w="19050" cap="flat" cmpd="sng" algn="ctr">
            <a:solidFill>
              <a:schemeClr val="tx1"/>
            </a:solid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cxnSp>
        <p:nvCxnSpPr>
          <p:cNvPr id="11" name="Straight Connector 62">
            <a:extLst>
              <a:ext uri="{FF2B5EF4-FFF2-40B4-BE49-F238E27FC236}">
                <a16:creationId xmlns:a16="http://schemas.microsoft.com/office/drawing/2014/main" id="{CF5C90FD-814D-7D4A-947B-51A2701DF970}"/>
              </a:ext>
            </a:extLst>
          </p:cNvPr>
          <p:cNvCxnSpPr>
            <a:cxnSpLocks noChangeShapeType="1"/>
            <a:endCxn id="4" idx="11"/>
          </p:cNvCxnSpPr>
          <p:nvPr/>
        </p:nvCxnSpPr>
        <p:spPr bwMode="auto">
          <a:xfrm rot="16200000" flipH="1">
            <a:off x="2605881" y="2804320"/>
            <a:ext cx="828675" cy="111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2" name="Straight Connector 64">
            <a:extLst>
              <a:ext uri="{FF2B5EF4-FFF2-40B4-BE49-F238E27FC236}">
                <a16:creationId xmlns:a16="http://schemas.microsoft.com/office/drawing/2014/main" id="{AF9841FC-D54E-8642-B817-60D451E72ABF}"/>
              </a:ext>
            </a:extLst>
          </p:cNvPr>
          <p:cNvCxnSpPr>
            <a:cxnSpLocks noChangeShapeType="1"/>
          </p:cNvCxnSpPr>
          <p:nvPr/>
        </p:nvCxnSpPr>
        <p:spPr bwMode="auto">
          <a:xfrm>
            <a:off x="3009900" y="2392363"/>
            <a:ext cx="261938" cy="7334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3" name="Straight Connector 66">
            <a:extLst>
              <a:ext uri="{FF2B5EF4-FFF2-40B4-BE49-F238E27FC236}">
                <a16:creationId xmlns:a16="http://schemas.microsoft.com/office/drawing/2014/main" id="{637985C4-A96A-6646-8BB4-A7C0A6ED9AC9}"/>
              </a:ext>
            </a:extLst>
          </p:cNvPr>
          <p:cNvCxnSpPr>
            <a:cxnSpLocks noChangeShapeType="1"/>
          </p:cNvCxnSpPr>
          <p:nvPr/>
        </p:nvCxnSpPr>
        <p:spPr bwMode="auto">
          <a:xfrm flipV="1">
            <a:off x="3021013" y="3175000"/>
            <a:ext cx="3870325" cy="476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4" name="Straight Connector 72">
            <a:extLst>
              <a:ext uri="{FF2B5EF4-FFF2-40B4-BE49-F238E27FC236}">
                <a16:creationId xmlns:a16="http://schemas.microsoft.com/office/drawing/2014/main" id="{B02279EF-ABFD-EE48-BABA-942FC29367F3}"/>
              </a:ext>
            </a:extLst>
          </p:cNvPr>
          <p:cNvCxnSpPr>
            <a:cxnSpLocks noChangeShapeType="1"/>
          </p:cNvCxnSpPr>
          <p:nvPr/>
        </p:nvCxnSpPr>
        <p:spPr bwMode="auto">
          <a:xfrm flipV="1">
            <a:off x="3271838" y="1693863"/>
            <a:ext cx="3552825" cy="1423987"/>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6" name="Straight Connector 80">
            <a:extLst>
              <a:ext uri="{FF2B5EF4-FFF2-40B4-BE49-F238E27FC236}">
                <a16:creationId xmlns:a16="http://schemas.microsoft.com/office/drawing/2014/main" id="{52E4811B-1424-1646-8EC5-B4087DC6E9AB}"/>
              </a:ext>
            </a:extLst>
          </p:cNvPr>
          <p:cNvCxnSpPr>
            <a:cxnSpLocks noChangeShapeType="1"/>
          </p:cNvCxnSpPr>
          <p:nvPr/>
        </p:nvCxnSpPr>
        <p:spPr bwMode="auto">
          <a:xfrm>
            <a:off x="1295400" y="2820988"/>
            <a:ext cx="663575" cy="7937"/>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cxnSp>
      <p:graphicFrame>
        <p:nvGraphicFramePr>
          <p:cNvPr id="17" name="Object 2">
            <a:extLst>
              <a:ext uri="{FF2B5EF4-FFF2-40B4-BE49-F238E27FC236}">
                <a16:creationId xmlns:a16="http://schemas.microsoft.com/office/drawing/2014/main" id="{E7D91D2B-525D-744D-9F55-A1D7A2F2A6B1}"/>
              </a:ext>
            </a:extLst>
          </p:cNvPr>
          <p:cNvGraphicFramePr>
            <a:graphicFrameLocks noChangeAspect="1"/>
          </p:cNvGraphicFramePr>
          <p:nvPr/>
        </p:nvGraphicFramePr>
        <p:xfrm>
          <a:off x="1036638" y="2668588"/>
          <a:ext cx="209550" cy="266700"/>
        </p:xfrm>
        <a:graphic>
          <a:graphicData uri="http://schemas.openxmlformats.org/presentationml/2006/ole">
            <mc:AlternateContent xmlns:mc="http://schemas.openxmlformats.org/markup-compatibility/2006">
              <mc:Choice xmlns:v="urn:schemas-microsoft-com:vml" Requires="v">
                <p:oleObj spid="_x0000_s9462" name="Equation" r:id="rId5" imgW="139700" imgH="177800" progId="Equation.3">
                  <p:embed/>
                </p:oleObj>
              </mc:Choice>
              <mc:Fallback>
                <p:oleObj name="Equation" r:id="rId5" imgW="139700" imgH="177800" progId="Equation.3">
                  <p:embed/>
                  <p:pic>
                    <p:nvPicPr>
                      <p:cNvPr id="17" name="Object 2">
                        <a:extLst>
                          <a:ext uri="{FF2B5EF4-FFF2-40B4-BE49-F238E27FC236}">
                            <a16:creationId xmlns:a16="http://schemas.microsoft.com/office/drawing/2014/main" id="{E7D91D2B-525D-744D-9F55-A1D7A2F2A6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638" y="2668588"/>
                        <a:ext cx="20955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 name="Object 3">
            <a:extLst>
              <a:ext uri="{FF2B5EF4-FFF2-40B4-BE49-F238E27FC236}">
                <a16:creationId xmlns:a16="http://schemas.microsoft.com/office/drawing/2014/main" id="{33FC2556-2AB6-074D-94D6-4D1686B26B8A}"/>
              </a:ext>
            </a:extLst>
          </p:cNvPr>
          <p:cNvGraphicFramePr>
            <a:graphicFrameLocks noChangeAspect="1"/>
          </p:cNvGraphicFramePr>
          <p:nvPr/>
        </p:nvGraphicFramePr>
        <p:xfrm>
          <a:off x="4046538" y="2206625"/>
          <a:ext cx="157162" cy="215900"/>
        </p:xfrm>
        <a:graphic>
          <a:graphicData uri="http://schemas.openxmlformats.org/presentationml/2006/ole">
            <mc:AlternateContent xmlns:mc="http://schemas.openxmlformats.org/markup-compatibility/2006">
              <mc:Choice xmlns:v="urn:schemas-microsoft-com:vml" Requires="v">
                <p:oleObj spid="_x0000_s9463" name="Equation" r:id="rId7" imgW="101600" imgH="139700" progId="Equation.DSMT4">
                  <p:embed/>
                </p:oleObj>
              </mc:Choice>
              <mc:Fallback>
                <p:oleObj name="Equation" r:id="rId7" imgW="101600" imgH="139700" progId="Equation.DSMT4">
                  <p:embed/>
                  <p:pic>
                    <p:nvPicPr>
                      <p:cNvPr id="18" name="Object 3">
                        <a:extLst>
                          <a:ext uri="{FF2B5EF4-FFF2-40B4-BE49-F238E27FC236}">
                            <a16:creationId xmlns:a16="http://schemas.microsoft.com/office/drawing/2014/main" id="{33FC2556-2AB6-074D-94D6-4D1686B26B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6538" y="2206625"/>
                        <a:ext cx="15716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cxnSp>
        <p:nvCxnSpPr>
          <p:cNvPr id="19" name="Straight Connector 84">
            <a:extLst>
              <a:ext uri="{FF2B5EF4-FFF2-40B4-BE49-F238E27FC236}">
                <a16:creationId xmlns:a16="http://schemas.microsoft.com/office/drawing/2014/main" id="{81BA66BA-18E7-7D41-8D70-DAD66062C6FD}"/>
              </a:ext>
            </a:extLst>
          </p:cNvPr>
          <p:cNvCxnSpPr>
            <a:cxnSpLocks noChangeShapeType="1"/>
          </p:cNvCxnSpPr>
          <p:nvPr/>
        </p:nvCxnSpPr>
        <p:spPr bwMode="auto">
          <a:xfrm flipV="1">
            <a:off x="4211638" y="2044700"/>
            <a:ext cx="741362" cy="288925"/>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cxnSp>
      <p:sp>
        <p:nvSpPr>
          <p:cNvPr id="20" name="Explosion 1 89">
            <a:extLst>
              <a:ext uri="{FF2B5EF4-FFF2-40B4-BE49-F238E27FC236}">
                <a16:creationId xmlns:a16="http://schemas.microsoft.com/office/drawing/2014/main" id="{DF70AFC1-225E-E24D-A7AA-A7217ACA5159}"/>
              </a:ext>
            </a:extLst>
          </p:cNvPr>
          <p:cNvSpPr>
            <a:spLocks noChangeArrowheads="1"/>
          </p:cNvSpPr>
          <p:nvPr/>
        </p:nvSpPr>
        <p:spPr bwMode="auto">
          <a:xfrm>
            <a:off x="2954338" y="2320925"/>
            <a:ext cx="131762" cy="149225"/>
          </a:xfrm>
          <a:prstGeom prst="irregularSeal1">
            <a:avLst/>
          </a:prstGeom>
          <a:solidFill>
            <a:srgbClr val="FFFF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21" name="Explosion 1 90">
            <a:extLst>
              <a:ext uri="{FF2B5EF4-FFF2-40B4-BE49-F238E27FC236}">
                <a16:creationId xmlns:a16="http://schemas.microsoft.com/office/drawing/2014/main" id="{35B46B18-C029-1244-937D-8C4C5909D865}"/>
              </a:ext>
            </a:extLst>
          </p:cNvPr>
          <p:cNvSpPr>
            <a:spLocks noChangeArrowheads="1"/>
          </p:cNvSpPr>
          <p:nvPr/>
        </p:nvSpPr>
        <p:spPr bwMode="auto">
          <a:xfrm>
            <a:off x="2957513" y="3155950"/>
            <a:ext cx="131762" cy="149225"/>
          </a:xfrm>
          <a:prstGeom prst="irregularSeal1">
            <a:avLst/>
          </a:prstGeom>
          <a:solidFill>
            <a:srgbClr val="FFFF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cxnSp>
        <p:nvCxnSpPr>
          <p:cNvPr id="22" name="Straight Connector 51">
            <a:extLst>
              <a:ext uri="{FF2B5EF4-FFF2-40B4-BE49-F238E27FC236}">
                <a16:creationId xmlns:a16="http://schemas.microsoft.com/office/drawing/2014/main" id="{0A7516A6-89E1-1746-AED1-130C5D07280F}"/>
              </a:ext>
            </a:extLst>
          </p:cNvPr>
          <p:cNvCxnSpPr>
            <a:cxnSpLocks noChangeShapeType="1"/>
          </p:cNvCxnSpPr>
          <p:nvPr/>
        </p:nvCxnSpPr>
        <p:spPr bwMode="auto">
          <a:xfrm rot="16200000" flipH="1">
            <a:off x="4938713" y="1781175"/>
            <a:ext cx="635000" cy="228600"/>
          </a:xfrm>
          <a:prstGeom prst="line">
            <a:avLst/>
          </a:prstGeom>
          <a:noFill/>
          <a:ln w="28575">
            <a:solidFill>
              <a:schemeClr val="tx1"/>
            </a:solidFill>
            <a:round/>
            <a:headEnd type="stealth" w="med" len="med"/>
            <a:tailEnd type="stealth" w="med" len="med"/>
          </a:ln>
          <a:extLst>
            <a:ext uri="{909E8E84-426E-40DD-AFC4-6F175D3DCCD1}">
              <a14:hiddenFill xmlns:a14="http://schemas.microsoft.com/office/drawing/2010/main">
                <a:noFill/>
              </a14:hiddenFill>
            </a:ext>
          </a:extLst>
        </p:spPr>
      </p:cxnSp>
      <p:cxnSp>
        <p:nvCxnSpPr>
          <p:cNvPr id="23" name="Straight Connector 52">
            <a:extLst>
              <a:ext uri="{FF2B5EF4-FFF2-40B4-BE49-F238E27FC236}">
                <a16:creationId xmlns:a16="http://schemas.microsoft.com/office/drawing/2014/main" id="{E7FCD6D3-4732-3E49-AEE2-2885AA78CAE6}"/>
              </a:ext>
            </a:extLst>
          </p:cNvPr>
          <p:cNvCxnSpPr>
            <a:cxnSpLocks noChangeShapeType="1"/>
          </p:cNvCxnSpPr>
          <p:nvPr/>
        </p:nvCxnSpPr>
        <p:spPr bwMode="auto">
          <a:xfrm rot="16200000" flipH="1">
            <a:off x="2955132" y="3412331"/>
            <a:ext cx="341312" cy="149225"/>
          </a:xfrm>
          <a:prstGeom prst="line">
            <a:avLst/>
          </a:prstGeom>
          <a:noFill/>
          <a:ln w="28575">
            <a:solidFill>
              <a:schemeClr val="tx1"/>
            </a:solidFill>
            <a:round/>
            <a:headEnd type="triangle" w="lg" len="med"/>
            <a:tailEnd type="none" w="lg" len="med"/>
          </a:ln>
          <a:extLst>
            <a:ext uri="{909E8E84-426E-40DD-AFC4-6F175D3DCCD1}">
              <a14:hiddenFill xmlns:a14="http://schemas.microsoft.com/office/drawing/2010/main">
                <a:noFill/>
              </a14:hiddenFill>
            </a:ext>
          </a:extLst>
        </p:spPr>
      </p:cxnSp>
      <p:sp>
        <p:nvSpPr>
          <p:cNvPr id="24" name="TextBox 55">
            <a:extLst>
              <a:ext uri="{FF2B5EF4-FFF2-40B4-BE49-F238E27FC236}">
                <a16:creationId xmlns:a16="http://schemas.microsoft.com/office/drawing/2014/main" id="{E57D7B0F-E575-F340-8FB9-C3F51BC92F9B}"/>
              </a:ext>
            </a:extLst>
          </p:cNvPr>
          <p:cNvSpPr txBox="1">
            <a:spLocks noChangeArrowheads="1"/>
          </p:cNvSpPr>
          <p:nvPr/>
        </p:nvSpPr>
        <p:spPr bwMode="auto">
          <a:xfrm>
            <a:off x="2462213" y="3651250"/>
            <a:ext cx="3303588" cy="2769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pPr algn="ctr"/>
            <a:r>
              <a:rPr lang="en-US" altLang="en-US" sz="1200" dirty="0">
                <a:latin typeface="Verdana" panose="020B0604030504040204" pitchFamily="34" charset="0"/>
                <a:ea typeface="Verdana" panose="020B0604030504040204" pitchFamily="34" charset="0"/>
                <a:cs typeface="Verdana" panose="020B0604030504040204" pitchFamily="34" charset="0"/>
              </a:rPr>
              <a:t>Difference in path length = phase shift</a:t>
            </a:r>
          </a:p>
        </p:txBody>
      </p:sp>
      <p:sp>
        <p:nvSpPr>
          <p:cNvPr id="25" name="TextBox 67">
            <a:extLst>
              <a:ext uri="{FF2B5EF4-FFF2-40B4-BE49-F238E27FC236}">
                <a16:creationId xmlns:a16="http://schemas.microsoft.com/office/drawing/2014/main" id="{D4C50B7B-9DA4-E74F-A4EC-0867BDF9658A}"/>
              </a:ext>
            </a:extLst>
          </p:cNvPr>
          <p:cNvSpPr txBox="1">
            <a:spLocks noChangeArrowheads="1"/>
          </p:cNvSpPr>
          <p:nvPr/>
        </p:nvSpPr>
        <p:spPr bwMode="auto">
          <a:xfrm>
            <a:off x="406400" y="3394075"/>
            <a:ext cx="19118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dirty="0">
                <a:latin typeface="Verdana" panose="020B0604030504040204" pitchFamily="34" charset="0"/>
                <a:ea typeface="Verdana" panose="020B0604030504040204" pitchFamily="34" charset="0"/>
                <a:cs typeface="Verdana" panose="020B0604030504040204" pitchFamily="34" charset="0"/>
              </a:rPr>
              <a:t>Incoming plane waves</a:t>
            </a:r>
          </a:p>
        </p:txBody>
      </p:sp>
      <p:cxnSp>
        <p:nvCxnSpPr>
          <p:cNvPr id="28" name="Straight Connector 62">
            <a:extLst>
              <a:ext uri="{FF2B5EF4-FFF2-40B4-BE49-F238E27FC236}">
                <a16:creationId xmlns:a16="http://schemas.microsoft.com/office/drawing/2014/main" id="{8A592C9A-DD92-1445-8B3D-3BD9F46F2480}"/>
              </a:ext>
            </a:extLst>
          </p:cNvPr>
          <p:cNvCxnSpPr>
            <a:cxnSpLocks noChangeShapeType="1"/>
          </p:cNvCxnSpPr>
          <p:nvPr/>
        </p:nvCxnSpPr>
        <p:spPr bwMode="auto">
          <a:xfrm rot="16200000" flipH="1">
            <a:off x="260350" y="2724151"/>
            <a:ext cx="973137" cy="4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9" name="Text Box 31">
            <a:extLst>
              <a:ext uri="{FF2B5EF4-FFF2-40B4-BE49-F238E27FC236}">
                <a16:creationId xmlns:a16="http://schemas.microsoft.com/office/drawing/2014/main" id="{6E0CCF92-75EB-B04D-BC6D-7CFB306F63DA}"/>
              </a:ext>
            </a:extLst>
          </p:cNvPr>
          <p:cNvSpPr txBox="1">
            <a:spLocks noChangeArrowheads="1"/>
          </p:cNvSpPr>
          <p:nvPr/>
        </p:nvSpPr>
        <p:spPr bwMode="auto">
          <a:xfrm>
            <a:off x="454025" y="1851025"/>
            <a:ext cx="8370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dirty="0">
                <a:latin typeface="Verdana" panose="020B0604030504040204" pitchFamily="34" charset="0"/>
                <a:ea typeface="Verdana" panose="020B0604030504040204" pitchFamily="34" charset="0"/>
                <a:cs typeface="Verdana" panose="020B0604030504040204" pitchFamily="34" charset="0"/>
              </a:rPr>
              <a:t>in phase</a:t>
            </a:r>
          </a:p>
        </p:txBody>
      </p:sp>
      <p:sp>
        <p:nvSpPr>
          <p:cNvPr id="30" name="Text Box 32">
            <a:extLst>
              <a:ext uri="{FF2B5EF4-FFF2-40B4-BE49-F238E27FC236}">
                <a16:creationId xmlns:a16="http://schemas.microsoft.com/office/drawing/2014/main" id="{DBB9920E-6962-FC46-8EB8-A7CADCE191E8}"/>
              </a:ext>
            </a:extLst>
          </p:cNvPr>
          <p:cNvSpPr txBox="1">
            <a:spLocks noChangeArrowheads="1"/>
          </p:cNvSpPr>
          <p:nvPr/>
        </p:nvSpPr>
        <p:spPr bwMode="auto">
          <a:xfrm rot="20337299">
            <a:off x="5202758" y="1447638"/>
            <a:ext cx="122418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pPr>
              <a:spcBef>
                <a:spcPct val="50000"/>
              </a:spcBef>
            </a:pPr>
            <a:r>
              <a:rPr lang="en-US" altLang="en-US" sz="1100" dirty="0">
                <a:latin typeface="Verdana" panose="020B0604030504040204" pitchFamily="34" charset="0"/>
                <a:ea typeface="Verdana" panose="020B0604030504040204" pitchFamily="34" charset="0"/>
                <a:cs typeface="Verdana" panose="020B0604030504040204" pitchFamily="34" charset="0"/>
              </a:rPr>
              <a:t>out of phase waves cancel </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7B588F4-FBB7-7F48-8998-3D8CCED69D8F}"/>
                  </a:ext>
                </a:extLst>
              </p:cNvPr>
              <p:cNvSpPr txBox="1"/>
              <p:nvPr/>
            </p:nvSpPr>
            <p:spPr>
              <a:xfrm>
                <a:off x="4464690" y="2771889"/>
                <a:ext cx="52405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2</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𝜃</m:t>
                          </m:r>
                        </m:e>
                        <m:sub>
                          <m:r>
                            <a:rPr lang="en-US" sz="1400" b="0" i="1" smtClean="0">
                              <a:latin typeface="Cambria Math" panose="02040503050406030204" pitchFamily="18" charset="0"/>
                            </a:rPr>
                            <m:t>0</m:t>
                          </m:r>
                        </m:sub>
                      </m:sSub>
                    </m:oMath>
                  </m:oMathPara>
                </a14:m>
                <a:endParaRPr lang="en-US" sz="1400" dirty="0">
                  <a:latin typeface="Verdana Regular"/>
                </a:endParaRPr>
              </a:p>
            </p:txBody>
          </p:sp>
        </mc:Choice>
        <mc:Fallback xmlns="">
          <p:sp>
            <p:nvSpPr>
              <p:cNvPr id="33" name="TextBox 32">
                <a:extLst>
                  <a:ext uri="{FF2B5EF4-FFF2-40B4-BE49-F238E27FC236}">
                    <a16:creationId xmlns:a16="http://schemas.microsoft.com/office/drawing/2014/main" id="{B7B588F4-FBB7-7F48-8998-3D8CCED69D8F}"/>
                  </a:ext>
                </a:extLst>
              </p:cNvPr>
              <p:cNvSpPr txBox="1">
                <a:spLocks noRot="1" noChangeAspect="1" noMove="1" noResize="1" noEditPoints="1" noAdjustHandles="1" noChangeArrowheads="1" noChangeShapeType="1" noTextEdit="1"/>
              </p:cNvSpPr>
              <p:nvPr/>
            </p:nvSpPr>
            <p:spPr>
              <a:xfrm>
                <a:off x="4464690" y="2771889"/>
                <a:ext cx="524054" cy="30777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0911AB9B-F1BD-1647-A86C-3D8976396E7F}"/>
                  </a:ext>
                </a:extLst>
              </p:cNvPr>
              <p:cNvSpPr/>
              <p:nvPr/>
            </p:nvSpPr>
            <p:spPr>
              <a:xfrm>
                <a:off x="232775" y="3919820"/>
                <a:ext cx="4725701" cy="8552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d>
                            </m:e>
                          </m:d>
                        </m:e>
                        <m:sup>
                          <m:r>
                            <a:rPr lang="en-US" i="1">
                              <a:latin typeface="Cambria Math" panose="02040503050406030204" pitchFamily="18" charset="0"/>
                            </a:rPr>
                            <m:t>2</m:t>
                          </m:r>
                        </m:sup>
                      </m:sSup>
                      <m:r>
                        <a:rPr lang="en-US" i="1">
                          <a:latin typeface="Cambria Math" panose="02040503050406030204" pitchFamily="18" charset="0"/>
                        </a:rPr>
                        <m:t>=</m:t>
                      </m:r>
                      <m:nary>
                        <m:naryPr>
                          <m:limLoc m:val="undOvr"/>
                          <m:subHide m:val="on"/>
                          <m:supHide m:val="on"/>
                          <m:ctrlPr>
                            <a:rPr lang="en-US" i="1">
                              <a:latin typeface="Cambria Math" panose="02040503050406030204" pitchFamily="18" charset="0"/>
                            </a:rPr>
                          </m:ctrlPr>
                        </m:naryPr>
                        <m:sub/>
                        <m:sup/>
                        <m:e>
                          <m:d>
                            <m:dPr>
                              <m:ctrlPr>
                                <a:rPr lang="en-US" i="1">
                                  <a:latin typeface="Cambria Math" panose="02040503050406030204" pitchFamily="18" charset="0"/>
                                </a:rPr>
                              </m:ctrlPr>
                            </m:dPr>
                            <m:e>
                              <m:nary>
                                <m:naryPr>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ea typeface="Cambria Math" panose="02040503050406030204" pitchFamily="18" charset="0"/>
                                      <a:cs typeface="Verdana" panose="020B0604030504040204" pitchFamily="34" charset="0"/>
                                    </a:rPr>
                                    <m:t>𝜌</m:t>
                                  </m:r>
                                  <m:d>
                                    <m:dPr>
                                      <m:ctrlPr>
                                        <a:rPr lang="en-US" i="1">
                                          <a:latin typeface="Cambria Math" panose="02040503050406030204" pitchFamily="18" charset="0"/>
                                          <a:ea typeface="Cambria Math" panose="02040503050406030204" pitchFamily="18" charset="0"/>
                                          <a:cs typeface="Verdana" panose="020B0604030504040204" pitchFamily="34" charset="0"/>
                                        </a:rPr>
                                      </m:ctrlPr>
                                    </m:dPr>
                                    <m:e>
                                      <m:acc>
                                        <m:accPr>
                                          <m:chr m:val="⃗"/>
                                          <m:ctrlPr>
                                            <a:rPr lang="en-US" i="1">
                                              <a:latin typeface="Cambria Math" panose="02040503050406030204" pitchFamily="18" charset="0"/>
                                              <a:ea typeface="Cambria Math" panose="02040503050406030204" pitchFamily="18" charset="0"/>
                                              <a:cs typeface="Verdana" panose="020B0604030504040204" pitchFamily="34" charset="0"/>
                                            </a:rPr>
                                          </m:ctrlPr>
                                        </m:accPr>
                                        <m:e>
                                          <m:r>
                                            <a:rPr lang="en-US" i="1">
                                              <a:latin typeface="Cambria Math" panose="02040503050406030204" pitchFamily="18" charset="0"/>
                                              <a:ea typeface="Cambria Math" panose="02040503050406030204" pitchFamily="18" charset="0"/>
                                              <a:cs typeface="Verdana" panose="020B0604030504040204" pitchFamily="34" charset="0"/>
                                            </a:rPr>
                                            <m:t>𝑢</m:t>
                                          </m:r>
                                        </m:e>
                                      </m:acc>
                                    </m:e>
                                  </m:d>
                                  <m:r>
                                    <a:rPr lang="en-US" i="1">
                                      <a:latin typeface="Cambria Math" panose="02040503050406030204" pitchFamily="18" charset="0"/>
                                      <a:ea typeface="Cambria Math" panose="02040503050406030204" pitchFamily="18" charset="0"/>
                                      <a:cs typeface="Verdana" panose="020B0604030504040204" pitchFamily="34" charset="0"/>
                                    </a:rPr>
                                    <m:t>𝜌</m:t>
                                  </m:r>
                                  <m:d>
                                    <m:dPr>
                                      <m:ctrlPr>
                                        <a:rPr lang="en-US" i="1">
                                          <a:latin typeface="Cambria Math" panose="02040503050406030204" pitchFamily="18" charset="0"/>
                                          <a:ea typeface="Cambria Math" panose="02040503050406030204" pitchFamily="18" charset="0"/>
                                          <a:cs typeface="Verdana" panose="020B0604030504040204" pitchFamily="34" charset="0"/>
                                        </a:rPr>
                                      </m:ctrlPr>
                                    </m:dPr>
                                    <m:e>
                                      <m:acc>
                                        <m:accPr>
                                          <m:chr m:val="⃗"/>
                                          <m:ctrlPr>
                                            <a:rPr lang="en-US" i="1">
                                              <a:latin typeface="Cambria Math" panose="02040503050406030204" pitchFamily="18" charset="0"/>
                                              <a:ea typeface="Cambria Math" panose="02040503050406030204" pitchFamily="18" charset="0"/>
                                              <a:cs typeface="Verdana" panose="020B0604030504040204" pitchFamily="34" charset="0"/>
                                            </a:rPr>
                                          </m:ctrlPr>
                                        </m:accPr>
                                        <m:e>
                                          <m:r>
                                            <a:rPr lang="en-US" i="1">
                                              <a:latin typeface="Cambria Math" panose="02040503050406030204" pitchFamily="18" charset="0"/>
                                              <a:ea typeface="Cambria Math" panose="02040503050406030204" pitchFamily="18" charset="0"/>
                                              <a:cs typeface="Verdana" panose="020B0604030504040204" pitchFamily="34" charset="0"/>
                                            </a:rPr>
                                            <m:t>𝑟</m:t>
                                          </m:r>
                                        </m:e>
                                      </m:acc>
                                      <m:r>
                                        <a:rPr lang="en-US" i="1">
                                          <a:latin typeface="Cambria Math" panose="02040503050406030204" pitchFamily="18" charset="0"/>
                                          <a:ea typeface="Cambria Math" panose="02040503050406030204" pitchFamily="18" charset="0"/>
                                          <a:cs typeface="Verdana" panose="020B0604030504040204" pitchFamily="34" charset="0"/>
                                        </a:rPr>
                                        <m:t>+</m:t>
                                      </m:r>
                                      <m:acc>
                                        <m:accPr>
                                          <m:chr m:val="⃗"/>
                                          <m:ctrlPr>
                                            <a:rPr lang="en-US" i="1">
                                              <a:latin typeface="Cambria Math" panose="02040503050406030204" pitchFamily="18" charset="0"/>
                                              <a:ea typeface="Cambria Math" panose="02040503050406030204" pitchFamily="18" charset="0"/>
                                              <a:cs typeface="Verdana" panose="020B0604030504040204" pitchFamily="34" charset="0"/>
                                            </a:rPr>
                                          </m:ctrlPr>
                                        </m:accPr>
                                        <m:e>
                                          <m:r>
                                            <a:rPr lang="en-US" i="1">
                                              <a:latin typeface="Cambria Math" panose="02040503050406030204" pitchFamily="18" charset="0"/>
                                              <a:ea typeface="Cambria Math" panose="02040503050406030204" pitchFamily="18" charset="0"/>
                                              <a:cs typeface="Verdana" panose="020B0604030504040204" pitchFamily="34" charset="0"/>
                                            </a:rPr>
                                            <m:t>𝑢</m:t>
                                          </m:r>
                                        </m:e>
                                      </m:acc>
                                    </m:e>
                                  </m:d>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3</m:t>
                                      </m:r>
                                    </m:sup>
                                  </m:sSup>
                                  <m:acc>
                                    <m:accPr>
                                      <m:chr m:val="⃗"/>
                                      <m:ctrlPr>
                                        <a:rPr lang="en-US" i="1">
                                          <a:latin typeface="Cambria Math" panose="02040503050406030204" pitchFamily="18" charset="0"/>
                                        </a:rPr>
                                      </m:ctrlPr>
                                    </m:accPr>
                                    <m:e>
                                      <m:r>
                                        <a:rPr lang="en-US" i="1">
                                          <a:latin typeface="Cambria Math" panose="02040503050406030204" pitchFamily="18" charset="0"/>
                                        </a:rPr>
                                        <m:t>𝑢</m:t>
                                      </m:r>
                                    </m:e>
                                  </m:acc>
                                </m:e>
                              </m:nary>
                            </m:e>
                          </m:d>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acc>
                                <m:accPr>
                                  <m:chr m:val="⃗"/>
                                  <m:ctrlPr>
                                    <a:rPr lang="en-US" i="1">
                                      <a:latin typeface="Cambria Math" panose="02040503050406030204" pitchFamily="18" charset="0"/>
                                    </a:rPr>
                                  </m:ctrlPr>
                                </m:accPr>
                                <m:e>
                                  <m:r>
                                    <a:rPr lang="en-US" i="1">
                                      <a:latin typeface="Cambria Math" panose="02040503050406030204" pitchFamily="18" charset="0"/>
                                    </a:rPr>
                                    <m:t>𝑞</m:t>
                                  </m:r>
                                </m:e>
                              </m:acc>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𝑟</m:t>
                                  </m:r>
                                </m:e>
                              </m:acc>
                            </m:sup>
                          </m:sSup>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3</m:t>
                              </m:r>
                            </m:sup>
                          </m:sSup>
                          <m:acc>
                            <m:accPr>
                              <m:chr m:val="⃗"/>
                              <m:ctrlPr>
                                <a:rPr lang="en-US" i="1">
                                  <a:latin typeface="Cambria Math" panose="02040503050406030204" pitchFamily="18" charset="0"/>
                                </a:rPr>
                              </m:ctrlPr>
                            </m:accPr>
                            <m:e>
                              <m:r>
                                <a:rPr lang="en-US" i="1">
                                  <a:latin typeface="Cambria Math" panose="02040503050406030204" pitchFamily="18" charset="0"/>
                                </a:rPr>
                                <m:t>𝑟</m:t>
                              </m:r>
                            </m:e>
                          </m:acc>
                        </m:e>
                      </m:nary>
                    </m:oMath>
                  </m:oMathPara>
                </a14:m>
                <a:endParaRPr lang="en-US" dirty="0">
                  <a:latin typeface="Verdana Regular"/>
                </a:endParaRPr>
              </a:p>
            </p:txBody>
          </p:sp>
        </mc:Choice>
        <mc:Fallback xmlns="">
          <p:sp>
            <p:nvSpPr>
              <p:cNvPr id="35" name="Rectangle 34">
                <a:extLst>
                  <a:ext uri="{FF2B5EF4-FFF2-40B4-BE49-F238E27FC236}">
                    <a16:creationId xmlns:a16="http://schemas.microsoft.com/office/drawing/2014/main" id="{0911AB9B-F1BD-1647-A86C-3D8976396E7F}"/>
                  </a:ext>
                </a:extLst>
              </p:cNvPr>
              <p:cNvSpPr>
                <a:spLocks noRot="1" noChangeAspect="1" noMove="1" noResize="1" noEditPoints="1" noAdjustHandles="1" noChangeArrowheads="1" noChangeShapeType="1" noTextEdit="1"/>
              </p:cNvSpPr>
              <p:nvPr/>
            </p:nvSpPr>
            <p:spPr>
              <a:xfrm>
                <a:off x="232775" y="3919820"/>
                <a:ext cx="4725701" cy="855234"/>
              </a:xfrm>
              <a:prstGeom prst="rect">
                <a:avLst/>
              </a:prstGeom>
              <a:blipFill>
                <a:blip r:embed="rId12"/>
                <a:stretch>
                  <a:fillRect t="-122059" b="-179412"/>
                </a:stretch>
              </a:blipFill>
            </p:spPr>
            <p:txBody>
              <a:bodyPr/>
              <a:lstStyle/>
              <a:p>
                <a:r>
                  <a:rPr lang="en-US">
                    <a:noFill/>
                  </a:rPr>
                  <a:t> </a:t>
                </a:r>
              </a:p>
            </p:txBody>
          </p:sp>
        </mc:Fallback>
      </mc:AlternateContent>
      <p:sp>
        <p:nvSpPr>
          <p:cNvPr id="15" name="Left Brace 14">
            <a:extLst>
              <a:ext uri="{FF2B5EF4-FFF2-40B4-BE49-F238E27FC236}">
                <a16:creationId xmlns:a16="http://schemas.microsoft.com/office/drawing/2014/main" id="{D2AE02BA-AEB2-C841-9134-3A7E5B4BD7A1}"/>
              </a:ext>
            </a:extLst>
          </p:cNvPr>
          <p:cNvSpPr/>
          <p:nvPr/>
        </p:nvSpPr>
        <p:spPr bwMode="auto">
          <a:xfrm rot="16200000">
            <a:off x="2725065" y="3554270"/>
            <a:ext cx="141045" cy="2133601"/>
          </a:xfrm>
          <a:prstGeom prst="leftBrace">
            <a:avLst/>
          </a:prstGeom>
          <a:solidFill>
            <a:srgbClr val="FF0000">
              <a:alpha val="39000"/>
            </a:srgb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a:ln>
                <a:noFill/>
              </a:ln>
              <a:solidFill>
                <a:schemeClr val="bg1"/>
              </a:solidFill>
              <a:effectLst/>
              <a:latin typeface="Arial" charset="0"/>
              <a:ea typeface="ＭＳ Ｐゴシック" pitchFamily="32" charset="-128"/>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600372B-002C-EA44-8E0D-69A999878BF2}"/>
                  </a:ext>
                </a:extLst>
              </p:cNvPr>
              <p:cNvSpPr txBox="1"/>
              <p:nvPr/>
            </p:nvSpPr>
            <p:spPr>
              <a:xfrm>
                <a:off x="864405" y="4648200"/>
                <a:ext cx="3749296" cy="584775"/>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Autocorrelation of electron density</a:t>
                </a:r>
              </a:p>
              <a:p>
                <a:r>
                  <a:rPr lang="en-US" sz="1600" dirty="0">
                    <a:latin typeface="Verdana" panose="020B0604030504040204" pitchFamily="34" charset="0"/>
                    <a:ea typeface="Verdana" panose="020B0604030504040204" pitchFamily="34" charset="0"/>
                    <a:cs typeface="Verdana" panose="020B0604030504040204" pitchFamily="34" charset="0"/>
                  </a:rPr>
                  <a:t>aka Patterson function, </a:t>
                </a:r>
                <a14:m>
                  <m:oMath xmlns:m="http://schemas.openxmlformats.org/officeDocument/2006/math">
                    <m:d>
                      <m:dPr>
                        <m:ctrlPr>
                          <a:rPr lang="en-US" sz="1600" i="1" smtClean="0">
                            <a:latin typeface="Cambria Math" panose="02040503050406030204" pitchFamily="18" charset="0"/>
                            <a:ea typeface="Verdana" panose="020B0604030504040204" pitchFamily="34" charset="0"/>
                            <a:cs typeface="Verdana" panose="020B0604030504040204" pitchFamily="34" charset="0"/>
                          </a:rPr>
                        </m:ctrlPr>
                      </m:dPr>
                      <m:e>
                        <m:r>
                          <a:rPr lang="en-US" sz="1600" i="1" smtClean="0">
                            <a:latin typeface="Cambria Math" panose="02040503050406030204" pitchFamily="18" charset="0"/>
                            <a:ea typeface="Cambria Math" panose="02040503050406030204" pitchFamily="18" charset="0"/>
                            <a:cs typeface="Verdana" panose="020B0604030504040204" pitchFamily="34" charset="0"/>
                          </a:rPr>
                          <m:t>𝜌</m:t>
                        </m:r>
                        <m:r>
                          <a:rPr lang="en-US" sz="1600" i="1" smtClean="0">
                            <a:latin typeface="Cambria Math" panose="02040503050406030204" pitchFamily="18" charset="0"/>
                            <a:ea typeface="Cambria Math" panose="02040503050406030204" pitchFamily="18" charset="0"/>
                            <a:cs typeface="Verdana" panose="020B0604030504040204" pitchFamily="34" charset="0"/>
                          </a:rPr>
                          <m:t>⋆</m:t>
                        </m:r>
                        <m:r>
                          <a:rPr lang="en-US" sz="1600" i="1" smtClean="0">
                            <a:latin typeface="Cambria Math" panose="02040503050406030204" pitchFamily="18" charset="0"/>
                            <a:ea typeface="Cambria Math" panose="02040503050406030204" pitchFamily="18" charset="0"/>
                            <a:cs typeface="Verdana" panose="020B0604030504040204" pitchFamily="34" charset="0"/>
                          </a:rPr>
                          <m:t>𝜌</m:t>
                        </m:r>
                      </m:e>
                    </m:d>
                  </m:oMath>
                </a14:m>
                <a:r>
                  <a:rPr lang="en-US" sz="1600" dirty="0">
                    <a:latin typeface="Verdana" panose="020B0604030504040204" pitchFamily="34" charset="0"/>
                    <a:ea typeface="Verdana" panose="020B0604030504040204" pitchFamily="34" charset="0"/>
                    <a:cs typeface="Verdana" panose="020B0604030504040204" pitchFamily="34" charset="0"/>
                  </a:rPr>
                  <a:t>(</a:t>
                </a:r>
                <a14:m>
                  <m:oMath xmlns:m="http://schemas.openxmlformats.org/officeDocument/2006/math">
                    <m:acc>
                      <m:accPr>
                        <m:chr m:val="⃗"/>
                        <m:ctrlPr>
                          <a:rPr lang="en-US" sz="1600" i="1">
                            <a:latin typeface="Cambria Math" panose="02040503050406030204" pitchFamily="18" charset="0"/>
                            <a:ea typeface="Cambria Math" panose="02040503050406030204" pitchFamily="18" charset="0"/>
                            <a:cs typeface="Verdana" panose="020B0604030504040204" pitchFamily="34" charset="0"/>
                          </a:rPr>
                        </m:ctrlPr>
                      </m:accPr>
                      <m:e>
                        <m:r>
                          <a:rPr lang="en-US" sz="1600" i="1">
                            <a:latin typeface="Cambria Math" panose="02040503050406030204" pitchFamily="18" charset="0"/>
                            <a:ea typeface="Cambria Math" panose="02040503050406030204" pitchFamily="18" charset="0"/>
                            <a:cs typeface="Verdana" panose="020B0604030504040204" pitchFamily="34" charset="0"/>
                          </a:rPr>
                          <m:t>𝑟</m:t>
                        </m:r>
                      </m:e>
                    </m:acc>
                  </m:oMath>
                </a14:m>
                <a:r>
                  <a:rPr lang="en-US" sz="1600" dirty="0">
                    <a:latin typeface="Verdana" panose="020B0604030504040204" pitchFamily="34" charset="0"/>
                    <a:ea typeface="Verdana" panose="020B0604030504040204" pitchFamily="34" charset="0"/>
                    <a:cs typeface="Verdana" panose="020B0604030504040204" pitchFamily="34" charset="0"/>
                  </a:rPr>
                  <a:t>)</a:t>
                </a:r>
              </a:p>
            </p:txBody>
          </p:sp>
        </mc:Choice>
        <mc:Fallback xmlns="">
          <p:sp>
            <p:nvSpPr>
              <p:cNvPr id="32" name="TextBox 31">
                <a:extLst>
                  <a:ext uri="{FF2B5EF4-FFF2-40B4-BE49-F238E27FC236}">
                    <a16:creationId xmlns:a16="http://schemas.microsoft.com/office/drawing/2014/main" id="{3600372B-002C-EA44-8E0D-69A999878BF2}"/>
                  </a:ext>
                </a:extLst>
              </p:cNvPr>
              <p:cNvSpPr txBox="1">
                <a:spLocks noRot="1" noChangeAspect="1" noMove="1" noResize="1" noEditPoints="1" noAdjustHandles="1" noChangeArrowheads="1" noChangeShapeType="1" noTextEdit="1"/>
              </p:cNvSpPr>
              <p:nvPr/>
            </p:nvSpPr>
            <p:spPr>
              <a:xfrm>
                <a:off x="864405" y="4648200"/>
                <a:ext cx="3749296" cy="584775"/>
              </a:xfrm>
              <a:prstGeom prst="rect">
                <a:avLst/>
              </a:prstGeom>
              <a:blipFill>
                <a:blip r:embed="rId13"/>
                <a:stretch>
                  <a:fillRect l="-676" t="-2128" b="-10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082AC036-6040-884A-B4F8-46B3F22CFC4C}"/>
                  </a:ext>
                </a:extLst>
              </p:cNvPr>
              <p:cNvSpPr/>
              <p:nvPr/>
            </p:nvSpPr>
            <p:spPr>
              <a:xfrm>
                <a:off x="406400" y="5339235"/>
                <a:ext cx="3318702" cy="81881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d>
                            </m:e>
                          </m:d>
                        </m:e>
                        <m:sup>
                          <m:r>
                            <a:rPr lang="en-US" i="1">
                              <a:latin typeface="Cambria Math" panose="02040503050406030204" pitchFamily="18" charset="0"/>
                            </a:rPr>
                            <m:t>2</m:t>
                          </m:r>
                        </m:sup>
                      </m:sSup>
                      <m:r>
                        <a:rPr lang="en-US" i="1">
                          <a:latin typeface="Cambria Math" panose="02040503050406030204" pitchFamily="18" charset="0"/>
                        </a:rPr>
                        <m:t>=</m:t>
                      </m:r>
                      <m:nary>
                        <m:naryPr>
                          <m:limLoc m:val="undOvr"/>
                          <m:subHide m:val="on"/>
                          <m:supHide m:val="on"/>
                          <m:ctrlPr>
                            <a:rPr lang="en-US" i="1">
                              <a:latin typeface="Cambria Math" panose="02040503050406030204" pitchFamily="18" charset="0"/>
                            </a:rPr>
                          </m:ctrlPr>
                        </m:naryPr>
                        <m:sub/>
                        <m:sup/>
                        <m:e>
                          <m:d>
                            <m:dPr>
                              <m:ctrlPr>
                                <a:rPr lang="en-US" i="1">
                                  <a:latin typeface="Cambria Math" panose="02040503050406030204" pitchFamily="18" charset="0"/>
                                  <a:ea typeface="Verdana" panose="020B0604030504040204" pitchFamily="34" charset="0"/>
                                  <a:cs typeface="Verdana" panose="020B0604030504040204" pitchFamily="34" charset="0"/>
                                </a:rPr>
                              </m:ctrlPr>
                            </m:dPr>
                            <m:e>
                              <m:r>
                                <a:rPr lang="en-US" i="1">
                                  <a:latin typeface="Cambria Math" panose="02040503050406030204" pitchFamily="18" charset="0"/>
                                  <a:ea typeface="Cambria Math" panose="02040503050406030204" pitchFamily="18" charset="0"/>
                                  <a:cs typeface="Verdana" panose="020B0604030504040204" pitchFamily="34" charset="0"/>
                                </a:rPr>
                                <m:t>𝜌</m:t>
                              </m:r>
                              <m:r>
                                <a:rPr lang="en-US" i="1">
                                  <a:latin typeface="Cambria Math" panose="02040503050406030204" pitchFamily="18" charset="0"/>
                                  <a:ea typeface="Cambria Math" panose="02040503050406030204" pitchFamily="18" charset="0"/>
                                  <a:cs typeface="Verdana" panose="020B0604030504040204" pitchFamily="34" charset="0"/>
                                </a:rPr>
                                <m:t>⋆</m:t>
                              </m:r>
                              <m:r>
                                <a:rPr lang="en-US" i="1">
                                  <a:latin typeface="Cambria Math" panose="02040503050406030204" pitchFamily="18" charset="0"/>
                                  <a:ea typeface="Cambria Math" panose="02040503050406030204" pitchFamily="18" charset="0"/>
                                  <a:cs typeface="Verdana" panose="020B0604030504040204" pitchFamily="34" charset="0"/>
                                </a:rPr>
                                <m:t>𝜌</m:t>
                              </m:r>
                            </m:e>
                          </m:d>
                          <m:r>
                            <m:rPr>
                              <m:nor/>
                            </m:rPr>
                            <a:rPr lang="en-US" dirty="0">
                              <a:latin typeface="Verdana" panose="020B0604030504040204" pitchFamily="34" charset="0"/>
                              <a:ea typeface="Verdana" panose="020B0604030504040204" pitchFamily="34" charset="0"/>
                              <a:cs typeface="Verdana" panose="020B0604030504040204" pitchFamily="34" charset="0"/>
                            </a:rPr>
                            <m:t>(</m:t>
                          </m:r>
                          <m:acc>
                            <m:accPr>
                              <m:chr m:val="⃗"/>
                              <m:ctrlPr>
                                <a:rPr lang="en-US" i="1">
                                  <a:latin typeface="Cambria Math" panose="02040503050406030204" pitchFamily="18" charset="0"/>
                                  <a:ea typeface="Cambria Math" panose="02040503050406030204" pitchFamily="18" charset="0"/>
                                  <a:cs typeface="Verdana" panose="020B0604030504040204" pitchFamily="34" charset="0"/>
                                </a:rPr>
                              </m:ctrlPr>
                            </m:accPr>
                            <m:e>
                              <m:r>
                                <a:rPr lang="en-US" i="1">
                                  <a:latin typeface="Cambria Math" panose="02040503050406030204" pitchFamily="18" charset="0"/>
                                  <a:ea typeface="Cambria Math" panose="02040503050406030204" pitchFamily="18" charset="0"/>
                                  <a:cs typeface="Verdana" panose="020B0604030504040204" pitchFamily="34" charset="0"/>
                                </a:rPr>
                                <m:t>𝑟</m:t>
                              </m:r>
                            </m:e>
                          </m:acc>
                          <m:r>
                            <m:rPr>
                              <m:nor/>
                            </m:rPr>
                            <a:rPr lang="en-US" dirty="0">
                              <a:latin typeface="Verdana" panose="020B0604030504040204" pitchFamily="34" charset="0"/>
                              <a:ea typeface="Verdana" panose="020B0604030504040204" pitchFamily="34" charset="0"/>
                              <a:cs typeface="Verdana" panose="020B0604030504040204" pitchFamily="34" charset="0"/>
                            </a:rPr>
                            <m:t>) </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acc>
                                <m:accPr>
                                  <m:chr m:val="⃗"/>
                                  <m:ctrlPr>
                                    <a:rPr lang="en-US" i="1">
                                      <a:latin typeface="Cambria Math" panose="02040503050406030204" pitchFamily="18" charset="0"/>
                                    </a:rPr>
                                  </m:ctrlPr>
                                </m:accPr>
                                <m:e>
                                  <m:r>
                                    <a:rPr lang="en-US" i="1">
                                      <a:latin typeface="Cambria Math" panose="02040503050406030204" pitchFamily="18" charset="0"/>
                                    </a:rPr>
                                    <m:t>𝑞</m:t>
                                  </m:r>
                                </m:e>
                              </m:acc>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𝑟</m:t>
                                  </m:r>
                                </m:e>
                              </m:acc>
                            </m:sup>
                          </m:sSup>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3</m:t>
                              </m:r>
                            </m:sup>
                          </m:sSup>
                          <m:acc>
                            <m:accPr>
                              <m:chr m:val="⃗"/>
                              <m:ctrlPr>
                                <a:rPr lang="en-US" i="1">
                                  <a:latin typeface="Cambria Math" panose="02040503050406030204" pitchFamily="18" charset="0"/>
                                </a:rPr>
                              </m:ctrlPr>
                            </m:accPr>
                            <m:e>
                              <m:r>
                                <a:rPr lang="en-US" i="1">
                                  <a:latin typeface="Cambria Math" panose="02040503050406030204" pitchFamily="18" charset="0"/>
                                </a:rPr>
                                <m:t>𝑟</m:t>
                              </m:r>
                            </m:e>
                          </m:acc>
                        </m:e>
                      </m:nary>
                    </m:oMath>
                  </m:oMathPara>
                </a14:m>
                <a:endParaRPr lang="en-US" dirty="0">
                  <a:latin typeface="Verdana Regular"/>
                </a:endParaRPr>
              </a:p>
            </p:txBody>
          </p:sp>
        </mc:Choice>
        <mc:Fallback xmlns="">
          <p:sp>
            <p:nvSpPr>
              <p:cNvPr id="39" name="Rectangle 38">
                <a:extLst>
                  <a:ext uri="{FF2B5EF4-FFF2-40B4-BE49-F238E27FC236}">
                    <a16:creationId xmlns:a16="http://schemas.microsoft.com/office/drawing/2014/main" id="{082AC036-6040-884A-B4F8-46B3F22CFC4C}"/>
                  </a:ext>
                </a:extLst>
              </p:cNvPr>
              <p:cNvSpPr>
                <a:spLocks noRot="1" noChangeAspect="1" noMove="1" noResize="1" noEditPoints="1" noAdjustHandles="1" noChangeArrowheads="1" noChangeShapeType="1" noTextEdit="1"/>
              </p:cNvSpPr>
              <p:nvPr/>
            </p:nvSpPr>
            <p:spPr>
              <a:xfrm>
                <a:off x="406400" y="5339235"/>
                <a:ext cx="3318702" cy="818814"/>
              </a:xfrm>
              <a:prstGeom prst="rect">
                <a:avLst/>
              </a:prstGeom>
              <a:blipFill>
                <a:blip r:embed="rId14"/>
                <a:stretch>
                  <a:fillRect t="-132308" b="-189231"/>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84B7EF85-90AD-DA47-910B-E0801029F480}"/>
              </a:ext>
            </a:extLst>
          </p:cNvPr>
          <p:cNvSpPr txBox="1"/>
          <p:nvPr/>
        </p:nvSpPr>
        <p:spPr>
          <a:xfrm>
            <a:off x="447338" y="5979359"/>
            <a:ext cx="4429461" cy="584775"/>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So the intensity is the Fourier transform of the density autocorrelation!</a:t>
            </a:r>
          </a:p>
        </p:txBody>
      </p:sp>
      <p:sp>
        <p:nvSpPr>
          <p:cNvPr id="40" name="TextBox 39">
            <a:extLst>
              <a:ext uri="{FF2B5EF4-FFF2-40B4-BE49-F238E27FC236}">
                <a16:creationId xmlns:a16="http://schemas.microsoft.com/office/drawing/2014/main" id="{A2BA7364-4C1F-C243-9659-9F789298D392}"/>
              </a:ext>
            </a:extLst>
          </p:cNvPr>
          <p:cNvSpPr txBox="1"/>
          <p:nvPr/>
        </p:nvSpPr>
        <p:spPr>
          <a:xfrm>
            <a:off x="5395006" y="6158049"/>
            <a:ext cx="4138875" cy="584775"/>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Images from Richard </a:t>
            </a:r>
            <a:r>
              <a:rPr lang="en-US" sz="1600" dirty="0" err="1">
                <a:latin typeface="Verdana" panose="020B0604030504040204" pitchFamily="34" charset="0"/>
                <a:ea typeface="Verdana" panose="020B0604030504040204" pitchFamily="34" charset="0"/>
                <a:cs typeface="Verdana" panose="020B0604030504040204" pitchFamily="34" charset="0"/>
              </a:rPr>
              <a:t>Gillilan’s</a:t>
            </a: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dirty="0" err="1">
                <a:latin typeface="Verdana" panose="020B0604030504040204" pitchFamily="34" charset="0"/>
                <a:ea typeface="Verdana" panose="020B0604030504040204" pitchFamily="34" charset="0"/>
                <a:cs typeface="Verdana" panose="020B0604030504040204" pitchFamily="34" charset="0"/>
              </a:rPr>
              <a:t>BioSAXS</a:t>
            </a:r>
            <a:r>
              <a:rPr lang="en-US" sz="1600" dirty="0">
                <a:latin typeface="Verdana" panose="020B0604030504040204" pitchFamily="34" charset="0"/>
                <a:ea typeface="Verdana" panose="020B0604030504040204" pitchFamily="34" charset="0"/>
                <a:cs typeface="Verdana" panose="020B0604030504040204" pitchFamily="34" charset="0"/>
              </a:rPr>
              <a:t> Essentials presentation</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6C4C0FF-F182-A249-B5C2-06C572079300}"/>
                  </a:ext>
                </a:extLst>
              </p:cNvPr>
              <p:cNvSpPr txBox="1"/>
              <p:nvPr/>
            </p:nvSpPr>
            <p:spPr>
              <a:xfrm>
                <a:off x="2751783" y="2591366"/>
                <a:ext cx="35907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accPr>
                        <m:e>
                          <m:r>
                            <a:rPr lang="en-US" sz="1600" b="0" i="1" smtClean="0">
                              <a:latin typeface="Cambria Math" panose="02040503050406030204" pitchFamily="18" charset="0"/>
                              <a:ea typeface="Verdana" panose="020B0604030504040204" pitchFamily="34" charset="0"/>
                              <a:cs typeface="Verdana" panose="020B0604030504040204" pitchFamily="34" charset="0"/>
                            </a:rPr>
                            <m:t>𝑟</m:t>
                          </m:r>
                        </m:e>
                      </m:acc>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36" name="TextBox 35">
                <a:extLst>
                  <a:ext uri="{FF2B5EF4-FFF2-40B4-BE49-F238E27FC236}">
                    <a16:creationId xmlns:a16="http://schemas.microsoft.com/office/drawing/2014/main" id="{F6C4C0FF-F182-A249-B5C2-06C572079300}"/>
                  </a:ext>
                </a:extLst>
              </p:cNvPr>
              <p:cNvSpPr txBox="1">
                <a:spLocks noRot="1" noChangeAspect="1" noMove="1" noResize="1" noEditPoints="1" noAdjustHandles="1" noChangeArrowheads="1" noChangeShapeType="1" noTextEdit="1"/>
              </p:cNvSpPr>
              <p:nvPr/>
            </p:nvSpPr>
            <p:spPr>
              <a:xfrm>
                <a:off x="2751783" y="2591366"/>
                <a:ext cx="359073" cy="338554"/>
              </a:xfrm>
              <a:prstGeom prst="rect">
                <a:avLst/>
              </a:prstGeom>
              <a:blipFill>
                <a:blip r:embed="rId15"/>
                <a:stretch>
                  <a:fillRect t="-14815"/>
                </a:stretch>
              </a:blipFill>
            </p:spPr>
            <p:txBody>
              <a:bodyPr/>
              <a:lstStyle/>
              <a:p>
                <a:r>
                  <a:rPr lang="en-US">
                    <a:noFill/>
                  </a:rPr>
                  <a:t> </a:t>
                </a:r>
              </a:p>
            </p:txBody>
          </p:sp>
        </mc:Fallback>
      </mc:AlternateContent>
    </p:spTree>
    <p:extLst>
      <p:ext uri="{BB962C8B-B14F-4D97-AF65-F5344CB8AC3E}">
        <p14:creationId xmlns:p14="http://schemas.microsoft.com/office/powerpoint/2010/main" val="540466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8BF71-3158-B84D-A2A5-9F315816AC41}"/>
              </a:ext>
            </a:extLst>
          </p:cNvPr>
          <p:cNvSpPr>
            <a:spLocks noGrp="1"/>
          </p:cNvSpPr>
          <p:nvPr>
            <p:ph type="title"/>
          </p:nvPr>
        </p:nvSpPr>
        <p:spPr/>
        <p:txBody>
          <a:bodyPr/>
          <a:lstStyle/>
          <a:p>
            <a:r>
              <a:rPr lang="en-US" dirty="0"/>
              <a:t>Scattering from molecules in solution</a:t>
            </a:r>
          </a:p>
        </p:txBody>
      </p:sp>
      <p:sp>
        <p:nvSpPr>
          <p:cNvPr id="4" name="Rectangle 3">
            <a:extLst>
              <a:ext uri="{FF2B5EF4-FFF2-40B4-BE49-F238E27FC236}">
                <a16:creationId xmlns:a16="http://schemas.microsoft.com/office/drawing/2014/main" id="{A6BAB65C-F176-6849-B530-8D6B6AC22C70}"/>
              </a:ext>
            </a:extLst>
          </p:cNvPr>
          <p:cNvSpPr/>
          <p:nvPr/>
        </p:nvSpPr>
        <p:spPr bwMode="auto">
          <a:xfrm>
            <a:off x="5156194" y="1176867"/>
            <a:ext cx="3615273" cy="3860804"/>
          </a:xfrm>
          <a:prstGeom prst="rect">
            <a:avLst/>
          </a:prstGeom>
          <a:gradFill flip="none" rotWithShape="1">
            <a:gsLst>
              <a:gs pos="0">
                <a:srgbClr val="FFFF00"/>
              </a:gs>
              <a:gs pos="100000">
                <a:srgbClr val="0000FF"/>
              </a:gs>
              <a:gs pos="50000">
                <a:srgbClr val="FF0000"/>
              </a:gs>
            </a:gsLst>
            <a:path path="circle">
              <a:fillToRect l="50000" t="50000" r="50000" b="50000"/>
            </a:path>
            <a:tileRect/>
          </a:gradFill>
          <a:ln w="9525" cap="flat" cmpd="sng" algn="ctr">
            <a:solidFill>
              <a:schemeClr val="tx1"/>
            </a:solidFill>
            <a:prstDash val="solid"/>
            <a:round/>
            <a:headEnd type="none" w="med" len="med"/>
            <a:tailEnd type="none" w="med" len="med"/>
          </a:ln>
          <a:effectLst/>
          <a:scene3d>
            <a:camera prst="perspectiveFront">
              <a:rot lat="0" lon="4200000" rev="0"/>
            </a:camera>
            <a:lightRig rig="threePt" dir="t"/>
          </a:scene3d>
        </p:spPr>
        <p:txBody>
          <a:bodyPr/>
          <a:lstStyle/>
          <a:p>
            <a:pPr>
              <a:defRPr/>
            </a:pPr>
            <a:endParaRPr lang="en-US">
              <a:latin typeface="Times" charset="0"/>
              <a:ea typeface="ＭＳ Ｐゴシック" charset="-128"/>
              <a:cs typeface="ＭＳ Ｐゴシック" charset="-128"/>
            </a:endParaRPr>
          </a:p>
        </p:txBody>
      </p:sp>
      <p:pic>
        <p:nvPicPr>
          <p:cNvPr id="5" name="Picture 30" descr="HaemoglobinRotBlur.png">
            <a:extLst>
              <a:ext uri="{FF2B5EF4-FFF2-40B4-BE49-F238E27FC236}">
                <a16:creationId xmlns:a16="http://schemas.microsoft.com/office/drawing/2014/main" id="{638DC83F-1D5F-1444-8CF1-EE247A15B7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0888" y="1708150"/>
            <a:ext cx="2128837"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9">
            <a:extLst>
              <a:ext uri="{FF2B5EF4-FFF2-40B4-BE49-F238E27FC236}">
                <a16:creationId xmlns:a16="http://schemas.microsoft.com/office/drawing/2014/main" id="{3BA73EDC-AAC6-8A44-A301-9C70619B51D6}"/>
              </a:ext>
            </a:extLst>
          </p:cNvPr>
          <p:cNvSpPr>
            <a:spLocks noChangeArrowheads="1"/>
          </p:cNvSpPr>
          <p:nvPr/>
        </p:nvSpPr>
        <p:spPr bwMode="auto">
          <a:xfrm>
            <a:off x="352425" y="3054350"/>
            <a:ext cx="2671763" cy="314325"/>
          </a:xfrm>
          <a:custGeom>
            <a:avLst/>
            <a:gdLst>
              <a:gd name="T0" fmla="*/ 0 w 2671234"/>
              <a:gd name="T1" fmla="*/ 130112 h 315384"/>
              <a:gd name="T2" fmla="*/ 153806 w 2671234"/>
              <a:gd name="T3" fmla="*/ 249373 h 315384"/>
              <a:gd name="T4" fmla="*/ 397367 w 2671234"/>
              <a:gd name="T5" fmla="*/ 10842 h 315384"/>
              <a:gd name="T6" fmla="*/ 696464 w 2671234"/>
              <a:gd name="T7" fmla="*/ 252990 h 315384"/>
              <a:gd name="T8" fmla="*/ 935740 w 2671234"/>
              <a:gd name="T9" fmla="*/ 7230 h 315384"/>
              <a:gd name="T10" fmla="*/ 1230563 w 2671234"/>
              <a:gd name="T11" fmla="*/ 249373 h 315384"/>
              <a:gd name="T12" fmla="*/ 1469842 w 2671234"/>
              <a:gd name="T13" fmla="*/ 14456 h 315384"/>
              <a:gd name="T14" fmla="*/ 1764663 w 2671234"/>
              <a:gd name="T15" fmla="*/ 256608 h 315384"/>
              <a:gd name="T16" fmla="*/ 2012480 w 2671234"/>
              <a:gd name="T17" fmla="*/ 18071 h 315384"/>
              <a:gd name="T18" fmla="*/ 2303032 w 2671234"/>
              <a:gd name="T19" fmla="*/ 256608 h 315384"/>
              <a:gd name="T20" fmla="*/ 2555130 w 2671234"/>
              <a:gd name="T21" fmla="*/ 18071 h 315384"/>
              <a:gd name="T22" fmla="*/ 2696131 w 2671234"/>
              <a:gd name="T23" fmla="*/ 148179 h 315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234"/>
              <a:gd name="T37" fmla="*/ 0 h 315384"/>
              <a:gd name="T38" fmla="*/ 2671234 w 2671234"/>
              <a:gd name="T39" fmla="*/ 315384 h 315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234" h="315384">
                <a:moveTo>
                  <a:pt x="0" y="152401"/>
                </a:moveTo>
                <a:cubicBezTo>
                  <a:pt x="43391" y="233892"/>
                  <a:pt x="86783" y="315384"/>
                  <a:pt x="152400" y="292101"/>
                </a:cubicBezTo>
                <a:cubicBezTo>
                  <a:pt x="218017" y="268818"/>
                  <a:pt x="304094" y="11996"/>
                  <a:pt x="393700" y="12701"/>
                </a:cubicBezTo>
                <a:cubicBezTo>
                  <a:pt x="483306" y="13407"/>
                  <a:pt x="601134" y="297040"/>
                  <a:pt x="690034" y="296334"/>
                </a:cubicBezTo>
                <a:cubicBezTo>
                  <a:pt x="778934" y="295628"/>
                  <a:pt x="838906" y="9172"/>
                  <a:pt x="927100" y="8467"/>
                </a:cubicBezTo>
                <a:cubicBezTo>
                  <a:pt x="1015294" y="7762"/>
                  <a:pt x="1131006" y="290690"/>
                  <a:pt x="1219200" y="292101"/>
                </a:cubicBezTo>
                <a:cubicBezTo>
                  <a:pt x="1307394" y="293512"/>
                  <a:pt x="1368073" y="15523"/>
                  <a:pt x="1456267" y="16934"/>
                </a:cubicBezTo>
                <a:cubicBezTo>
                  <a:pt x="1544461" y="18345"/>
                  <a:pt x="1658762" y="299862"/>
                  <a:pt x="1748367" y="300567"/>
                </a:cubicBezTo>
                <a:cubicBezTo>
                  <a:pt x="1837972" y="301272"/>
                  <a:pt x="1905000" y="21167"/>
                  <a:pt x="1993900" y="21167"/>
                </a:cubicBezTo>
                <a:cubicBezTo>
                  <a:pt x="2082800" y="21167"/>
                  <a:pt x="2192161" y="300567"/>
                  <a:pt x="2281767" y="300567"/>
                </a:cubicBezTo>
                <a:cubicBezTo>
                  <a:pt x="2371373" y="300567"/>
                  <a:pt x="2466623" y="42334"/>
                  <a:pt x="2531534" y="21167"/>
                </a:cubicBezTo>
                <a:cubicBezTo>
                  <a:pt x="2596445" y="0"/>
                  <a:pt x="2633839" y="86783"/>
                  <a:pt x="2671234" y="173567"/>
                </a:cubicBezTo>
              </a:path>
            </a:pathLst>
          </a:custGeom>
          <a:solidFill>
            <a:srgbClr val="FF00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a:p>
            <a:endParaRPr lang="en-US" altLang="en-US"/>
          </a:p>
          <a:p>
            <a:endParaRPr lang="en-US" altLang="en-US"/>
          </a:p>
        </p:txBody>
      </p:sp>
      <p:sp>
        <p:nvSpPr>
          <p:cNvPr id="7" name="Freeform 57">
            <a:extLst>
              <a:ext uri="{FF2B5EF4-FFF2-40B4-BE49-F238E27FC236}">
                <a16:creationId xmlns:a16="http://schemas.microsoft.com/office/drawing/2014/main" id="{578179FA-346F-6342-A2AC-27DDC453EFC7}"/>
              </a:ext>
            </a:extLst>
          </p:cNvPr>
          <p:cNvSpPr>
            <a:spLocks noChangeArrowheads="1"/>
          </p:cNvSpPr>
          <p:nvPr/>
        </p:nvSpPr>
        <p:spPr bwMode="auto">
          <a:xfrm>
            <a:off x="339725" y="2222500"/>
            <a:ext cx="2671763" cy="314325"/>
          </a:xfrm>
          <a:custGeom>
            <a:avLst/>
            <a:gdLst>
              <a:gd name="T0" fmla="*/ 0 w 2671234"/>
              <a:gd name="T1" fmla="*/ 130112 h 315384"/>
              <a:gd name="T2" fmla="*/ 153806 w 2671234"/>
              <a:gd name="T3" fmla="*/ 249373 h 315384"/>
              <a:gd name="T4" fmla="*/ 397367 w 2671234"/>
              <a:gd name="T5" fmla="*/ 10842 h 315384"/>
              <a:gd name="T6" fmla="*/ 696464 w 2671234"/>
              <a:gd name="T7" fmla="*/ 252990 h 315384"/>
              <a:gd name="T8" fmla="*/ 935740 w 2671234"/>
              <a:gd name="T9" fmla="*/ 7230 h 315384"/>
              <a:gd name="T10" fmla="*/ 1230563 w 2671234"/>
              <a:gd name="T11" fmla="*/ 249373 h 315384"/>
              <a:gd name="T12" fmla="*/ 1469842 w 2671234"/>
              <a:gd name="T13" fmla="*/ 14456 h 315384"/>
              <a:gd name="T14" fmla="*/ 1764663 w 2671234"/>
              <a:gd name="T15" fmla="*/ 256608 h 315384"/>
              <a:gd name="T16" fmla="*/ 2012480 w 2671234"/>
              <a:gd name="T17" fmla="*/ 18071 h 315384"/>
              <a:gd name="T18" fmla="*/ 2303032 w 2671234"/>
              <a:gd name="T19" fmla="*/ 256608 h 315384"/>
              <a:gd name="T20" fmla="*/ 2555130 w 2671234"/>
              <a:gd name="T21" fmla="*/ 18071 h 315384"/>
              <a:gd name="T22" fmla="*/ 2696131 w 2671234"/>
              <a:gd name="T23" fmla="*/ 148179 h 315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234"/>
              <a:gd name="T37" fmla="*/ 0 h 315384"/>
              <a:gd name="T38" fmla="*/ 2671234 w 2671234"/>
              <a:gd name="T39" fmla="*/ 315384 h 315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234" h="315384">
                <a:moveTo>
                  <a:pt x="0" y="152401"/>
                </a:moveTo>
                <a:cubicBezTo>
                  <a:pt x="43391" y="233892"/>
                  <a:pt x="86783" y="315384"/>
                  <a:pt x="152400" y="292101"/>
                </a:cubicBezTo>
                <a:cubicBezTo>
                  <a:pt x="218017" y="268818"/>
                  <a:pt x="304094" y="11996"/>
                  <a:pt x="393700" y="12701"/>
                </a:cubicBezTo>
                <a:cubicBezTo>
                  <a:pt x="483306" y="13407"/>
                  <a:pt x="601134" y="297040"/>
                  <a:pt x="690034" y="296334"/>
                </a:cubicBezTo>
                <a:cubicBezTo>
                  <a:pt x="778934" y="295628"/>
                  <a:pt x="838906" y="9172"/>
                  <a:pt x="927100" y="8467"/>
                </a:cubicBezTo>
                <a:cubicBezTo>
                  <a:pt x="1015294" y="7762"/>
                  <a:pt x="1131006" y="290690"/>
                  <a:pt x="1219200" y="292101"/>
                </a:cubicBezTo>
                <a:cubicBezTo>
                  <a:pt x="1307394" y="293512"/>
                  <a:pt x="1368073" y="15523"/>
                  <a:pt x="1456267" y="16934"/>
                </a:cubicBezTo>
                <a:cubicBezTo>
                  <a:pt x="1544461" y="18345"/>
                  <a:pt x="1658762" y="299862"/>
                  <a:pt x="1748367" y="300567"/>
                </a:cubicBezTo>
                <a:cubicBezTo>
                  <a:pt x="1837972" y="301272"/>
                  <a:pt x="1905000" y="21167"/>
                  <a:pt x="1993900" y="21167"/>
                </a:cubicBezTo>
                <a:cubicBezTo>
                  <a:pt x="2082800" y="21167"/>
                  <a:pt x="2192161" y="300567"/>
                  <a:pt x="2281767" y="300567"/>
                </a:cubicBezTo>
                <a:cubicBezTo>
                  <a:pt x="2371373" y="300567"/>
                  <a:pt x="2466623" y="42334"/>
                  <a:pt x="2531534" y="21167"/>
                </a:cubicBezTo>
                <a:cubicBezTo>
                  <a:pt x="2596445" y="0"/>
                  <a:pt x="2633839" y="86783"/>
                  <a:pt x="2671234" y="173567"/>
                </a:cubicBezTo>
              </a:path>
            </a:pathLst>
          </a:custGeom>
          <a:solidFill>
            <a:srgbClr val="FF00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a:p>
            <a:endParaRPr lang="en-US" altLang="en-US"/>
          </a:p>
          <a:p>
            <a:endParaRPr lang="en-US" altLang="en-US"/>
          </a:p>
        </p:txBody>
      </p:sp>
      <p:sp>
        <p:nvSpPr>
          <p:cNvPr id="8" name="Freeform 60">
            <a:extLst>
              <a:ext uri="{FF2B5EF4-FFF2-40B4-BE49-F238E27FC236}">
                <a16:creationId xmlns:a16="http://schemas.microsoft.com/office/drawing/2014/main" id="{DF04F6E2-9E8A-904D-8104-9F9084495CE3}"/>
              </a:ext>
            </a:extLst>
          </p:cNvPr>
          <p:cNvSpPr>
            <a:spLocks noChangeArrowheads="1"/>
          </p:cNvSpPr>
          <p:nvPr/>
        </p:nvSpPr>
        <p:spPr bwMode="auto">
          <a:xfrm rot="20318102" flipV="1">
            <a:off x="2932113" y="1727200"/>
            <a:ext cx="2671762" cy="314325"/>
          </a:xfrm>
          <a:custGeom>
            <a:avLst/>
            <a:gdLst>
              <a:gd name="T0" fmla="*/ 0 w 2671234"/>
              <a:gd name="T1" fmla="*/ 130112 h 315384"/>
              <a:gd name="T2" fmla="*/ 153806 w 2671234"/>
              <a:gd name="T3" fmla="*/ 249373 h 315384"/>
              <a:gd name="T4" fmla="*/ 397357 w 2671234"/>
              <a:gd name="T5" fmla="*/ 10842 h 315384"/>
              <a:gd name="T6" fmla="*/ 696454 w 2671234"/>
              <a:gd name="T7" fmla="*/ 252990 h 315384"/>
              <a:gd name="T8" fmla="*/ 935730 w 2671234"/>
              <a:gd name="T9" fmla="*/ 7230 h 315384"/>
              <a:gd name="T10" fmla="*/ 1230550 w 2671234"/>
              <a:gd name="T11" fmla="*/ 249373 h 315384"/>
              <a:gd name="T12" fmla="*/ 1469822 w 2671234"/>
              <a:gd name="T13" fmla="*/ 14456 h 315384"/>
              <a:gd name="T14" fmla="*/ 1764642 w 2671234"/>
              <a:gd name="T15" fmla="*/ 256608 h 315384"/>
              <a:gd name="T16" fmla="*/ 2012455 w 2671234"/>
              <a:gd name="T17" fmla="*/ 18071 h 315384"/>
              <a:gd name="T18" fmla="*/ 2303002 w 2671234"/>
              <a:gd name="T19" fmla="*/ 256608 h 315384"/>
              <a:gd name="T20" fmla="*/ 2555095 w 2671234"/>
              <a:gd name="T21" fmla="*/ 18071 h 315384"/>
              <a:gd name="T22" fmla="*/ 2696094 w 2671234"/>
              <a:gd name="T23" fmla="*/ 148179 h 315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234"/>
              <a:gd name="T37" fmla="*/ 0 h 315384"/>
              <a:gd name="T38" fmla="*/ 2671234 w 2671234"/>
              <a:gd name="T39" fmla="*/ 315384 h 315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234" h="315384">
                <a:moveTo>
                  <a:pt x="0" y="152401"/>
                </a:moveTo>
                <a:cubicBezTo>
                  <a:pt x="43391" y="233892"/>
                  <a:pt x="86783" y="315384"/>
                  <a:pt x="152400" y="292101"/>
                </a:cubicBezTo>
                <a:cubicBezTo>
                  <a:pt x="218017" y="268818"/>
                  <a:pt x="304094" y="11996"/>
                  <a:pt x="393700" y="12701"/>
                </a:cubicBezTo>
                <a:cubicBezTo>
                  <a:pt x="483306" y="13407"/>
                  <a:pt x="601134" y="297040"/>
                  <a:pt x="690034" y="296334"/>
                </a:cubicBezTo>
                <a:cubicBezTo>
                  <a:pt x="778934" y="295628"/>
                  <a:pt x="838906" y="9172"/>
                  <a:pt x="927100" y="8467"/>
                </a:cubicBezTo>
                <a:cubicBezTo>
                  <a:pt x="1015294" y="7762"/>
                  <a:pt x="1131006" y="290690"/>
                  <a:pt x="1219200" y="292101"/>
                </a:cubicBezTo>
                <a:cubicBezTo>
                  <a:pt x="1307394" y="293512"/>
                  <a:pt x="1368073" y="15523"/>
                  <a:pt x="1456267" y="16934"/>
                </a:cubicBezTo>
                <a:cubicBezTo>
                  <a:pt x="1544461" y="18345"/>
                  <a:pt x="1658762" y="299862"/>
                  <a:pt x="1748367" y="300567"/>
                </a:cubicBezTo>
                <a:cubicBezTo>
                  <a:pt x="1837972" y="301272"/>
                  <a:pt x="1905000" y="21167"/>
                  <a:pt x="1993900" y="21167"/>
                </a:cubicBezTo>
                <a:cubicBezTo>
                  <a:pt x="2082800" y="21167"/>
                  <a:pt x="2192161" y="300567"/>
                  <a:pt x="2281767" y="300567"/>
                </a:cubicBezTo>
                <a:cubicBezTo>
                  <a:pt x="2371373" y="300567"/>
                  <a:pt x="2466623" y="42334"/>
                  <a:pt x="2531534" y="21167"/>
                </a:cubicBezTo>
                <a:cubicBezTo>
                  <a:pt x="2596445" y="0"/>
                  <a:pt x="2633839" y="86783"/>
                  <a:pt x="2671234" y="173567"/>
                </a:cubicBezTo>
              </a:path>
            </a:pathLst>
          </a:custGeom>
          <a:solidFill>
            <a:srgbClr val="FF00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a:p>
            <a:endParaRPr lang="en-US" altLang="en-US"/>
          </a:p>
          <a:p>
            <a:endParaRPr lang="en-US" altLang="en-US"/>
          </a:p>
        </p:txBody>
      </p:sp>
      <p:sp>
        <p:nvSpPr>
          <p:cNvPr id="9" name="Freeform 60">
            <a:extLst>
              <a:ext uri="{FF2B5EF4-FFF2-40B4-BE49-F238E27FC236}">
                <a16:creationId xmlns:a16="http://schemas.microsoft.com/office/drawing/2014/main" id="{F2E68E25-2392-C249-A8E2-8608E8DB79EF}"/>
              </a:ext>
            </a:extLst>
          </p:cNvPr>
          <p:cNvSpPr>
            <a:spLocks noChangeArrowheads="1"/>
          </p:cNvSpPr>
          <p:nvPr/>
        </p:nvSpPr>
        <p:spPr bwMode="auto">
          <a:xfrm rot="20318102" flipV="1">
            <a:off x="2941638" y="2578100"/>
            <a:ext cx="2671762" cy="314325"/>
          </a:xfrm>
          <a:custGeom>
            <a:avLst/>
            <a:gdLst>
              <a:gd name="T0" fmla="*/ 0 w 2671234"/>
              <a:gd name="T1" fmla="*/ 130112 h 315384"/>
              <a:gd name="T2" fmla="*/ 153806 w 2671234"/>
              <a:gd name="T3" fmla="*/ 249373 h 315384"/>
              <a:gd name="T4" fmla="*/ 397357 w 2671234"/>
              <a:gd name="T5" fmla="*/ 10842 h 315384"/>
              <a:gd name="T6" fmla="*/ 696454 w 2671234"/>
              <a:gd name="T7" fmla="*/ 252990 h 315384"/>
              <a:gd name="T8" fmla="*/ 935730 w 2671234"/>
              <a:gd name="T9" fmla="*/ 7230 h 315384"/>
              <a:gd name="T10" fmla="*/ 1230550 w 2671234"/>
              <a:gd name="T11" fmla="*/ 249373 h 315384"/>
              <a:gd name="T12" fmla="*/ 1469822 w 2671234"/>
              <a:gd name="T13" fmla="*/ 14456 h 315384"/>
              <a:gd name="T14" fmla="*/ 1764642 w 2671234"/>
              <a:gd name="T15" fmla="*/ 256608 h 315384"/>
              <a:gd name="T16" fmla="*/ 2012455 w 2671234"/>
              <a:gd name="T17" fmla="*/ 18071 h 315384"/>
              <a:gd name="T18" fmla="*/ 2303002 w 2671234"/>
              <a:gd name="T19" fmla="*/ 256608 h 315384"/>
              <a:gd name="T20" fmla="*/ 2555095 w 2671234"/>
              <a:gd name="T21" fmla="*/ 18071 h 315384"/>
              <a:gd name="T22" fmla="*/ 2696094 w 2671234"/>
              <a:gd name="T23" fmla="*/ 148179 h 315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234"/>
              <a:gd name="T37" fmla="*/ 0 h 315384"/>
              <a:gd name="T38" fmla="*/ 2671234 w 2671234"/>
              <a:gd name="T39" fmla="*/ 315384 h 315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234" h="315384">
                <a:moveTo>
                  <a:pt x="0" y="152401"/>
                </a:moveTo>
                <a:cubicBezTo>
                  <a:pt x="43391" y="233892"/>
                  <a:pt x="86783" y="315384"/>
                  <a:pt x="152400" y="292101"/>
                </a:cubicBezTo>
                <a:cubicBezTo>
                  <a:pt x="218017" y="268818"/>
                  <a:pt x="304094" y="11996"/>
                  <a:pt x="393700" y="12701"/>
                </a:cubicBezTo>
                <a:cubicBezTo>
                  <a:pt x="483306" y="13407"/>
                  <a:pt x="601134" y="297040"/>
                  <a:pt x="690034" y="296334"/>
                </a:cubicBezTo>
                <a:cubicBezTo>
                  <a:pt x="778934" y="295628"/>
                  <a:pt x="838906" y="9172"/>
                  <a:pt x="927100" y="8467"/>
                </a:cubicBezTo>
                <a:cubicBezTo>
                  <a:pt x="1015294" y="7762"/>
                  <a:pt x="1131006" y="290690"/>
                  <a:pt x="1219200" y="292101"/>
                </a:cubicBezTo>
                <a:cubicBezTo>
                  <a:pt x="1307394" y="293512"/>
                  <a:pt x="1368073" y="15523"/>
                  <a:pt x="1456267" y="16934"/>
                </a:cubicBezTo>
                <a:cubicBezTo>
                  <a:pt x="1544461" y="18345"/>
                  <a:pt x="1658762" y="299862"/>
                  <a:pt x="1748367" y="300567"/>
                </a:cubicBezTo>
                <a:cubicBezTo>
                  <a:pt x="1837972" y="301272"/>
                  <a:pt x="1905000" y="21167"/>
                  <a:pt x="1993900" y="21167"/>
                </a:cubicBezTo>
                <a:cubicBezTo>
                  <a:pt x="2082800" y="21167"/>
                  <a:pt x="2192161" y="300567"/>
                  <a:pt x="2281767" y="300567"/>
                </a:cubicBezTo>
                <a:cubicBezTo>
                  <a:pt x="2371373" y="300567"/>
                  <a:pt x="2466623" y="42334"/>
                  <a:pt x="2531534" y="21167"/>
                </a:cubicBezTo>
                <a:cubicBezTo>
                  <a:pt x="2596445" y="0"/>
                  <a:pt x="2633839" y="86783"/>
                  <a:pt x="2671234" y="173567"/>
                </a:cubicBezTo>
              </a:path>
            </a:pathLst>
          </a:custGeom>
          <a:solidFill>
            <a:srgbClr val="04E3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a:p>
            <a:endParaRPr lang="en-US" altLang="en-US"/>
          </a:p>
          <a:p>
            <a:endParaRPr lang="en-US" altLang="en-US"/>
          </a:p>
        </p:txBody>
      </p:sp>
      <p:sp>
        <p:nvSpPr>
          <p:cNvPr id="10" name="Arc 9">
            <a:extLst>
              <a:ext uri="{FF2B5EF4-FFF2-40B4-BE49-F238E27FC236}">
                <a16:creationId xmlns:a16="http://schemas.microsoft.com/office/drawing/2014/main" id="{00A051FE-A608-C74F-B76B-0504124A8101}"/>
              </a:ext>
            </a:extLst>
          </p:cNvPr>
          <p:cNvSpPr/>
          <p:nvPr/>
        </p:nvSpPr>
        <p:spPr bwMode="auto">
          <a:xfrm>
            <a:off x="1601788" y="1841500"/>
            <a:ext cx="2968625" cy="2941638"/>
          </a:xfrm>
          <a:prstGeom prst="arc">
            <a:avLst>
              <a:gd name="adj1" fmla="val 20087071"/>
              <a:gd name="adj2" fmla="val 21335888"/>
            </a:avLst>
          </a:prstGeom>
          <a:noFill/>
          <a:ln w="19050" cap="flat" cmpd="sng" algn="ctr">
            <a:solidFill>
              <a:schemeClr val="tx1"/>
            </a:solid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cxnSp>
        <p:nvCxnSpPr>
          <p:cNvPr id="11" name="Straight Connector 62">
            <a:extLst>
              <a:ext uri="{FF2B5EF4-FFF2-40B4-BE49-F238E27FC236}">
                <a16:creationId xmlns:a16="http://schemas.microsoft.com/office/drawing/2014/main" id="{05098ADD-0D41-2E43-9C32-504B26B180A2}"/>
              </a:ext>
            </a:extLst>
          </p:cNvPr>
          <p:cNvCxnSpPr>
            <a:cxnSpLocks noChangeShapeType="1"/>
            <a:endCxn id="6" idx="11"/>
          </p:cNvCxnSpPr>
          <p:nvPr/>
        </p:nvCxnSpPr>
        <p:spPr bwMode="auto">
          <a:xfrm rot="16200000" flipH="1">
            <a:off x="2605881" y="2804320"/>
            <a:ext cx="828675" cy="111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2" name="Straight Connector 64">
            <a:extLst>
              <a:ext uri="{FF2B5EF4-FFF2-40B4-BE49-F238E27FC236}">
                <a16:creationId xmlns:a16="http://schemas.microsoft.com/office/drawing/2014/main" id="{DD663029-74CF-8349-A175-B769876E6D1C}"/>
              </a:ext>
            </a:extLst>
          </p:cNvPr>
          <p:cNvCxnSpPr>
            <a:cxnSpLocks noChangeShapeType="1"/>
          </p:cNvCxnSpPr>
          <p:nvPr/>
        </p:nvCxnSpPr>
        <p:spPr bwMode="auto">
          <a:xfrm>
            <a:off x="3009900" y="2392363"/>
            <a:ext cx="261938" cy="7334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3" name="Straight Connector 66">
            <a:extLst>
              <a:ext uri="{FF2B5EF4-FFF2-40B4-BE49-F238E27FC236}">
                <a16:creationId xmlns:a16="http://schemas.microsoft.com/office/drawing/2014/main" id="{900E900F-0ACF-FE4E-9607-11C7CAE4864A}"/>
              </a:ext>
            </a:extLst>
          </p:cNvPr>
          <p:cNvCxnSpPr>
            <a:cxnSpLocks noChangeShapeType="1"/>
          </p:cNvCxnSpPr>
          <p:nvPr/>
        </p:nvCxnSpPr>
        <p:spPr bwMode="auto">
          <a:xfrm flipV="1">
            <a:off x="3021013" y="3175000"/>
            <a:ext cx="3870325" cy="476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4" name="Straight Connector 72">
            <a:extLst>
              <a:ext uri="{FF2B5EF4-FFF2-40B4-BE49-F238E27FC236}">
                <a16:creationId xmlns:a16="http://schemas.microsoft.com/office/drawing/2014/main" id="{A313C944-814E-C349-98EA-51EF3A872BF0}"/>
              </a:ext>
            </a:extLst>
          </p:cNvPr>
          <p:cNvCxnSpPr>
            <a:cxnSpLocks noChangeShapeType="1"/>
          </p:cNvCxnSpPr>
          <p:nvPr/>
        </p:nvCxnSpPr>
        <p:spPr bwMode="auto">
          <a:xfrm flipV="1">
            <a:off x="3271838" y="1693863"/>
            <a:ext cx="3552825" cy="1423987"/>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6" name="Straight Connector 80">
            <a:extLst>
              <a:ext uri="{FF2B5EF4-FFF2-40B4-BE49-F238E27FC236}">
                <a16:creationId xmlns:a16="http://schemas.microsoft.com/office/drawing/2014/main" id="{E4464E8C-BEC9-0546-9560-4AFFABEDD2F8}"/>
              </a:ext>
            </a:extLst>
          </p:cNvPr>
          <p:cNvCxnSpPr>
            <a:cxnSpLocks noChangeShapeType="1"/>
          </p:cNvCxnSpPr>
          <p:nvPr/>
        </p:nvCxnSpPr>
        <p:spPr bwMode="auto">
          <a:xfrm>
            <a:off x="1295400" y="2820988"/>
            <a:ext cx="663575" cy="7937"/>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cxnSp>
      <p:graphicFrame>
        <p:nvGraphicFramePr>
          <p:cNvPr id="17" name="Object 2">
            <a:extLst>
              <a:ext uri="{FF2B5EF4-FFF2-40B4-BE49-F238E27FC236}">
                <a16:creationId xmlns:a16="http://schemas.microsoft.com/office/drawing/2014/main" id="{35989F0E-904C-EF46-A92F-73B049759AB1}"/>
              </a:ext>
            </a:extLst>
          </p:cNvPr>
          <p:cNvGraphicFramePr>
            <a:graphicFrameLocks noChangeAspect="1"/>
          </p:cNvGraphicFramePr>
          <p:nvPr/>
        </p:nvGraphicFramePr>
        <p:xfrm>
          <a:off x="1036638" y="2668588"/>
          <a:ext cx="209550" cy="266700"/>
        </p:xfrm>
        <a:graphic>
          <a:graphicData uri="http://schemas.openxmlformats.org/presentationml/2006/ole">
            <mc:AlternateContent xmlns:mc="http://schemas.openxmlformats.org/markup-compatibility/2006">
              <mc:Choice xmlns:v="urn:schemas-microsoft-com:vml" Requires="v">
                <p:oleObj spid="_x0000_s8459" name="Equation" r:id="rId4" imgW="139700" imgH="177800" progId="Equation.3">
                  <p:embed/>
                </p:oleObj>
              </mc:Choice>
              <mc:Fallback>
                <p:oleObj name="Equation" r:id="rId4" imgW="139700" imgH="177800" progId="Equation.3">
                  <p:embed/>
                  <p:pic>
                    <p:nvPicPr>
                      <p:cNvPr id="30734" name="Object 2">
                        <a:extLst>
                          <a:ext uri="{FF2B5EF4-FFF2-40B4-BE49-F238E27FC236}">
                            <a16:creationId xmlns:a16="http://schemas.microsoft.com/office/drawing/2014/main" id="{37E98575-B9F7-2948-B85C-AD2F5B326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638" y="2668588"/>
                        <a:ext cx="20955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 name="Object 3">
            <a:extLst>
              <a:ext uri="{FF2B5EF4-FFF2-40B4-BE49-F238E27FC236}">
                <a16:creationId xmlns:a16="http://schemas.microsoft.com/office/drawing/2014/main" id="{A5064EAF-2CA2-974B-84E9-813B7DD040C6}"/>
              </a:ext>
            </a:extLst>
          </p:cNvPr>
          <p:cNvGraphicFramePr>
            <a:graphicFrameLocks noChangeAspect="1"/>
          </p:cNvGraphicFramePr>
          <p:nvPr/>
        </p:nvGraphicFramePr>
        <p:xfrm>
          <a:off x="4046538" y="2206625"/>
          <a:ext cx="157162" cy="215900"/>
        </p:xfrm>
        <a:graphic>
          <a:graphicData uri="http://schemas.openxmlformats.org/presentationml/2006/ole">
            <mc:AlternateContent xmlns:mc="http://schemas.openxmlformats.org/markup-compatibility/2006">
              <mc:Choice xmlns:v="urn:schemas-microsoft-com:vml" Requires="v">
                <p:oleObj spid="_x0000_s8460" name="Equation" r:id="rId6" imgW="101600" imgH="139700" progId="Equation.DSMT4">
                  <p:embed/>
                </p:oleObj>
              </mc:Choice>
              <mc:Fallback>
                <p:oleObj name="Equation" r:id="rId6" imgW="101600" imgH="139700" progId="Equation.DSMT4">
                  <p:embed/>
                  <p:pic>
                    <p:nvPicPr>
                      <p:cNvPr id="30735" name="Object 3">
                        <a:extLst>
                          <a:ext uri="{FF2B5EF4-FFF2-40B4-BE49-F238E27FC236}">
                            <a16:creationId xmlns:a16="http://schemas.microsoft.com/office/drawing/2014/main" id="{10DA5257-874C-FF4F-814B-0CFE7ACF13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6538" y="2206625"/>
                        <a:ext cx="15716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cxnSp>
        <p:nvCxnSpPr>
          <p:cNvPr id="19" name="Straight Connector 84">
            <a:extLst>
              <a:ext uri="{FF2B5EF4-FFF2-40B4-BE49-F238E27FC236}">
                <a16:creationId xmlns:a16="http://schemas.microsoft.com/office/drawing/2014/main" id="{01101D8F-F8F4-564D-9452-8D9434CC2BD9}"/>
              </a:ext>
            </a:extLst>
          </p:cNvPr>
          <p:cNvCxnSpPr>
            <a:cxnSpLocks noChangeShapeType="1"/>
          </p:cNvCxnSpPr>
          <p:nvPr/>
        </p:nvCxnSpPr>
        <p:spPr bwMode="auto">
          <a:xfrm flipV="1">
            <a:off x="4211638" y="2044700"/>
            <a:ext cx="741362" cy="288925"/>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cxnSp>
      <p:sp>
        <p:nvSpPr>
          <p:cNvPr id="20" name="Explosion 1 89">
            <a:extLst>
              <a:ext uri="{FF2B5EF4-FFF2-40B4-BE49-F238E27FC236}">
                <a16:creationId xmlns:a16="http://schemas.microsoft.com/office/drawing/2014/main" id="{DE303D2A-6920-724B-880E-54509FDCB920}"/>
              </a:ext>
            </a:extLst>
          </p:cNvPr>
          <p:cNvSpPr>
            <a:spLocks noChangeArrowheads="1"/>
          </p:cNvSpPr>
          <p:nvPr/>
        </p:nvSpPr>
        <p:spPr bwMode="auto">
          <a:xfrm>
            <a:off x="2954338" y="2320925"/>
            <a:ext cx="131762" cy="149225"/>
          </a:xfrm>
          <a:prstGeom prst="irregularSeal1">
            <a:avLst/>
          </a:prstGeom>
          <a:solidFill>
            <a:srgbClr val="FFFF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21" name="Explosion 1 90">
            <a:extLst>
              <a:ext uri="{FF2B5EF4-FFF2-40B4-BE49-F238E27FC236}">
                <a16:creationId xmlns:a16="http://schemas.microsoft.com/office/drawing/2014/main" id="{79655B85-99A3-484D-BDA9-CF955110E18C}"/>
              </a:ext>
            </a:extLst>
          </p:cNvPr>
          <p:cNvSpPr>
            <a:spLocks noChangeArrowheads="1"/>
          </p:cNvSpPr>
          <p:nvPr/>
        </p:nvSpPr>
        <p:spPr bwMode="auto">
          <a:xfrm>
            <a:off x="2957513" y="3155950"/>
            <a:ext cx="131762" cy="149225"/>
          </a:xfrm>
          <a:prstGeom prst="irregularSeal1">
            <a:avLst/>
          </a:prstGeom>
          <a:solidFill>
            <a:srgbClr val="FFFF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cxnSp>
        <p:nvCxnSpPr>
          <p:cNvPr id="22" name="Straight Connector 51">
            <a:extLst>
              <a:ext uri="{FF2B5EF4-FFF2-40B4-BE49-F238E27FC236}">
                <a16:creationId xmlns:a16="http://schemas.microsoft.com/office/drawing/2014/main" id="{457C48E9-4408-BE4E-A86E-7A8286F83962}"/>
              </a:ext>
            </a:extLst>
          </p:cNvPr>
          <p:cNvCxnSpPr>
            <a:cxnSpLocks noChangeShapeType="1"/>
          </p:cNvCxnSpPr>
          <p:nvPr/>
        </p:nvCxnSpPr>
        <p:spPr bwMode="auto">
          <a:xfrm rot="16200000" flipH="1">
            <a:off x="4938713" y="1781175"/>
            <a:ext cx="635000" cy="228600"/>
          </a:xfrm>
          <a:prstGeom prst="line">
            <a:avLst/>
          </a:prstGeom>
          <a:noFill/>
          <a:ln w="28575">
            <a:solidFill>
              <a:schemeClr val="tx1"/>
            </a:solidFill>
            <a:round/>
            <a:headEnd type="stealth" w="med" len="med"/>
            <a:tailEnd type="stealth" w="med" len="med"/>
          </a:ln>
          <a:extLst>
            <a:ext uri="{909E8E84-426E-40DD-AFC4-6F175D3DCCD1}">
              <a14:hiddenFill xmlns:a14="http://schemas.microsoft.com/office/drawing/2010/main">
                <a:noFill/>
              </a14:hiddenFill>
            </a:ext>
          </a:extLst>
        </p:spPr>
      </p:cxnSp>
      <p:cxnSp>
        <p:nvCxnSpPr>
          <p:cNvPr id="23" name="Straight Connector 52">
            <a:extLst>
              <a:ext uri="{FF2B5EF4-FFF2-40B4-BE49-F238E27FC236}">
                <a16:creationId xmlns:a16="http://schemas.microsoft.com/office/drawing/2014/main" id="{5EEF26D7-595C-9044-B1F9-CAFC10E77764}"/>
              </a:ext>
            </a:extLst>
          </p:cNvPr>
          <p:cNvCxnSpPr>
            <a:cxnSpLocks noChangeShapeType="1"/>
          </p:cNvCxnSpPr>
          <p:nvPr/>
        </p:nvCxnSpPr>
        <p:spPr bwMode="auto">
          <a:xfrm rot="16200000" flipH="1">
            <a:off x="2955132" y="3412331"/>
            <a:ext cx="341312" cy="149225"/>
          </a:xfrm>
          <a:prstGeom prst="line">
            <a:avLst/>
          </a:prstGeom>
          <a:noFill/>
          <a:ln w="28575">
            <a:solidFill>
              <a:schemeClr val="tx1"/>
            </a:solidFill>
            <a:round/>
            <a:headEnd type="triangle" w="lg" len="med"/>
            <a:tailEnd type="none" w="lg" len="med"/>
          </a:ln>
          <a:extLst>
            <a:ext uri="{909E8E84-426E-40DD-AFC4-6F175D3DCCD1}">
              <a14:hiddenFill xmlns:a14="http://schemas.microsoft.com/office/drawing/2010/main">
                <a:noFill/>
              </a14:hiddenFill>
            </a:ext>
          </a:extLst>
        </p:spPr>
      </p:cxnSp>
      <p:sp>
        <p:nvSpPr>
          <p:cNvPr id="25" name="TextBox 67">
            <a:extLst>
              <a:ext uri="{FF2B5EF4-FFF2-40B4-BE49-F238E27FC236}">
                <a16:creationId xmlns:a16="http://schemas.microsoft.com/office/drawing/2014/main" id="{FABDCD5F-775E-194A-9EA5-C0C99EC3E06C}"/>
              </a:ext>
            </a:extLst>
          </p:cNvPr>
          <p:cNvSpPr txBox="1">
            <a:spLocks noChangeArrowheads="1"/>
          </p:cNvSpPr>
          <p:nvPr/>
        </p:nvSpPr>
        <p:spPr bwMode="auto">
          <a:xfrm>
            <a:off x="406400" y="3394075"/>
            <a:ext cx="19118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dirty="0">
                <a:latin typeface="Verdana" panose="020B0604030504040204" pitchFamily="34" charset="0"/>
                <a:ea typeface="Verdana" panose="020B0604030504040204" pitchFamily="34" charset="0"/>
                <a:cs typeface="Verdana" panose="020B0604030504040204" pitchFamily="34" charset="0"/>
              </a:rPr>
              <a:t>Incoming plane waves</a:t>
            </a:r>
          </a:p>
        </p:txBody>
      </p:sp>
      <p:sp>
        <p:nvSpPr>
          <p:cNvPr id="26" name="TextBox 69">
            <a:extLst>
              <a:ext uri="{FF2B5EF4-FFF2-40B4-BE49-F238E27FC236}">
                <a16:creationId xmlns:a16="http://schemas.microsoft.com/office/drawing/2014/main" id="{5DF539D2-3584-A144-B4F1-E36BB20A5F6E}"/>
              </a:ext>
            </a:extLst>
          </p:cNvPr>
          <p:cNvSpPr txBox="1">
            <a:spLocks noChangeArrowheads="1"/>
          </p:cNvSpPr>
          <p:nvPr/>
        </p:nvSpPr>
        <p:spPr bwMode="auto">
          <a:xfrm>
            <a:off x="6188075" y="5326063"/>
            <a:ext cx="2727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dirty="0">
                <a:latin typeface="Verdana" panose="020B0604030504040204" pitchFamily="34" charset="0"/>
                <a:ea typeface="Verdana" panose="020B0604030504040204" pitchFamily="34" charset="0"/>
                <a:cs typeface="Verdana" panose="020B0604030504040204" pitchFamily="34" charset="0"/>
              </a:rPr>
              <a:t>Far-field diffraction pattern</a:t>
            </a:r>
          </a:p>
        </p:txBody>
      </p:sp>
      <p:cxnSp>
        <p:nvCxnSpPr>
          <p:cNvPr id="27" name="Straight Connector 62">
            <a:extLst>
              <a:ext uri="{FF2B5EF4-FFF2-40B4-BE49-F238E27FC236}">
                <a16:creationId xmlns:a16="http://schemas.microsoft.com/office/drawing/2014/main" id="{F4BDB897-0291-FA4A-91CC-46A904051E15}"/>
              </a:ext>
            </a:extLst>
          </p:cNvPr>
          <p:cNvCxnSpPr>
            <a:cxnSpLocks noChangeShapeType="1"/>
          </p:cNvCxnSpPr>
          <p:nvPr/>
        </p:nvCxnSpPr>
        <p:spPr bwMode="auto">
          <a:xfrm rot="16200000" flipH="1">
            <a:off x="260350" y="2724151"/>
            <a:ext cx="973137" cy="4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8" name="Text Box 31">
            <a:extLst>
              <a:ext uri="{FF2B5EF4-FFF2-40B4-BE49-F238E27FC236}">
                <a16:creationId xmlns:a16="http://schemas.microsoft.com/office/drawing/2014/main" id="{60620221-3C37-4F43-9C04-9C406A2BBE13}"/>
              </a:ext>
            </a:extLst>
          </p:cNvPr>
          <p:cNvSpPr txBox="1">
            <a:spLocks noChangeArrowheads="1"/>
          </p:cNvSpPr>
          <p:nvPr/>
        </p:nvSpPr>
        <p:spPr bwMode="auto">
          <a:xfrm>
            <a:off x="454025" y="1851025"/>
            <a:ext cx="8370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dirty="0">
                <a:latin typeface="Verdana" panose="020B0604030504040204" pitchFamily="34" charset="0"/>
                <a:ea typeface="Verdana" panose="020B0604030504040204" pitchFamily="34" charset="0"/>
                <a:cs typeface="Verdana" panose="020B0604030504040204" pitchFamily="34" charset="0"/>
              </a:rPr>
              <a:t>in phase</a:t>
            </a:r>
          </a:p>
        </p:txBody>
      </p:sp>
      <p:sp>
        <p:nvSpPr>
          <p:cNvPr id="29" name="Text Box 32">
            <a:extLst>
              <a:ext uri="{FF2B5EF4-FFF2-40B4-BE49-F238E27FC236}">
                <a16:creationId xmlns:a16="http://schemas.microsoft.com/office/drawing/2014/main" id="{C693EE4B-F4DB-F749-AE2E-6917BAD233BB}"/>
              </a:ext>
            </a:extLst>
          </p:cNvPr>
          <p:cNvSpPr txBox="1">
            <a:spLocks noChangeArrowheads="1"/>
          </p:cNvSpPr>
          <p:nvPr/>
        </p:nvSpPr>
        <p:spPr bwMode="auto">
          <a:xfrm rot="20337299">
            <a:off x="5204270" y="1455782"/>
            <a:ext cx="117883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pPr>
              <a:spcBef>
                <a:spcPct val="50000"/>
              </a:spcBef>
            </a:pPr>
            <a:r>
              <a:rPr lang="en-US" altLang="en-US" sz="1100" dirty="0">
                <a:latin typeface="Verdana" panose="020B0604030504040204" pitchFamily="34" charset="0"/>
                <a:ea typeface="Verdana" panose="020B0604030504040204" pitchFamily="34" charset="0"/>
                <a:cs typeface="Verdana" panose="020B0604030504040204" pitchFamily="34" charset="0"/>
              </a:rPr>
              <a:t>out of phase waves cancel </a:t>
            </a:r>
          </a:p>
        </p:txBody>
      </p:sp>
      <p:sp>
        <p:nvSpPr>
          <p:cNvPr id="31" name="TextBox 33">
            <a:extLst>
              <a:ext uri="{FF2B5EF4-FFF2-40B4-BE49-F238E27FC236}">
                <a16:creationId xmlns:a16="http://schemas.microsoft.com/office/drawing/2014/main" id="{7DDB3F56-AC27-A549-963A-6E920F1E2C17}"/>
              </a:ext>
            </a:extLst>
          </p:cNvPr>
          <p:cNvSpPr txBox="1">
            <a:spLocks noChangeArrowheads="1"/>
          </p:cNvSpPr>
          <p:nvPr/>
        </p:nvSpPr>
        <p:spPr bwMode="auto">
          <a:xfrm>
            <a:off x="374196" y="4434401"/>
            <a:ext cx="5340804" cy="954107"/>
          </a:xfrm>
          <a:prstGeom prst="rect">
            <a:avLst/>
          </a:prstGeom>
          <a:solidFill>
            <a:srgbClr val="FFFF00"/>
          </a:solidFill>
          <a:ln w="9525">
            <a:solidFill>
              <a:schemeClr val="tx1"/>
            </a:solidFill>
            <a:miter lim="800000"/>
            <a:headEnd/>
            <a:tailEnd/>
          </a:ln>
        </p:spPr>
        <p:txBody>
          <a:bodyPr wrap="squar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dirty="0">
                <a:latin typeface="Verdana" panose="020B0604030504040204" pitchFamily="34" charset="0"/>
                <a:ea typeface="Verdana" panose="020B0604030504040204" pitchFamily="34" charset="0"/>
                <a:cs typeface="Verdana" panose="020B0604030504040204" pitchFamily="34" charset="0"/>
              </a:rPr>
              <a:t>Since molecules are far apart in dilute solutions, the idealized scattering pattern of the solution is the same as the scattering pattern for a single rotationally-averaged molecule. </a:t>
            </a:r>
          </a:p>
        </p:txBody>
      </p:sp>
      <p:sp>
        <p:nvSpPr>
          <p:cNvPr id="32" name="TextBox 31">
            <a:extLst>
              <a:ext uri="{FF2B5EF4-FFF2-40B4-BE49-F238E27FC236}">
                <a16:creationId xmlns:a16="http://schemas.microsoft.com/office/drawing/2014/main" id="{FCA626CA-2CF5-9E45-A22E-76C555EF1662}"/>
              </a:ext>
            </a:extLst>
          </p:cNvPr>
          <p:cNvSpPr txBox="1"/>
          <p:nvPr/>
        </p:nvSpPr>
        <p:spPr>
          <a:xfrm>
            <a:off x="1752600" y="6441621"/>
            <a:ext cx="6647063" cy="338554"/>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Images from Richard </a:t>
            </a:r>
            <a:r>
              <a:rPr lang="en-US" sz="1600" dirty="0" err="1">
                <a:latin typeface="Verdana" panose="020B0604030504040204" pitchFamily="34" charset="0"/>
                <a:ea typeface="Verdana" panose="020B0604030504040204" pitchFamily="34" charset="0"/>
                <a:cs typeface="Verdana" panose="020B0604030504040204" pitchFamily="34" charset="0"/>
              </a:rPr>
              <a:t>Gillilan’s</a:t>
            </a: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dirty="0" err="1">
                <a:latin typeface="Verdana" panose="020B0604030504040204" pitchFamily="34" charset="0"/>
                <a:ea typeface="Verdana" panose="020B0604030504040204" pitchFamily="34" charset="0"/>
                <a:cs typeface="Verdana" panose="020B0604030504040204" pitchFamily="34" charset="0"/>
              </a:rPr>
              <a:t>BioSAXS</a:t>
            </a:r>
            <a:r>
              <a:rPr lang="en-US" sz="1600" dirty="0">
                <a:latin typeface="Verdana" panose="020B0604030504040204" pitchFamily="34" charset="0"/>
                <a:ea typeface="Verdana" panose="020B0604030504040204" pitchFamily="34" charset="0"/>
                <a:cs typeface="Verdana" panose="020B0604030504040204" pitchFamily="34" charset="0"/>
              </a:rPr>
              <a:t> Essentials presentation</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91DB5AF-E6F2-AF4B-8A1D-CA401CC3DD95}"/>
                  </a:ext>
                </a:extLst>
              </p:cNvPr>
              <p:cNvSpPr txBox="1"/>
              <p:nvPr/>
            </p:nvSpPr>
            <p:spPr>
              <a:xfrm>
                <a:off x="2751783" y="2591366"/>
                <a:ext cx="35907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accPr>
                        <m:e>
                          <m:r>
                            <a:rPr lang="en-US" sz="1600" b="0" i="1" smtClean="0">
                              <a:latin typeface="Cambria Math" panose="02040503050406030204" pitchFamily="18" charset="0"/>
                              <a:ea typeface="Verdana" panose="020B0604030504040204" pitchFamily="34" charset="0"/>
                              <a:cs typeface="Verdana" panose="020B0604030504040204" pitchFamily="34" charset="0"/>
                            </a:rPr>
                            <m:t>𝑟</m:t>
                          </m:r>
                        </m:e>
                      </m:acc>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33" name="TextBox 32">
                <a:extLst>
                  <a:ext uri="{FF2B5EF4-FFF2-40B4-BE49-F238E27FC236}">
                    <a16:creationId xmlns:a16="http://schemas.microsoft.com/office/drawing/2014/main" id="{291DB5AF-E6F2-AF4B-8A1D-CA401CC3DD95}"/>
                  </a:ext>
                </a:extLst>
              </p:cNvPr>
              <p:cNvSpPr txBox="1">
                <a:spLocks noRot="1" noChangeAspect="1" noMove="1" noResize="1" noEditPoints="1" noAdjustHandles="1" noChangeArrowheads="1" noChangeShapeType="1" noTextEdit="1"/>
              </p:cNvSpPr>
              <p:nvPr/>
            </p:nvSpPr>
            <p:spPr>
              <a:xfrm>
                <a:off x="2751783" y="2591366"/>
                <a:ext cx="359073" cy="338554"/>
              </a:xfrm>
              <a:prstGeom prst="rect">
                <a:avLst/>
              </a:prstGeom>
              <a:blipFill>
                <a:blip r:embed="rId8"/>
                <a:stretch>
                  <a:fillRect t="-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9044655-5D71-0F46-ABCD-A7354938EDFA}"/>
                  </a:ext>
                </a:extLst>
              </p:cNvPr>
              <p:cNvSpPr txBox="1"/>
              <p:nvPr/>
            </p:nvSpPr>
            <p:spPr>
              <a:xfrm>
                <a:off x="4464690" y="2771889"/>
                <a:ext cx="52405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2</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𝜃</m:t>
                          </m:r>
                        </m:e>
                        <m:sub>
                          <m:r>
                            <a:rPr lang="en-US" sz="1400" b="0" i="1" smtClean="0">
                              <a:latin typeface="Cambria Math" panose="02040503050406030204" pitchFamily="18" charset="0"/>
                            </a:rPr>
                            <m:t>0</m:t>
                          </m:r>
                        </m:sub>
                      </m:sSub>
                    </m:oMath>
                  </m:oMathPara>
                </a14:m>
                <a:endParaRPr lang="en-US" sz="1400" dirty="0">
                  <a:latin typeface="Verdana Regular"/>
                </a:endParaRPr>
              </a:p>
            </p:txBody>
          </p:sp>
        </mc:Choice>
        <mc:Fallback xmlns="">
          <p:sp>
            <p:nvSpPr>
              <p:cNvPr id="34" name="TextBox 33">
                <a:extLst>
                  <a:ext uri="{FF2B5EF4-FFF2-40B4-BE49-F238E27FC236}">
                    <a16:creationId xmlns:a16="http://schemas.microsoft.com/office/drawing/2014/main" id="{E9044655-5D71-0F46-ABCD-A7354938EDFA}"/>
                  </a:ext>
                </a:extLst>
              </p:cNvPr>
              <p:cNvSpPr txBox="1">
                <a:spLocks noRot="1" noChangeAspect="1" noMove="1" noResize="1" noEditPoints="1" noAdjustHandles="1" noChangeArrowheads="1" noChangeShapeType="1" noTextEdit="1"/>
              </p:cNvSpPr>
              <p:nvPr/>
            </p:nvSpPr>
            <p:spPr>
              <a:xfrm>
                <a:off x="4464690" y="2771889"/>
                <a:ext cx="524054" cy="307777"/>
              </a:xfrm>
              <a:prstGeom prst="rect">
                <a:avLst/>
              </a:prstGeom>
              <a:blipFill>
                <a:blip r:embed="rId9"/>
                <a:stretch>
                  <a:fillRect/>
                </a:stretch>
              </a:blipFill>
            </p:spPr>
            <p:txBody>
              <a:bodyPr/>
              <a:lstStyle/>
              <a:p>
                <a:r>
                  <a:rPr lang="en-US">
                    <a:noFill/>
                  </a:rPr>
                  <a:t> </a:t>
                </a:r>
              </a:p>
            </p:txBody>
          </p:sp>
        </mc:Fallback>
      </mc:AlternateContent>
      <p:sp>
        <p:nvSpPr>
          <p:cNvPr id="35" name="TextBox 55">
            <a:extLst>
              <a:ext uri="{FF2B5EF4-FFF2-40B4-BE49-F238E27FC236}">
                <a16:creationId xmlns:a16="http://schemas.microsoft.com/office/drawing/2014/main" id="{0701FB17-CE0B-0547-B0EB-FEADB6752D07}"/>
              </a:ext>
            </a:extLst>
          </p:cNvPr>
          <p:cNvSpPr txBox="1">
            <a:spLocks noChangeArrowheads="1"/>
          </p:cNvSpPr>
          <p:nvPr/>
        </p:nvSpPr>
        <p:spPr bwMode="auto">
          <a:xfrm>
            <a:off x="2462213" y="3651250"/>
            <a:ext cx="3303588" cy="2769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pPr algn="ctr"/>
            <a:r>
              <a:rPr lang="en-US" altLang="en-US" sz="1200" dirty="0">
                <a:latin typeface="Verdana" panose="020B0604030504040204" pitchFamily="34" charset="0"/>
                <a:ea typeface="Verdana" panose="020B0604030504040204" pitchFamily="34" charset="0"/>
                <a:cs typeface="Verdana" panose="020B0604030504040204" pitchFamily="34" charset="0"/>
              </a:rPr>
              <a:t>Difference in path length = phase shift</a:t>
            </a:r>
          </a:p>
        </p:txBody>
      </p:sp>
    </p:spTree>
    <p:extLst>
      <p:ext uri="{BB962C8B-B14F-4D97-AF65-F5344CB8AC3E}">
        <p14:creationId xmlns:p14="http://schemas.microsoft.com/office/powerpoint/2010/main" val="1193864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8532-AF07-A44F-A0EE-2B5AC6FA9FE6}"/>
              </a:ext>
            </a:extLst>
          </p:cNvPr>
          <p:cNvSpPr>
            <a:spLocks noGrp="1"/>
          </p:cNvSpPr>
          <p:nvPr>
            <p:ph type="title"/>
          </p:nvPr>
        </p:nvSpPr>
        <p:spPr/>
        <p:txBody>
          <a:bodyPr/>
          <a:lstStyle/>
          <a:p>
            <a:r>
              <a:rPr lang="en-US" dirty="0"/>
              <a:t>The scattering profile</a:t>
            </a:r>
          </a:p>
        </p:txBody>
      </p:sp>
      <p:sp>
        <p:nvSpPr>
          <p:cNvPr id="4" name="Rectangle 3">
            <a:extLst>
              <a:ext uri="{FF2B5EF4-FFF2-40B4-BE49-F238E27FC236}">
                <a16:creationId xmlns:a16="http://schemas.microsoft.com/office/drawing/2014/main" id="{5A1D5F6A-77F9-BD41-8FF8-181E38AD85B1}"/>
              </a:ext>
            </a:extLst>
          </p:cNvPr>
          <p:cNvSpPr/>
          <p:nvPr/>
        </p:nvSpPr>
        <p:spPr bwMode="auto">
          <a:xfrm>
            <a:off x="3259911" y="1676400"/>
            <a:ext cx="3615273" cy="3860804"/>
          </a:xfrm>
          <a:prstGeom prst="rect">
            <a:avLst/>
          </a:prstGeom>
          <a:gradFill flip="none" rotWithShape="1">
            <a:gsLst>
              <a:gs pos="0">
                <a:srgbClr val="FFFF00"/>
              </a:gs>
              <a:gs pos="100000">
                <a:srgbClr val="0000FF"/>
              </a:gs>
              <a:gs pos="50000">
                <a:srgbClr val="FF0000"/>
              </a:gs>
            </a:gsLst>
            <a:path path="circle">
              <a:fillToRect l="50000" t="50000" r="50000" b="50000"/>
            </a:path>
            <a:tileRect/>
          </a:gradFill>
          <a:ln w="9525" cap="flat" cmpd="sng" algn="ctr">
            <a:solidFill>
              <a:schemeClr val="tx1"/>
            </a:solidFill>
            <a:prstDash val="solid"/>
            <a:round/>
            <a:headEnd type="none" w="med" len="med"/>
            <a:tailEnd type="none" w="med" len="med"/>
          </a:ln>
          <a:effectLst/>
          <a:scene3d>
            <a:camera prst="perspectiveFront">
              <a:rot lat="0" lon="4200000" rev="0"/>
            </a:camera>
            <a:lightRig rig="threePt" dir="t"/>
          </a:scene3d>
        </p:spPr>
        <p:txBody>
          <a:bodyPr/>
          <a:lstStyle/>
          <a:p>
            <a:pPr>
              <a:defRPr/>
            </a:pPr>
            <a:endParaRPr lang="en-US">
              <a:latin typeface="Times" charset="0"/>
              <a:ea typeface="ＭＳ Ｐゴシック" charset="-128"/>
              <a:cs typeface="ＭＳ Ｐゴシック" charset="-128"/>
            </a:endParaRPr>
          </a:p>
        </p:txBody>
      </p:sp>
      <p:cxnSp>
        <p:nvCxnSpPr>
          <p:cNvPr id="5" name="Straight Connector 66">
            <a:extLst>
              <a:ext uri="{FF2B5EF4-FFF2-40B4-BE49-F238E27FC236}">
                <a16:creationId xmlns:a16="http://schemas.microsoft.com/office/drawing/2014/main" id="{501E5594-0A05-3840-BF14-265E6441A9A0}"/>
              </a:ext>
            </a:extLst>
          </p:cNvPr>
          <p:cNvCxnSpPr>
            <a:cxnSpLocks noChangeShapeType="1"/>
          </p:cNvCxnSpPr>
          <p:nvPr/>
        </p:nvCxnSpPr>
        <p:spPr bwMode="auto">
          <a:xfrm flipV="1">
            <a:off x="1123950" y="3674533"/>
            <a:ext cx="3870325" cy="476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6" name="Straight Connector 72">
            <a:extLst>
              <a:ext uri="{FF2B5EF4-FFF2-40B4-BE49-F238E27FC236}">
                <a16:creationId xmlns:a16="http://schemas.microsoft.com/office/drawing/2014/main" id="{51F34E38-08C8-EA44-8F91-61286BFD806B}"/>
              </a:ext>
            </a:extLst>
          </p:cNvPr>
          <p:cNvCxnSpPr>
            <a:cxnSpLocks noChangeShapeType="1"/>
            <a:stCxn id="11" idx="0"/>
          </p:cNvCxnSpPr>
          <p:nvPr/>
        </p:nvCxnSpPr>
        <p:spPr bwMode="auto">
          <a:xfrm flipV="1">
            <a:off x="1152275" y="2193396"/>
            <a:ext cx="3775325" cy="15430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cxnSp>
      <p:sp>
        <p:nvSpPr>
          <p:cNvPr id="8" name="Explosion 1 90">
            <a:extLst>
              <a:ext uri="{FF2B5EF4-FFF2-40B4-BE49-F238E27FC236}">
                <a16:creationId xmlns:a16="http://schemas.microsoft.com/office/drawing/2014/main" id="{5BD3BED8-00BF-5740-9008-A3B7DE6CF327}"/>
              </a:ext>
            </a:extLst>
          </p:cNvPr>
          <p:cNvSpPr>
            <a:spLocks noChangeArrowheads="1"/>
          </p:cNvSpPr>
          <p:nvPr/>
        </p:nvSpPr>
        <p:spPr bwMode="auto">
          <a:xfrm>
            <a:off x="1060450" y="3655483"/>
            <a:ext cx="131763" cy="149225"/>
          </a:xfrm>
          <a:prstGeom prst="irregularSeal1">
            <a:avLst/>
          </a:prstGeom>
          <a:solidFill>
            <a:srgbClr val="FFFF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10" name="TextBox 33">
            <a:extLst>
              <a:ext uri="{FF2B5EF4-FFF2-40B4-BE49-F238E27FC236}">
                <a16:creationId xmlns:a16="http://schemas.microsoft.com/office/drawing/2014/main" id="{D47670F2-9A99-E444-A016-1FA8C9DE8237}"/>
              </a:ext>
            </a:extLst>
          </p:cNvPr>
          <p:cNvSpPr txBox="1">
            <a:spLocks noChangeArrowheads="1"/>
          </p:cNvSpPr>
          <p:nvPr/>
        </p:nvSpPr>
        <p:spPr bwMode="auto">
          <a:xfrm>
            <a:off x="442913" y="4317471"/>
            <a:ext cx="3671887" cy="830997"/>
          </a:xfrm>
          <a:prstGeom prst="rect">
            <a:avLst/>
          </a:prstGeom>
          <a:solidFill>
            <a:srgbClr val="FFFF00"/>
          </a:solidFill>
          <a:ln w="9525">
            <a:solidFill>
              <a:schemeClr val="tx1"/>
            </a:solidFill>
            <a:miter lim="800000"/>
            <a:headEnd/>
            <a:tailEnd/>
          </a:ln>
        </p:spPr>
        <p:txBody>
          <a:bodyPr>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dirty="0">
                <a:latin typeface="Verdana" panose="020B0604030504040204" pitchFamily="34" charset="0"/>
                <a:ea typeface="Verdana" panose="020B0604030504040204" pitchFamily="34" charset="0"/>
                <a:cs typeface="Verdana" panose="020B0604030504040204" pitchFamily="34" charset="0"/>
              </a:rPr>
              <a:t>The </a:t>
            </a:r>
            <a:r>
              <a:rPr lang="en-US" altLang="en-US" sz="1200" i="1" dirty="0">
                <a:latin typeface="Verdana" panose="020B0604030504040204" pitchFamily="34" charset="0"/>
                <a:ea typeface="Verdana" panose="020B0604030504040204" pitchFamily="34" charset="0"/>
                <a:cs typeface="Verdana" panose="020B0604030504040204" pitchFamily="34" charset="0"/>
              </a:rPr>
              <a:t>scattering profile</a:t>
            </a:r>
            <a:r>
              <a:rPr lang="en-US" altLang="en-US" sz="1200" dirty="0">
                <a:latin typeface="Verdana" panose="020B0604030504040204" pitchFamily="34" charset="0"/>
                <a:ea typeface="Verdana" panose="020B0604030504040204" pitchFamily="34" charset="0"/>
                <a:cs typeface="Verdana" panose="020B0604030504040204" pitchFamily="34" charset="0"/>
              </a:rPr>
              <a:t> is the intensity as a function of </a:t>
            </a:r>
            <a:r>
              <a:rPr lang="ja-JP" altLang="en-US" sz="1200">
                <a:latin typeface="Verdana" panose="020B0604030504040204" pitchFamily="34" charset="0"/>
                <a:cs typeface="Verdana" panose="020B0604030504040204" pitchFamily="34" charset="0"/>
              </a:rPr>
              <a:t>“</a:t>
            </a:r>
            <a:r>
              <a:rPr lang="en-US" altLang="ja-JP" sz="1200" dirty="0">
                <a:latin typeface="Verdana" panose="020B0604030504040204" pitchFamily="34" charset="0"/>
                <a:ea typeface="Verdana" panose="020B0604030504040204" pitchFamily="34" charset="0"/>
                <a:cs typeface="Verdana" panose="020B0604030504040204" pitchFamily="34" charset="0"/>
              </a:rPr>
              <a:t>q</a:t>
            </a:r>
            <a:r>
              <a:rPr lang="ja-JP" altLang="en-US" sz="1200">
                <a:latin typeface="Verdana" panose="020B0604030504040204" pitchFamily="34" charset="0"/>
                <a:cs typeface="Verdana" panose="020B0604030504040204" pitchFamily="34" charset="0"/>
              </a:rPr>
              <a:t>”</a:t>
            </a:r>
            <a:r>
              <a:rPr lang="en-US" altLang="ja-JP" sz="1200" dirty="0">
                <a:latin typeface="Verdana" panose="020B0604030504040204" pitchFamily="34" charset="0"/>
                <a:ea typeface="Verdana" panose="020B0604030504040204" pitchFamily="34" charset="0"/>
                <a:cs typeface="Verdana" panose="020B0604030504040204" pitchFamily="34" charset="0"/>
              </a:rPr>
              <a:t>, the special reciprocal space coordinate that is proportional scattering angle at small angles.  I(q) </a:t>
            </a:r>
            <a:endParaRPr lang="en-US" altLang="en-US" sz="1200" i="1"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32">
            <a:extLst>
              <a:ext uri="{FF2B5EF4-FFF2-40B4-BE49-F238E27FC236}">
                <a16:creationId xmlns:a16="http://schemas.microsoft.com/office/drawing/2014/main" id="{B0A73A06-4486-A642-AC8D-ABD765C0D189}"/>
              </a:ext>
            </a:extLst>
          </p:cNvPr>
          <p:cNvSpPr txBox="1">
            <a:spLocks noChangeArrowheads="1"/>
          </p:cNvSpPr>
          <p:nvPr/>
        </p:nvSpPr>
        <p:spPr bwMode="auto">
          <a:xfrm>
            <a:off x="784225" y="3736446"/>
            <a:ext cx="7360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dirty="0">
                <a:latin typeface="Verdana" panose="020B0604030504040204" pitchFamily="34" charset="0"/>
                <a:ea typeface="Verdana" panose="020B0604030504040204" pitchFamily="34" charset="0"/>
                <a:cs typeface="Verdana" panose="020B0604030504040204" pitchFamily="34" charset="0"/>
              </a:rPr>
              <a:t>sample</a:t>
            </a:r>
          </a:p>
        </p:txBody>
      </p:sp>
      <p:sp>
        <p:nvSpPr>
          <p:cNvPr id="12" name="TextBox 35">
            <a:extLst>
              <a:ext uri="{FF2B5EF4-FFF2-40B4-BE49-F238E27FC236}">
                <a16:creationId xmlns:a16="http://schemas.microsoft.com/office/drawing/2014/main" id="{38A1FE0A-96C7-0E41-931E-0C72BD083459}"/>
              </a:ext>
            </a:extLst>
          </p:cNvPr>
          <p:cNvSpPr txBox="1">
            <a:spLocks noChangeArrowheads="1"/>
          </p:cNvSpPr>
          <p:nvPr/>
        </p:nvSpPr>
        <p:spPr bwMode="auto">
          <a:xfrm>
            <a:off x="1676400" y="3744383"/>
            <a:ext cx="26805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dirty="0">
                <a:latin typeface="Verdana" panose="020B0604030504040204" pitchFamily="34" charset="0"/>
                <a:ea typeface="Verdana" panose="020B0604030504040204" pitchFamily="34" charset="0"/>
                <a:cs typeface="Verdana" panose="020B0604030504040204" pitchFamily="34" charset="0"/>
              </a:rPr>
              <a:t>D (sample-to-detector distance)</a:t>
            </a:r>
          </a:p>
        </p:txBody>
      </p:sp>
      <p:cxnSp>
        <p:nvCxnSpPr>
          <p:cNvPr id="13" name="Straight Connector 37">
            <a:extLst>
              <a:ext uri="{FF2B5EF4-FFF2-40B4-BE49-F238E27FC236}">
                <a16:creationId xmlns:a16="http://schemas.microsoft.com/office/drawing/2014/main" id="{1FC7CE2E-364D-9846-9526-150AF41EB516}"/>
              </a:ext>
            </a:extLst>
          </p:cNvPr>
          <p:cNvCxnSpPr>
            <a:cxnSpLocks noChangeShapeType="1"/>
          </p:cNvCxnSpPr>
          <p:nvPr/>
        </p:nvCxnSpPr>
        <p:spPr bwMode="auto">
          <a:xfrm flipV="1">
            <a:off x="361950" y="3736446"/>
            <a:ext cx="635000" cy="7937"/>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4" name="Straight Connector 15">
            <a:extLst>
              <a:ext uri="{FF2B5EF4-FFF2-40B4-BE49-F238E27FC236}">
                <a16:creationId xmlns:a16="http://schemas.microsoft.com/office/drawing/2014/main" id="{E379BA39-EF26-E944-9300-A0BDC03F3647}"/>
              </a:ext>
            </a:extLst>
          </p:cNvPr>
          <p:cNvCxnSpPr>
            <a:cxnSpLocks noChangeShapeType="1"/>
          </p:cNvCxnSpPr>
          <p:nvPr/>
        </p:nvCxnSpPr>
        <p:spPr bwMode="auto">
          <a:xfrm rot="5400000">
            <a:off x="5876132" y="2878402"/>
            <a:ext cx="1625600" cy="1587"/>
          </a:xfrm>
          <a:prstGeom prst="line">
            <a:avLst/>
          </a:prstGeom>
          <a:noFill/>
          <a:ln w="38100">
            <a:solidFill>
              <a:schemeClr val="tx1"/>
            </a:solidFill>
            <a:round/>
            <a:headEnd type="stealth" w="med" len="lg"/>
            <a:tailEnd/>
          </a:ln>
          <a:extLst>
            <a:ext uri="{909E8E84-426E-40DD-AFC4-6F175D3DCCD1}">
              <a14:hiddenFill xmlns:a14="http://schemas.microsoft.com/office/drawing/2010/main">
                <a:noFill/>
              </a14:hiddenFill>
            </a:ext>
          </a:extLst>
        </p:spPr>
      </p:cxnSp>
      <p:cxnSp>
        <p:nvCxnSpPr>
          <p:cNvPr id="15" name="Straight Connector 16">
            <a:extLst>
              <a:ext uri="{FF2B5EF4-FFF2-40B4-BE49-F238E27FC236}">
                <a16:creationId xmlns:a16="http://schemas.microsoft.com/office/drawing/2014/main" id="{5DDCFDD0-1EE5-2B42-9C1B-EF6368013594}"/>
              </a:ext>
            </a:extLst>
          </p:cNvPr>
          <p:cNvCxnSpPr>
            <a:cxnSpLocks noChangeShapeType="1"/>
          </p:cNvCxnSpPr>
          <p:nvPr/>
        </p:nvCxnSpPr>
        <p:spPr bwMode="auto">
          <a:xfrm rot="10800000" flipV="1">
            <a:off x="6680200" y="3682471"/>
            <a:ext cx="1033463" cy="1587"/>
          </a:xfrm>
          <a:prstGeom prst="line">
            <a:avLst/>
          </a:prstGeom>
          <a:noFill/>
          <a:ln w="38100">
            <a:solidFill>
              <a:schemeClr val="tx1"/>
            </a:solidFill>
            <a:round/>
            <a:headEnd type="stealth" w="med" len="lg"/>
            <a:tailEnd/>
          </a:ln>
          <a:extLst>
            <a:ext uri="{909E8E84-426E-40DD-AFC4-6F175D3DCCD1}">
              <a14:hiddenFill xmlns:a14="http://schemas.microsoft.com/office/drawing/2010/main">
                <a:noFill/>
              </a14:hiddenFill>
            </a:ext>
          </a:extLst>
        </p:spPr>
      </p:cxnSp>
      <p:sp>
        <p:nvSpPr>
          <p:cNvPr id="16" name="TextBox 18">
            <a:extLst>
              <a:ext uri="{FF2B5EF4-FFF2-40B4-BE49-F238E27FC236}">
                <a16:creationId xmlns:a16="http://schemas.microsoft.com/office/drawing/2014/main" id="{A25BB1AC-DAF2-4B40-A3CD-CEF7FBA4E7FF}"/>
              </a:ext>
            </a:extLst>
          </p:cNvPr>
          <p:cNvSpPr txBox="1">
            <a:spLocks noChangeArrowheads="1"/>
          </p:cNvSpPr>
          <p:nvPr/>
        </p:nvSpPr>
        <p:spPr bwMode="auto">
          <a:xfrm>
            <a:off x="6824663" y="3768196"/>
            <a:ext cx="8699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a:latin typeface="Verdana" panose="020B0604030504040204" pitchFamily="34" charset="0"/>
                <a:ea typeface="Verdana" panose="020B0604030504040204" pitchFamily="34" charset="0"/>
                <a:cs typeface="Verdana" panose="020B0604030504040204" pitchFamily="34" charset="0"/>
              </a:rPr>
              <a:t>Intensity</a:t>
            </a:r>
          </a:p>
        </p:txBody>
      </p:sp>
      <p:sp>
        <p:nvSpPr>
          <p:cNvPr id="17" name="Freeform 19">
            <a:extLst>
              <a:ext uri="{FF2B5EF4-FFF2-40B4-BE49-F238E27FC236}">
                <a16:creationId xmlns:a16="http://schemas.microsoft.com/office/drawing/2014/main" id="{D0B9538D-C830-EC41-B376-0FA9A7A04283}"/>
              </a:ext>
            </a:extLst>
          </p:cNvPr>
          <p:cNvSpPr>
            <a:spLocks noChangeArrowheads="1"/>
          </p:cNvSpPr>
          <p:nvPr/>
        </p:nvSpPr>
        <p:spPr bwMode="auto">
          <a:xfrm>
            <a:off x="6740525" y="2260071"/>
            <a:ext cx="777875" cy="1397000"/>
          </a:xfrm>
          <a:custGeom>
            <a:avLst/>
            <a:gdLst>
              <a:gd name="T0" fmla="*/ 0 w 778934"/>
              <a:gd name="T1" fmla="*/ 0 h 1397000"/>
              <a:gd name="T2" fmla="*/ 32778 w 778934"/>
              <a:gd name="T3" fmla="*/ 702733 h 1397000"/>
              <a:gd name="T4" fmla="*/ 147504 w 778934"/>
              <a:gd name="T5" fmla="*/ 1041400 h 1397000"/>
              <a:gd name="T6" fmla="*/ 573629 w 778934"/>
              <a:gd name="T7" fmla="*/ 1219200 h 1397000"/>
              <a:gd name="T8" fmla="*/ 753911 w 778934"/>
              <a:gd name="T9" fmla="*/ 1397000 h 1397000"/>
              <a:gd name="T10" fmla="*/ 0 60000 65536"/>
              <a:gd name="T11" fmla="*/ 0 60000 65536"/>
              <a:gd name="T12" fmla="*/ 0 60000 65536"/>
              <a:gd name="T13" fmla="*/ 0 60000 65536"/>
              <a:gd name="T14" fmla="*/ 0 60000 65536"/>
              <a:gd name="T15" fmla="*/ 0 w 778934"/>
              <a:gd name="T16" fmla="*/ 0 h 1397000"/>
              <a:gd name="T17" fmla="*/ 778934 w 778934"/>
              <a:gd name="T18" fmla="*/ 1397000 h 1397000"/>
            </a:gdLst>
            <a:ahLst/>
            <a:cxnLst>
              <a:cxn ang="T10">
                <a:pos x="T0" y="T1"/>
              </a:cxn>
              <a:cxn ang="T11">
                <a:pos x="T2" y="T3"/>
              </a:cxn>
              <a:cxn ang="T12">
                <a:pos x="T4" y="T5"/>
              </a:cxn>
              <a:cxn ang="T13">
                <a:pos x="T6" y="T7"/>
              </a:cxn>
              <a:cxn ang="T14">
                <a:pos x="T8" y="T9"/>
              </a:cxn>
            </a:cxnLst>
            <a:rect l="T15" t="T16" r="T17" b="T18"/>
            <a:pathLst>
              <a:path w="778934" h="1397000">
                <a:moveTo>
                  <a:pt x="0" y="0"/>
                </a:moveTo>
                <a:cubicBezTo>
                  <a:pt x="4233" y="264583"/>
                  <a:pt x="8467" y="529166"/>
                  <a:pt x="33867" y="702733"/>
                </a:cubicBezTo>
                <a:cubicBezTo>
                  <a:pt x="59267" y="876300"/>
                  <a:pt x="59267" y="955322"/>
                  <a:pt x="152400" y="1041400"/>
                </a:cubicBezTo>
                <a:cubicBezTo>
                  <a:pt x="245533" y="1127478"/>
                  <a:pt x="488245" y="1159933"/>
                  <a:pt x="592667" y="1219200"/>
                </a:cubicBezTo>
                <a:cubicBezTo>
                  <a:pt x="697089" y="1278467"/>
                  <a:pt x="738011" y="1337733"/>
                  <a:pt x="778934" y="139700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8" name="Straight Connector 18">
            <a:extLst>
              <a:ext uri="{FF2B5EF4-FFF2-40B4-BE49-F238E27FC236}">
                <a16:creationId xmlns:a16="http://schemas.microsoft.com/office/drawing/2014/main" id="{98CD4897-B17A-5845-B894-0F0CE8F8F275}"/>
              </a:ext>
            </a:extLst>
          </p:cNvPr>
          <p:cNvCxnSpPr>
            <a:cxnSpLocks noChangeShapeType="1"/>
          </p:cNvCxnSpPr>
          <p:nvPr/>
        </p:nvCxnSpPr>
        <p:spPr bwMode="auto">
          <a:xfrm>
            <a:off x="5834063" y="2218796"/>
            <a:ext cx="752475" cy="79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19" name="Straight Connector 19">
            <a:extLst>
              <a:ext uri="{FF2B5EF4-FFF2-40B4-BE49-F238E27FC236}">
                <a16:creationId xmlns:a16="http://schemas.microsoft.com/office/drawing/2014/main" id="{1EFB8CCD-38F3-9A48-84AE-46FF6E25A6FA}"/>
              </a:ext>
            </a:extLst>
          </p:cNvPr>
          <p:cNvCxnSpPr>
            <a:cxnSpLocks noChangeShapeType="1"/>
          </p:cNvCxnSpPr>
          <p:nvPr/>
        </p:nvCxnSpPr>
        <p:spPr bwMode="auto">
          <a:xfrm>
            <a:off x="5834063" y="3674533"/>
            <a:ext cx="752475" cy="793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cxnSp>
      <p:grpSp>
        <p:nvGrpSpPr>
          <p:cNvPr id="20" name="Group 49">
            <a:extLst>
              <a:ext uri="{FF2B5EF4-FFF2-40B4-BE49-F238E27FC236}">
                <a16:creationId xmlns:a16="http://schemas.microsoft.com/office/drawing/2014/main" id="{2061B475-F414-9643-87F3-8B75856983BE}"/>
              </a:ext>
            </a:extLst>
          </p:cNvPr>
          <p:cNvGrpSpPr>
            <a:grpSpLocks/>
          </p:cNvGrpSpPr>
          <p:nvPr/>
        </p:nvGrpSpPr>
        <p:grpSpPr bwMode="auto">
          <a:xfrm>
            <a:off x="6904038" y="4244446"/>
            <a:ext cx="1201737" cy="1227137"/>
            <a:chOff x="2793994" y="1652594"/>
            <a:chExt cx="1739906" cy="1744655"/>
          </a:xfrm>
        </p:grpSpPr>
        <p:sp>
          <p:nvSpPr>
            <p:cNvPr id="21" name="Rectangle 20">
              <a:extLst>
                <a:ext uri="{FF2B5EF4-FFF2-40B4-BE49-F238E27FC236}">
                  <a16:creationId xmlns:a16="http://schemas.microsoft.com/office/drawing/2014/main" id="{73DC6875-B6D0-C546-B18D-FCA961F1FB52}"/>
                </a:ext>
              </a:extLst>
            </p:cNvPr>
            <p:cNvSpPr/>
            <p:nvPr/>
          </p:nvSpPr>
          <p:spPr bwMode="auto">
            <a:xfrm>
              <a:off x="2793994" y="1652594"/>
              <a:ext cx="1739906" cy="1744655"/>
            </a:xfrm>
            <a:prstGeom prst="rect">
              <a:avLst/>
            </a:prstGeom>
            <a:gradFill flip="none" rotWithShape="1">
              <a:gsLst>
                <a:gs pos="0">
                  <a:srgbClr val="FFFF00"/>
                </a:gs>
                <a:gs pos="100000">
                  <a:srgbClr val="0000FF"/>
                </a:gs>
                <a:gs pos="50000">
                  <a:srgbClr val="FF0000"/>
                </a:gs>
              </a:gsLst>
              <a:path path="circle">
                <a:fillToRect l="50000" t="50000" r="50000" b="50000"/>
              </a:path>
              <a:tileRect/>
            </a:gradFill>
            <a:ln w="9525" cap="flat" cmpd="sng" algn="ctr">
              <a:solidFill>
                <a:schemeClr val="tx1"/>
              </a:solidFill>
              <a:prstDash val="solid"/>
              <a:round/>
              <a:headEnd type="none" w="med" len="med"/>
              <a:tailEnd type="none" w="med" len="med"/>
            </a:ln>
            <a:effectLst/>
            <a:scene3d>
              <a:camera prst="perspectiveFront">
                <a:rot lat="0" lon="0" rev="0"/>
              </a:camera>
              <a:lightRig rig="threePt" dir="t"/>
            </a:scene3d>
          </p:spPr>
          <p:txBody>
            <a:bodyPr/>
            <a:lstStyle/>
            <a:p>
              <a:pPr>
                <a:defRPr/>
              </a:pPr>
              <a:endParaRPr lang="en-US">
                <a:latin typeface="Times" charset="0"/>
                <a:ea typeface="ＭＳ Ｐゴシック" charset="-128"/>
                <a:cs typeface="ＭＳ Ｐゴシック" charset="-128"/>
              </a:endParaRPr>
            </a:p>
          </p:txBody>
        </p:sp>
        <p:sp>
          <p:nvSpPr>
            <p:cNvPr id="22" name="Block Arc 21">
              <a:extLst>
                <a:ext uri="{FF2B5EF4-FFF2-40B4-BE49-F238E27FC236}">
                  <a16:creationId xmlns:a16="http://schemas.microsoft.com/office/drawing/2014/main" id="{019F4D59-C9DF-F84C-A0C8-F69DBF1D02EA}"/>
                </a:ext>
              </a:extLst>
            </p:cNvPr>
            <p:cNvSpPr/>
            <p:nvPr/>
          </p:nvSpPr>
          <p:spPr bwMode="auto">
            <a:xfrm>
              <a:off x="2807785" y="1672906"/>
              <a:ext cx="1712325" cy="1706287"/>
            </a:xfrm>
            <a:prstGeom prst="blockArc">
              <a:avLst>
                <a:gd name="adj1" fmla="val 16331605"/>
                <a:gd name="adj2" fmla="val 16094895"/>
                <a:gd name="adj3" fmla="val 44057"/>
              </a:avLst>
            </a:prstGeom>
            <a:solidFill>
              <a:schemeClr val="bg1">
                <a:lumMod val="85000"/>
                <a:alpha val="33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23" name="Oval 52">
              <a:extLst>
                <a:ext uri="{FF2B5EF4-FFF2-40B4-BE49-F238E27FC236}">
                  <a16:creationId xmlns:a16="http://schemas.microsoft.com/office/drawing/2014/main" id="{061C91DF-160C-A14D-966B-5E7A1A5AB2CF}"/>
                </a:ext>
              </a:extLst>
            </p:cNvPr>
            <p:cNvSpPr>
              <a:spLocks noChangeArrowheads="1"/>
            </p:cNvSpPr>
            <p:nvPr/>
          </p:nvSpPr>
          <p:spPr bwMode="auto">
            <a:xfrm>
              <a:off x="3625850" y="2489200"/>
              <a:ext cx="76200" cy="76200"/>
            </a:xfrm>
            <a:prstGeom prst="ellipse">
              <a:avLst/>
            </a:prstGeom>
            <a:solidFill>
              <a:schemeClr val="tx1"/>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24" name="TextBox 53">
              <a:extLst>
                <a:ext uri="{FF2B5EF4-FFF2-40B4-BE49-F238E27FC236}">
                  <a16:creationId xmlns:a16="http://schemas.microsoft.com/office/drawing/2014/main" id="{4B896C5B-FF74-C54E-95E2-1139A755F893}"/>
                </a:ext>
              </a:extLst>
            </p:cNvPr>
            <p:cNvSpPr txBox="1">
              <a:spLocks noChangeArrowheads="1"/>
            </p:cNvSpPr>
            <p:nvPr/>
          </p:nvSpPr>
          <p:spPr bwMode="auto">
            <a:xfrm>
              <a:off x="3619500" y="1778000"/>
              <a:ext cx="2744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dirty="0"/>
                <a:t>q</a:t>
              </a:r>
            </a:p>
          </p:txBody>
        </p:sp>
        <p:sp>
          <p:nvSpPr>
            <p:cNvPr id="25" name="Arc 24">
              <a:extLst>
                <a:ext uri="{FF2B5EF4-FFF2-40B4-BE49-F238E27FC236}">
                  <a16:creationId xmlns:a16="http://schemas.microsoft.com/office/drawing/2014/main" id="{836C826C-3937-964C-9C26-4EDCD2BEDB83}"/>
                </a:ext>
              </a:extLst>
            </p:cNvPr>
            <p:cNvSpPr/>
            <p:nvPr/>
          </p:nvSpPr>
          <p:spPr bwMode="auto">
            <a:xfrm>
              <a:off x="3315735" y="2178473"/>
              <a:ext cx="696423" cy="690640"/>
            </a:xfrm>
            <a:prstGeom prst="arc">
              <a:avLst>
                <a:gd name="adj1" fmla="val 16755765"/>
                <a:gd name="adj2" fmla="val 15615036"/>
              </a:avLst>
            </a:prstGeom>
            <a:noFill/>
            <a:ln w="19050" cap="flat" cmpd="sng" algn="ctr">
              <a:solidFill>
                <a:schemeClr val="tx1"/>
              </a:solidFill>
              <a:prstDash val="solid"/>
              <a:round/>
              <a:headEnd type="none" w="med" len="med"/>
              <a:tailEnd type="stealth" w="med" len="med"/>
            </a:ln>
            <a:effectLst/>
          </p:spPr>
          <p:txBody>
            <a:bodyPr/>
            <a:lstStyle/>
            <a:p>
              <a:pPr>
                <a:defRPr/>
              </a:pPr>
              <a:endParaRPr lang="en-US">
                <a:latin typeface="Times" charset="0"/>
                <a:ea typeface="ＭＳ Ｐゴシック" charset="-128"/>
                <a:cs typeface="ＭＳ Ｐゴシック" charset="-128"/>
              </a:endParaRPr>
            </a:p>
          </p:txBody>
        </p:sp>
        <p:sp>
          <p:nvSpPr>
            <p:cNvPr id="26" name="TextBox 55">
              <a:extLst>
                <a:ext uri="{FF2B5EF4-FFF2-40B4-BE49-F238E27FC236}">
                  <a16:creationId xmlns:a16="http://schemas.microsoft.com/office/drawing/2014/main" id="{1A35D4F3-FD65-B545-89DE-725C36ACFF54}"/>
                </a:ext>
              </a:extLst>
            </p:cNvPr>
            <p:cNvSpPr txBox="1">
              <a:spLocks noChangeArrowheads="1"/>
            </p:cNvSpPr>
            <p:nvPr/>
          </p:nvSpPr>
          <p:spPr bwMode="auto">
            <a:xfrm>
              <a:off x="3771900" y="2727325"/>
              <a:ext cx="3230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dirty="0" err="1">
                  <a:latin typeface="Lucida Grande" panose="020B0600040502020204" pitchFamily="34" charset="0"/>
                </a:rPr>
                <a:t>ϕ</a:t>
              </a:r>
              <a:endParaRPr lang="en-US" altLang="en-US" dirty="0"/>
            </a:p>
          </p:txBody>
        </p:sp>
      </p:grpSp>
      <p:sp>
        <p:nvSpPr>
          <p:cNvPr id="27" name="TextBox 27">
            <a:extLst>
              <a:ext uri="{FF2B5EF4-FFF2-40B4-BE49-F238E27FC236}">
                <a16:creationId xmlns:a16="http://schemas.microsoft.com/office/drawing/2014/main" id="{A63A5762-4919-064A-934C-15A532D95684}"/>
              </a:ext>
            </a:extLst>
          </p:cNvPr>
          <p:cNvSpPr txBox="1">
            <a:spLocks noChangeArrowheads="1"/>
          </p:cNvSpPr>
          <p:nvPr/>
        </p:nvSpPr>
        <p:spPr bwMode="auto">
          <a:xfrm>
            <a:off x="6375400" y="2734733"/>
            <a:ext cx="2808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a:latin typeface="Verdana" panose="020B0604030504040204" pitchFamily="34" charset="0"/>
                <a:ea typeface="Verdana" panose="020B0604030504040204" pitchFamily="34" charset="0"/>
                <a:cs typeface="Verdana" panose="020B0604030504040204" pitchFamily="34" charset="0"/>
              </a:rPr>
              <a:t>q</a:t>
            </a:r>
          </a:p>
        </p:txBody>
      </p:sp>
      <p:graphicFrame>
        <p:nvGraphicFramePr>
          <p:cNvPr id="28" name="Object 2">
            <a:extLst>
              <a:ext uri="{FF2B5EF4-FFF2-40B4-BE49-F238E27FC236}">
                <a16:creationId xmlns:a16="http://schemas.microsoft.com/office/drawing/2014/main" id="{494C5B6E-545F-7243-A1B3-EDB2F2418504}"/>
              </a:ext>
            </a:extLst>
          </p:cNvPr>
          <p:cNvGraphicFramePr>
            <a:graphicFrameLocks noChangeAspect="1"/>
          </p:cNvGraphicFramePr>
          <p:nvPr>
            <p:extLst>
              <p:ext uri="{D42A27DB-BD31-4B8C-83A1-F6EECF244321}">
                <p14:modId xmlns:p14="http://schemas.microsoft.com/office/powerpoint/2010/main" val="1898524646"/>
              </p:ext>
            </p:extLst>
          </p:nvPr>
        </p:nvGraphicFramePr>
        <p:xfrm>
          <a:off x="552282" y="5631391"/>
          <a:ext cx="3335338" cy="342900"/>
        </p:xfrm>
        <a:graphic>
          <a:graphicData uri="http://schemas.openxmlformats.org/presentationml/2006/ole">
            <mc:AlternateContent xmlns:mc="http://schemas.openxmlformats.org/markup-compatibility/2006">
              <mc:Choice xmlns:v="urn:schemas-microsoft-com:vml" Requires="v">
                <p:oleObj spid="_x0000_s10324" name="Equation" r:id="rId3" imgW="2222500" imgH="228600" progId="Equation.DSMT4">
                  <p:embed/>
                </p:oleObj>
              </mc:Choice>
              <mc:Fallback>
                <p:oleObj name="Equation" r:id="rId3" imgW="2222500" imgH="228600" progId="Equation.DSMT4">
                  <p:embed/>
                  <p:pic>
                    <p:nvPicPr>
                      <p:cNvPr id="32789" name="Object 2">
                        <a:extLst>
                          <a:ext uri="{FF2B5EF4-FFF2-40B4-BE49-F238E27FC236}">
                            <a16:creationId xmlns:a16="http://schemas.microsoft.com/office/drawing/2014/main" id="{BD521AF3-7376-0E42-B2BD-370C8C215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82" y="5631391"/>
                        <a:ext cx="3335338"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9" name="TextBox 29">
            <a:extLst>
              <a:ext uri="{FF2B5EF4-FFF2-40B4-BE49-F238E27FC236}">
                <a16:creationId xmlns:a16="http://schemas.microsoft.com/office/drawing/2014/main" id="{A363B8AE-648B-0B49-BD8E-E095489A8BBF}"/>
              </a:ext>
            </a:extLst>
          </p:cNvPr>
          <p:cNvSpPr txBox="1">
            <a:spLocks noChangeArrowheads="1"/>
          </p:cNvSpPr>
          <p:nvPr/>
        </p:nvSpPr>
        <p:spPr bwMode="auto">
          <a:xfrm>
            <a:off x="6494463" y="5638271"/>
            <a:ext cx="231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dirty="0">
                <a:latin typeface="Verdana" panose="020B0604030504040204" pitchFamily="34" charset="0"/>
                <a:ea typeface="Verdana" panose="020B0604030504040204" pitchFamily="34" charset="0"/>
                <a:cs typeface="Verdana" panose="020B0604030504040204" pitchFamily="34" charset="0"/>
              </a:rPr>
              <a:t>I(q) is obtained by integrating around the circle. For detectors, the standard deviation of signal </a:t>
            </a:r>
            <a:r>
              <a:rPr lang="en-US" altLang="en-US" sz="1200" dirty="0" err="1">
                <a:latin typeface="Verdana" panose="020B0604030504040204" pitchFamily="34" charset="0"/>
                <a:ea typeface="Verdana" panose="020B0604030504040204" pitchFamily="34" charset="0"/>
                <a:cs typeface="Verdana" panose="020B0604030504040204" pitchFamily="34" charset="0"/>
              </a:rPr>
              <a:t>σ</a:t>
            </a:r>
            <a:r>
              <a:rPr lang="en-US" altLang="en-US" sz="1200" dirty="0">
                <a:latin typeface="Verdana" panose="020B0604030504040204" pitchFamily="34" charset="0"/>
                <a:ea typeface="Verdana" panose="020B0604030504040204" pitchFamily="34" charset="0"/>
                <a:cs typeface="Verdana" panose="020B0604030504040204" pitchFamily="34" charset="0"/>
              </a:rPr>
              <a:t>(q) is also calculated. </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83784F9-EBA8-2645-8C05-182E660FA9DF}"/>
                  </a:ext>
                </a:extLst>
              </p:cNvPr>
              <p:cNvSpPr txBox="1"/>
              <p:nvPr/>
            </p:nvSpPr>
            <p:spPr>
              <a:xfrm>
                <a:off x="2390373" y="3308912"/>
                <a:ext cx="45281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2</m:t>
                      </m:r>
                      <m:r>
                        <a:rPr lang="en-US" sz="1400" b="0" i="1" smtClean="0">
                          <a:latin typeface="Cambria Math" panose="02040503050406030204" pitchFamily="18" charset="0"/>
                        </a:rPr>
                        <m:t>𝜃</m:t>
                      </m:r>
                    </m:oMath>
                  </m:oMathPara>
                </a14:m>
                <a:endParaRPr lang="en-US" sz="1400" dirty="0">
                  <a:latin typeface="Verdana Regular"/>
                </a:endParaRPr>
              </a:p>
            </p:txBody>
          </p:sp>
        </mc:Choice>
        <mc:Fallback xmlns="">
          <p:sp>
            <p:nvSpPr>
              <p:cNvPr id="58" name="TextBox 57">
                <a:extLst>
                  <a:ext uri="{FF2B5EF4-FFF2-40B4-BE49-F238E27FC236}">
                    <a16:creationId xmlns:a16="http://schemas.microsoft.com/office/drawing/2014/main" id="{983784F9-EBA8-2645-8C05-182E660FA9DF}"/>
                  </a:ext>
                </a:extLst>
              </p:cNvPr>
              <p:cNvSpPr txBox="1">
                <a:spLocks noRot="1" noChangeAspect="1" noMove="1" noResize="1" noEditPoints="1" noAdjustHandles="1" noChangeArrowheads="1" noChangeShapeType="1" noTextEdit="1"/>
              </p:cNvSpPr>
              <p:nvPr/>
            </p:nvSpPr>
            <p:spPr>
              <a:xfrm>
                <a:off x="2390373" y="3308912"/>
                <a:ext cx="452816" cy="307777"/>
              </a:xfrm>
              <a:prstGeom prst="rect">
                <a:avLst/>
              </a:prstGeom>
              <a:blipFill>
                <a:blip r:embed="rId5"/>
                <a:stretch>
                  <a:fillRect/>
                </a:stretch>
              </a:blipFill>
            </p:spPr>
            <p:txBody>
              <a:bodyPr/>
              <a:lstStyle/>
              <a:p>
                <a:r>
                  <a:rPr lang="en-US">
                    <a:noFill/>
                  </a:rPr>
                  <a:t> </a:t>
                </a:r>
              </a:p>
            </p:txBody>
          </p:sp>
        </mc:Fallback>
      </mc:AlternateContent>
      <p:sp>
        <p:nvSpPr>
          <p:cNvPr id="59" name="Arc 58">
            <a:extLst>
              <a:ext uri="{FF2B5EF4-FFF2-40B4-BE49-F238E27FC236}">
                <a16:creationId xmlns:a16="http://schemas.microsoft.com/office/drawing/2014/main" id="{69763351-917D-3243-95B4-57F571BA8FEA}"/>
              </a:ext>
            </a:extLst>
          </p:cNvPr>
          <p:cNvSpPr/>
          <p:nvPr/>
        </p:nvSpPr>
        <p:spPr bwMode="auto">
          <a:xfrm>
            <a:off x="2219951" y="3252624"/>
            <a:ext cx="266993" cy="526594"/>
          </a:xfrm>
          <a:prstGeom prst="arc">
            <a:avLst>
              <a:gd name="adj1" fmla="val 16200000"/>
              <a:gd name="adj2" fmla="val 4181540"/>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a:ln>
                <a:noFill/>
              </a:ln>
              <a:solidFill>
                <a:schemeClr val="bg1"/>
              </a:solidFill>
              <a:effectLst/>
              <a:latin typeface="Arial" charset="0"/>
              <a:ea typeface="ＭＳ Ｐゴシック" pitchFamily="32" charset="-128"/>
            </a:endParaRPr>
          </a:p>
        </p:txBody>
      </p:sp>
      <p:sp>
        <p:nvSpPr>
          <p:cNvPr id="60" name="TextBox 59">
            <a:extLst>
              <a:ext uri="{FF2B5EF4-FFF2-40B4-BE49-F238E27FC236}">
                <a16:creationId xmlns:a16="http://schemas.microsoft.com/office/drawing/2014/main" id="{A93877F5-A948-954E-8554-4D69F2A63716}"/>
              </a:ext>
            </a:extLst>
          </p:cNvPr>
          <p:cNvSpPr txBox="1"/>
          <p:nvPr/>
        </p:nvSpPr>
        <p:spPr>
          <a:xfrm>
            <a:off x="0" y="6258288"/>
            <a:ext cx="4241000" cy="584775"/>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Slide from Richard </a:t>
            </a:r>
            <a:r>
              <a:rPr lang="en-US" sz="1600" dirty="0" err="1">
                <a:latin typeface="Verdana" panose="020B0604030504040204" pitchFamily="34" charset="0"/>
                <a:ea typeface="Verdana" panose="020B0604030504040204" pitchFamily="34" charset="0"/>
                <a:cs typeface="Verdana" panose="020B0604030504040204" pitchFamily="34" charset="0"/>
              </a:rPr>
              <a:t>Gillilan’s</a:t>
            </a: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dirty="0" err="1">
                <a:latin typeface="Verdana" panose="020B0604030504040204" pitchFamily="34" charset="0"/>
                <a:ea typeface="Verdana" panose="020B0604030504040204" pitchFamily="34" charset="0"/>
                <a:cs typeface="Verdana" panose="020B0604030504040204" pitchFamily="34" charset="0"/>
              </a:rPr>
              <a:t>BioSAXS</a:t>
            </a:r>
            <a:r>
              <a:rPr lang="en-US" sz="1600" dirty="0">
                <a:latin typeface="Verdana" panose="020B0604030504040204" pitchFamily="34" charset="0"/>
                <a:ea typeface="Verdana" panose="020B0604030504040204" pitchFamily="34" charset="0"/>
                <a:cs typeface="Verdana" panose="020B0604030504040204" pitchFamily="34" charset="0"/>
              </a:rPr>
              <a:t> Essentials presentation</a:t>
            </a:r>
          </a:p>
        </p:txBody>
      </p:sp>
    </p:spTree>
    <p:extLst>
      <p:ext uri="{BB962C8B-B14F-4D97-AF65-F5344CB8AC3E}">
        <p14:creationId xmlns:p14="http://schemas.microsoft.com/office/powerpoint/2010/main" val="647706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E7CDC-842D-544E-A018-6CDA4ACF0374}"/>
              </a:ext>
            </a:extLst>
          </p:cNvPr>
          <p:cNvSpPr>
            <a:spLocks noGrp="1"/>
          </p:cNvSpPr>
          <p:nvPr>
            <p:ph type="title"/>
          </p:nvPr>
        </p:nvSpPr>
        <p:spPr/>
        <p:txBody>
          <a:bodyPr/>
          <a:lstStyle/>
          <a:p>
            <a:r>
              <a:rPr lang="en-US" dirty="0"/>
              <a:t>The scattering profile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876962F-E1B3-2F47-BEF5-F8A2C6CF85C8}"/>
                  </a:ext>
                </a:extLst>
              </p:cNvPr>
              <p:cNvSpPr>
                <a:spLocks noGrp="1"/>
              </p:cNvSpPr>
              <p:nvPr>
                <p:ph idx="1"/>
              </p:nvPr>
            </p:nvSpPr>
            <p:spPr>
              <a:xfrm>
                <a:off x="685800" y="2390745"/>
                <a:ext cx="7770813" cy="4010055"/>
              </a:xfrm>
            </p:spPr>
            <p:txBody>
              <a:bodyPr>
                <a:normAutofit fontScale="92500" lnSpcReduction="10000"/>
              </a:bodyPr>
              <a:lstStyle/>
              <a:p>
                <a:pPr marL="0" indent="0">
                  <a:buNone/>
                </a:pPr>
                <a14:m>
                  <m:oMath xmlns:m="http://schemas.openxmlformats.org/officeDocument/2006/math">
                    <m:r>
                      <a:rPr lang="en-US" sz="2000" b="0" i="1" smtClean="0">
                        <a:latin typeface="Cambria Math" panose="02040503050406030204" pitchFamily="18" charset="0"/>
                      </a:rPr>
                      <m:t>𝐼</m:t>
                    </m:r>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b="0" i="1" smtClean="0">
                        <a:latin typeface="Cambria Math" panose="02040503050406030204" pitchFamily="18" charset="0"/>
                      </a:rPr>
                      <m:t>)</m:t>
                    </m:r>
                  </m:oMath>
                </a14:m>
                <a:r>
                  <a:rPr lang="en-US" sz="2000" dirty="0"/>
                  <a:t> – Experimental intensity</a:t>
                </a:r>
                <a:endParaRPr lang="en-US" sz="2000" b="0" i="1" dirty="0">
                  <a:latin typeface="Cambria Math" panose="02040503050406030204" pitchFamily="18" charset="0"/>
                </a:endParaRPr>
              </a:p>
              <a:p>
                <a:pPr marL="0" indent="0">
                  <a:buNone/>
                </a:pPr>
                <a14:m>
                  <m:oMath xmlns:m="http://schemas.openxmlformats.org/officeDocument/2006/math">
                    <m:r>
                      <a:rPr lang="en-US" sz="2000" b="0" i="1" smtClean="0">
                        <a:latin typeface="Cambria Math" panose="02040503050406030204" pitchFamily="18" charset="0"/>
                      </a:rPr>
                      <m:t>𝑀</m:t>
                    </m:r>
                  </m:oMath>
                </a14:m>
                <a:r>
                  <a:rPr lang="en-US" sz="2000" dirty="0"/>
                  <a:t> – molecular weight</a:t>
                </a:r>
              </a:p>
              <a:p>
                <a:pPr marL="0" indent="0">
                  <a:buNone/>
                </a:pPr>
                <a14:m>
                  <m:oMath xmlns:m="http://schemas.openxmlformats.org/officeDocument/2006/math">
                    <m:r>
                      <a:rPr lang="en-US" sz="2000" b="0" i="1" smtClean="0">
                        <a:latin typeface="Cambria Math" panose="02040503050406030204" pitchFamily="18" charset="0"/>
                      </a:rPr>
                      <m:t>𝑐</m:t>
                    </m:r>
                  </m:oMath>
                </a14:m>
                <a:r>
                  <a:rPr lang="en-US" sz="2000" dirty="0"/>
                  <a:t> – concentration</a:t>
                </a:r>
              </a:p>
              <a:p>
                <a:pPr marL="0" indent="0">
                  <a:buNone/>
                </a:pPr>
                <a14:m>
                  <m:oMath xmlns:m="http://schemas.openxmlformats.org/officeDocument/2006/math">
                    <m:r>
                      <a:rPr lang="en-US" sz="2000" i="1" smtClean="0">
                        <a:latin typeface="Cambria Math" panose="02040503050406030204" pitchFamily="18" charset="0"/>
                        <a:ea typeface="Cambria Math" panose="02040503050406030204" pitchFamily="18" charset="0"/>
                      </a:rPr>
                      <m:t>𝜌</m:t>
                    </m:r>
                  </m:oMath>
                </a14:m>
                <a:r>
                  <a:rPr lang="en-US" sz="2000" dirty="0"/>
                  <a:t> – scattering density (electrons per unit volume)</a:t>
                </a:r>
              </a:p>
              <a:p>
                <a:pPr marL="0" indent="0">
                  <a:buNone/>
                </a:pPr>
                <a:r>
                  <a:rPr lang="en-US" sz="2000" dirty="0"/>
                  <a:t>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rPr>
                          <m:t>1</m:t>
                        </m:r>
                      </m:sub>
                    </m:sSub>
                  </m:oMath>
                </a14:m>
                <a:r>
                  <a:rPr lang="en-US" sz="2000" dirty="0"/>
                  <a:t> - particle</a:t>
                </a:r>
              </a:p>
              <a:p>
                <a:pPr marL="0" indent="0">
                  <a:buNone/>
                </a:pPr>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ea typeface="Cambria Math" panose="02040503050406030204" pitchFamily="18" charset="0"/>
                          </a:rPr>
                          <m:t>2</m:t>
                        </m:r>
                      </m:sub>
                    </m:sSub>
                  </m:oMath>
                </a14:m>
                <a:r>
                  <a:rPr lang="en-US" sz="2000" dirty="0"/>
                  <a:t> - solvent</a:t>
                </a:r>
              </a:p>
              <a:p>
                <a:pPr marL="0" indent="0">
                  <a:buNone/>
                </a:pPr>
                <a14:m>
                  <m:oMath xmlns:m="http://schemas.openxmlformats.org/officeDocument/2006/math">
                    <m:r>
                      <a:rPr lang="en-US" sz="2000" b="0" i="1" smtClean="0">
                        <a:latin typeface="Cambria Math" panose="02040503050406030204" pitchFamily="18" charset="0"/>
                      </a:rPr>
                      <m:t>𝐹</m:t>
                    </m:r>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b="0" i="1" smtClean="0">
                        <a:latin typeface="Cambria Math" panose="02040503050406030204" pitchFamily="18" charset="0"/>
                      </a:rPr>
                      <m:t>)</m:t>
                    </m:r>
                  </m:oMath>
                </a14:m>
                <a:r>
                  <a:rPr lang="en-US" sz="2000" dirty="0"/>
                  <a:t> – Form factor, i.e. molecular shape</a:t>
                </a:r>
              </a:p>
              <a:p>
                <a:pPr marL="0" indent="0">
                  <a:buNone/>
                </a:pPr>
                <a14:m>
                  <m:oMath xmlns:m="http://schemas.openxmlformats.org/officeDocument/2006/math">
                    <m:r>
                      <a:rPr lang="en-US" sz="2000" b="0" i="1" smtClean="0">
                        <a:latin typeface="Cambria Math" panose="02040503050406030204" pitchFamily="18" charset="0"/>
                      </a:rPr>
                      <m:t>𝑆</m:t>
                    </m:r>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b="0" i="1" smtClean="0">
                        <a:latin typeface="Cambria Math" panose="02040503050406030204" pitchFamily="18" charset="0"/>
                      </a:rPr>
                      <m:t>)</m:t>
                    </m:r>
                  </m:oMath>
                </a14:m>
                <a:r>
                  <a:rPr lang="en-US" sz="2000" dirty="0"/>
                  <a:t> – Structure factor, i.e. inter-molecular interaction</a:t>
                </a:r>
              </a:p>
              <a:p>
                <a:pPr marL="0" indent="0">
                  <a:buNone/>
                </a:pPr>
                <a:r>
                  <a:rPr lang="en-US" sz="2000" dirty="0"/>
                  <a:t>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1</m:t>
                    </m:r>
                  </m:oMath>
                </a14:m>
                <a:r>
                  <a:rPr lang="en-US" sz="2000" dirty="0"/>
                  <a:t> for dilute solutions</a:t>
                </a:r>
              </a:p>
              <a:p>
                <a:pPr marL="0" indent="0">
                  <a:buNone/>
                </a:pPr>
                <a:endParaRPr lang="en-US" sz="2000" dirty="0"/>
              </a:p>
            </p:txBody>
          </p:sp>
        </mc:Choice>
        <mc:Fallback xmlns="">
          <p:sp>
            <p:nvSpPr>
              <p:cNvPr id="3" name="Content Placeholder 2">
                <a:extLst>
                  <a:ext uri="{FF2B5EF4-FFF2-40B4-BE49-F238E27FC236}">
                    <a16:creationId xmlns:a16="http://schemas.microsoft.com/office/drawing/2014/main" id="{B876962F-E1B3-2F47-BEF5-F8A2C6CF85C8}"/>
                  </a:ext>
                </a:extLst>
              </p:cNvPr>
              <p:cNvSpPr>
                <a:spLocks noGrp="1" noRot="1" noChangeAspect="1" noMove="1" noResize="1" noEditPoints="1" noAdjustHandles="1" noChangeArrowheads="1" noChangeShapeType="1" noTextEdit="1"/>
              </p:cNvSpPr>
              <p:nvPr>
                <p:ph idx="1"/>
              </p:nvPr>
            </p:nvSpPr>
            <p:spPr>
              <a:xfrm>
                <a:off x="685800" y="2390745"/>
                <a:ext cx="7770813" cy="4010055"/>
              </a:xfrm>
              <a:blipFill>
                <a:blip r:embed="rId2"/>
                <a:stretch>
                  <a:fillRect t="-315" b="-6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C4F3FA57-F45F-F94C-B885-0E9DB1DCAE03}"/>
                  </a:ext>
                </a:extLst>
              </p:cNvPr>
              <p:cNvSpPr txBox="1"/>
              <p:nvPr/>
            </p:nvSpPr>
            <p:spPr>
              <a:xfrm>
                <a:off x="1828800" y="1676400"/>
                <a:ext cx="5715000"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atin typeface="Cambria Math" panose="02040503050406030204" pitchFamily="18" charset="0"/>
                          <a:ea typeface="Verdana" panose="020B0604030504040204" pitchFamily="34" charset="0"/>
                          <a:cs typeface="Verdana" panose="020B0604030504040204" pitchFamily="34" charset="0"/>
                        </a:rPr>
                        <m:t>𝐼</m:t>
                      </m:r>
                      <m:r>
                        <a:rPr lang="en-US" sz="3000" b="0" i="1" smtClean="0">
                          <a:latin typeface="Cambria Math" panose="02040503050406030204" pitchFamily="18" charset="0"/>
                          <a:ea typeface="Verdana" panose="020B0604030504040204" pitchFamily="34" charset="0"/>
                          <a:cs typeface="Verdana" panose="020B0604030504040204" pitchFamily="34" charset="0"/>
                        </a:rPr>
                        <m:t>(</m:t>
                      </m:r>
                      <m:r>
                        <a:rPr lang="en-US" sz="3000" b="0" i="1" smtClean="0">
                          <a:latin typeface="Cambria Math" panose="02040503050406030204" pitchFamily="18" charset="0"/>
                          <a:ea typeface="Verdana" panose="020B0604030504040204" pitchFamily="34" charset="0"/>
                          <a:cs typeface="Verdana" panose="020B0604030504040204" pitchFamily="34" charset="0"/>
                        </a:rPr>
                        <m:t>𝑞</m:t>
                      </m:r>
                      <m:r>
                        <a:rPr lang="en-US" sz="3000" b="0" i="1" smtClean="0">
                          <a:latin typeface="Cambria Math" panose="02040503050406030204" pitchFamily="18" charset="0"/>
                          <a:ea typeface="Verdana" panose="020B0604030504040204" pitchFamily="34" charset="0"/>
                          <a:cs typeface="Verdana" panose="020B0604030504040204" pitchFamily="34" charset="0"/>
                        </a:rPr>
                        <m:t>)∝</m:t>
                      </m:r>
                      <m:r>
                        <a:rPr lang="en-US" sz="3000" b="0" i="1" smtClean="0">
                          <a:latin typeface="Cambria Math" panose="02040503050406030204" pitchFamily="18" charset="0"/>
                          <a:ea typeface="Cambria Math" panose="02040503050406030204" pitchFamily="18" charset="0"/>
                          <a:cs typeface="Verdana" panose="020B0604030504040204" pitchFamily="34" charset="0"/>
                        </a:rPr>
                        <m:t>𝑀𝑐</m:t>
                      </m:r>
                      <m:sSup>
                        <m:sSupPr>
                          <m:ctrlPr>
                            <a:rPr lang="en-US" sz="3000" b="0" i="1" smtClean="0">
                              <a:latin typeface="Cambria Math" panose="02040503050406030204" pitchFamily="18" charset="0"/>
                              <a:ea typeface="Cambria Math" panose="02040503050406030204" pitchFamily="18" charset="0"/>
                              <a:cs typeface="Verdana" panose="020B0604030504040204" pitchFamily="34" charset="0"/>
                            </a:rPr>
                          </m:ctrlPr>
                        </m:sSupPr>
                        <m:e>
                          <m:d>
                            <m:dPr>
                              <m:ctrlPr>
                                <a:rPr lang="en-US" sz="3000" i="1">
                                  <a:latin typeface="Cambria Math" panose="02040503050406030204" pitchFamily="18" charset="0"/>
                                  <a:ea typeface="Cambria Math" panose="02040503050406030204" pitchFamily="18" charset="0"/>
                                  <a:cs typeface="Verdana" panose="020B0604030504040204" pitchFamily="34" charset="0"/>
                                </a:rPr>
                              </m:ctrlPr>
                            </m:dPr>
                            <m:e>
                              <m:sSub>
                                <m:sSubPr>
                                  <m:ctrlPr>
                                    <a:rPr lang="en-US" sz="3000" i="1">
                                      <a:latin typeface="Cambria Math" panose="02040503050406030204" pitchFamily="18" charset="0"/>
                                      <a:ea typeface="Cambria Math" panose="02040503050406030204" pitchFamily="18" charset="0"/>
                                      <a:cs typeface="Verdana" panose="020B0604030504040204" pitchFamily="34" charset="0"/>
                                    </a:rPr>
                                  </m:ctrlPr>
                                </m:sSubPr>
                                <m:e>
                                  <m:r>
                                    <a:rPr lang="en-US" sz="3000" i="1">
                                      <a:latin typeface="Cambria Math" panose="02040503050406030204" pitchFamily="18" charset="0"/>
                                      <a:ea typeface="Cambria Math" panose="02040503050406030204" pitchFamily="18" charset="0"/>
                                      <a:cs typeface="Verdana" panose="020B0604030504040204" pitchFamily="34" charset="0"/>
                                    </a:rPr>
                                    <m:t>𝜌</m:t>
                                  </m:r>
                                </m:e>
                                <m:sub>
                                  <m:r>
                                    <a:rPr lang="en-US" sz="3000" i="1">
                                      <a:latin typeface="Cambria Math" panose="02040503050406030204" pitchFamily="18" charset="0"/>
                                      <a:ea typeface="Cambria Math" panose="02040503050406030204" pitchFamily="18" charset="0"/>
                                      <a:cs typeface="Verdana" panose="020B0604030504040204" pitchFamily="34" charset="0"/>
                                    </a:rPr>
                                    <m:t>1</m:t>
                                  </m:r>
                                </m:sub>
                              </m:sSub>
                              <m:r>
                                <a:rPr lang="en-US" sz="3000" i="1">
                                  <a:latin typeface="Cambria Math" panose="02040503050406030204" pitchFamily="18" charset="0"/>
                                  <a:ea typeface="Cambria Math" panose="02040503050406030204" pitchFamily="18" charset="0"/>
                                  <a:cs typeface="Verdana" panose="020B0604030504040204" pitchFamily="34" charset="0"/>
                                </a:rPr>
                                <m:t>−</m:t>
                              </m:r>
                              <m:sSub>
                                <m:sSubPr>
                                  <m:ctrlPr>
                                    <a:rPr lang="en-US" sz="3000" i="1">
                                      <a:latin typeface="Cambria Math" panose="02040503050406030204" pitchFamily="18" charset="0"/>
                                      <a:ea typeface="Cambria Math" panose="02040503050406030204" pitchFamily="18" charset="0"/>
                                      <a:cs typeface="Verdana" panose="020B0604030504040204" pitchFamily="34" charset="0"/>
                                    </a:rPr>
                                  </m:ctrlPr>
                                </m:sSubPr>
                                <m:e>
                                  <m:r>
                                    <a:rPr lang="en-US" sz="3000" i="1">
                                      <a:latin typeface="Cambria Math" panose="02040503050406030204" pitchFamily="18" charset="0"/>
                                      <a:ea typeface="Cambria Math" panose="02040503050406030204" pitchFamily="18" charset="0"/>
                                      <a:cs typeface="Verdana" panose="020B0604030504040204" pitchFamily="34" charset="0"/>
                                    </a:rPr>
                                    <m:t>𝜌</m:t>
                                  </m:r>
                                </m:e>
                                <m:sub>
                                  <m:r>
                                    <a:rPr lang="en-US" sz="3000" b="0" i="1" smtClean="0">
                                      <a:latin typeface="Cambria Math" panose="02040503050406030204" pitchFamily="18" charset="0"/>
                                      <a:ea typeface="Cambria Math" panose="02040503050406030204" pitchFamily="18" charset="0"/>
                                      <a:cs typeface="Verdana" panose="020B0604030504040204" pitchFamily="34" charset="0"/>
                                    </a:rPr>
                                    <m:t>2</m:t>
                                  </m:r>
                                </m:sub>
                              </m:sSub>
                            </m:e>
                          </m:d>
                        </m:e>
                        <m:sup>
                          <m:r>
                            <a:rPr lang="en-US" sz="3000" b="0" i="1" smtClean="0">
                              <a:latin typeface="Cambria Math" panose="02040503050406030204" pitchFamily="18" charset="0"/>
                              <a:ea typeface="Cambria Math" panose="02040503050406030204" pitchFamily="18" charset="0"/>
                              <a:cs typeface="Verdana" panose="020B0604030504040204" pitchFamily="34" charset="0"/>
                            </a:rPr>
                            <m:t>2</m:t>
                          </m:r>
                        </m:sup>
                      </m:sSup>
                      <m:sSup>
                        <m:sSupPr>
                          <m:ctrlPr>
                            <a:rPr lang="en-US" sz="3000" b="0" i="1" smtClean="0">
                              <a:latin typeface="Cambria Math" panose="02040503050406030204" pitchFamily="18" charset="0"/>
                              <a:ea typeface="Cambria Math" panose="02040503050406030204" pitchFamily="18" charset="0"/>
                              <a:cs typeface="Verdana" panose="020B0604030504040204" pitchFamily="34" charset="0"/>
                            </a:rPr>
                          </m:ctrlPr>
                        </m:sSupPr>
                        <m:e>
                          <m:d>
                            <m:dPr>
                              <m:begChr m:val="|"/>
                              <m:endChr m:val="|"/>
                              <m:ctrlPr>
                                <a:rPr lang="en-US" sz="3000" i="1">
                                  <a:latin typeface="Cambria Math" panose="02040503050406030204" pitchFamily="18" charset="0"/>
                                  <a:ea typeface="Cambria Math" panose="02040503050406030204" pitchFamily="18" charset="0"/>
                                  <a:cs typeface="Verdana" panose="020B0604030504040204" pitchFamily="34" charset="0"/>
                                </a:rPr>
                              </m:ctrlPr>
                            </m:dPr>
                            <m:e>
                              <m:r>
                                <a:rPr lang="en-US" sz="3000" i="1">
                                  <a:latin typeface="Cambria Math" panose="02040503050406030204" pitchFamily="18" charset="0"/>
                                  <a:ea typeface="Cambria Math" panose="02040503050406030204" pitchFamily="18" charset="0"/>
                                  <a:cs typeface="Verdana" panose="020B0604030504040204" pitchFamily="34" charset="0"/>
                                </a:rPr>
                                <m:t>𝐹</m:t>
                              </m:r>
                              <m:d>
                                <m:dPr>
                                  <m:ctrlPr>
                                    <a:rPr lang="en-US" sz="3000" i="1">
                                      <a:latin typeface="Cambria Math" panose="02040503050406030204" pitchFamily="18" charset="0"/>
                                      <a:ea typeface="Cambria Math" panose="02040503050406030204" pitchFamily="18" charset="0"/>
                                      <a:cs typeface="Verdana" panose="020B0604030504040204" pitchFamily="34" charset="0"/>
                                    </a:rPr>
                                  </m:ctrlPr>
                                </m:dPr>
                                <m:e>
                                  <m:r>
                                    <a:rPr lang="en-US" sz="3000" i="1">
                                      <a:latin typeface="Cambria Math" panose="02040503050406030204" pitchFamily="18" charset="0"/>
                                      <a:ea typeface="Cambria Math" panose="02040503050406030204" pitchFamily="18" charset="0"/>
                                      <a:cs typeface="Verdana" panose="020B0604030504040204" pitchFamily="34" charset="0"/>
                                    </a:rPr>
                                    <m:t>𝑞</m:t>
                                  </m:r>
                                </m:e>
                              </m:d>
                            </m:e>
                          </m:d>
                        </m:e>
                        <m:sup>
                          <m:r>
                            <a:rPr lang="en-US" sz="3000" b="0" i="1" smtClean="0">
                              <a:latin typeface="Cambria Math" panose="02040503050406030204" pitchFamily="18" charset="0"/>
                              <a:ea typeface="Cambria Math" panose="02040503050406030204" pitchFamily="18" charset="0"/>
                              <a:cs typeface="Verdana" panose="020B0604030504040204" pitchFamily="34" charset="0"/>
                            </a:rPr>
                            <m:t>2</m:t>
                          </m:r>
                        </m:sup>
                      </m:sSup>
                      <m:r>
                        <a:rPr lang="en-US" sz="3000" b="0" i="1" smtClean="0">
                          <a:latin typeface="Cambria Math" panose="02040503050406030204" pitchFamily="18" charset="0"/>
                          <a:ea typeface="Cambria Math" panose="02040503050406030204" pitchFamily="18" charset="0"/>
                          <a:cs typeface="Verdana" panose="020B0604030504040204" pitchFamily="34" charset="0"/>
                        </a:rPr>
                        <m:t>𝑆</m:t>
                      </m:r>
                      <m:r>
                        <a:rPr lang="en-US" sz="3000" b="0" i="1" smtClean="0">
                          <a:latin typeface="Cambria Math" panose="02040503050406030204" pitchFamily="18" charset="0"/>
                          <a:ea typeface="Cambria Math" panose="02040503050406030204" pitchFamily="18" charset="0"/>
                          <a:cs typeface="Verdana" panose="020B0604030504040204" pitchFamily="34" charset="0"/>
                        </a:rPr>
                        <m:t>(</m:t>
                      </m:r>
                      <m:r>
                        <a:rPr lang="en-US" sz="3000" b="0" i="1" smtClean="0">
                          <a:latin typeface="Cambria Math" panose="02040503050406030204" pitchFamily="18" charset="0"/>
                          <a:ea typeface="Cambria Math" panose="02040503050406030204" pitchFamily="18" charset="0"/>
                          <a:cs typeface="Verdana" panose="020B0604030504040204" pitchFamily="34" charset="0"/>
                        </a:rPr>
                        <m:t>𝑞</m:t>
                      </m:r>
                      <m:r>
                        <a:rPr lang="en-US" sz="3000" b="0" i="1" smtClean="0">
                          <a:latin typeface="Cambria Math" panose="02040503050406030204" pitchFamily="18" charset="0"/>
                          <a:ea typeface="Cambria Math" panose="02040503050406030204" pitchFamily="18" charset="0"/>
                          <a:cs typeface="Verdana" panose="020B0604030504040204" pitchFamily="34" charset="0"/>
                        </a:rPr>
                        <m:t>)</m:t>
                      </m:r>
                    </m:oMath>
                  </m:oMathPara>
                </a14:m>
                <a:endParaRPr lang="en-US" sz="3000" dirty="0">
                  <a:latin typeface="Verdana" panose="020B0604030504040204" pitchFamily="34" charset="0"/>
                  <a:ea typeface="Verdana" panose="020B0604030504040204" pitchFamily="34" charset="0"/>
                  <a:cs typeface="Verdana" panose="020B0604030504040204" pitchFamily="34" charset="0"/>
                </a:endParaRPr>
              </a:p>
            </p:txBody>
          </p:sp>
        </mc:Choice>
        <mc:Fallback>
          <p:sp>
            <p:nvSpPr>
              <p:cNvPr id="4" name="TextBox 3">
                <a:extLst>
                  <a:ext uri="{FF2B5EF4-FFF2-40B4-BE49-F238E27FC236}">
                    <a16:creationId xmlns:a16="http://schemas.microsoft.com/office/drawing/2014/main" id="{C4F3FA57-F45F-F94C-B885-0E9DB1DCAE03}"/>
                  </a:ext>
                </a:extLst>
              </p:cNvPr>
              <p:cNvSpPr txBox="1">
                <a:spLocks noRot="1" noChangeAspect="1" noMove="1" noResize="1" noEditPoints="1" noAdjustHandles="1" noChangeArrowheads="1" noChangeShapeType="1" noTextEdit="1"/>
              </p:cNvSpPr>
              <p:nvPr/>
            </p:nvSpPr>
            <p:spPr>
              <a:xfrm>
                <a:off x="1828800" y="1676400"/>
                <a:ext cx="5715000" cy="553998"/>
              </a:xfrm>
              <a:prstGeom prst="rect">
                <a:avLst/>
              </a:prstGeom>
              <a:blipFill>
                <a:blip r:embed="rId3"/>
                <a:stretch>
                  <a:fillRect b="-20455"/>
                </a:stretch>
              </a:blipFill>
            </p:spPr>
            <p:txBody>
              <a:bodyPr/>
              <a:lstStyle/>
              <a:p>
                <a:r>
                  <a:rPr lang="en-US">
                    <a:noFill/>
                  </a:rPr>
                  <a:t> </a:t>
                </a:r>
              </a:p>
            </p:txBody>
          </p:sp>
        </mc:Fallback>
      </mc:AlternateContent>
    </p:spTree>
    <p:extLst>
      <p:ext uri="{BB962C8B-B14F-4D97-AF65-F5344CB8AC3E}">
        <p14:creationId xmlns:p14="http://schemas.microsoft.com/office/powerpoint/2010/main" val="3600618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C647F-424C-5C4C-830C-A1F758776E68}"/>
              </a:ext>
            </a:extLst>
          </p:cNvPr>
          <p:cNvSpPr>
            <a:spLocks noGrp="1"/>
          </p:cNvSpPr>
          <p:nvPr>
            <p:ph type="title"/>
          </p:nvPr>
        </p:nvSpPr>
        <p:spPr/>
        <p:txBody>
          <a:bodyPr/>
          <a:lstStyle/>
          <a:p>
            <a:r>
              <a:rPr lang="en-US" dirty="0"/>
              <a:t>Interparticle Interactions</a:t>
            </a:r>
          </a:p>
        </p:txBody>
      </p:sp>
      <p:pic>
        <p:nvPicPr>
          <p:cNvPr id="4" name="Picture 3">
            <a:extLst>
              <a:ext uri="{FF2B5EF4-FFF2-40B4-BE49-F238E27FC236}">
                <a16:creationId xmlns:a16="http://schemas.microsoft.com/office/drawing/2014/main" id="{6216F9CC-0BCA-C24D-ACCC-8877E709DA6E}"/>
              </a:ext>
            </a:extLst>
          </p:cNvPr>
          <p:cNvPicPr>
            <a:picLocks noChangeAspect="1"/>
          </p:cNvPicPr>
          <p:nvPr/>
        </p:nvPicPr>
        <p:blipFill>
          <a:blip r:embed="rId2"/>
          <a:stretch>
            <a:fillRect/>
          </a:stretch>
        </p:blipFill>
        <p:spPr>
          <a:xfrm>
            <a:off x="0" y="1371600"/>
            <a:ext cx="9144000" cy="5195038"/>
          </a:xfrm>
          <a:prstGeom prst="rect">
            <a:avLst/>
          </a:prstGeom>
        </p:spPr>
      </p:pic>
      <p:sp>
        <p:nvSpPr>
          <p:cNvPr id="5" name="TextBox 4">
            <a:extLst>
              <a:ext uri="{FF2B5EF4-FFF2-40B4-BE49-F238E27FC236}">
                <a16:creationId xmlns:a16="http://schemas.microsoft.com/office/drawing/2014/main" id="{57D12DE6-449C-9F45-9398-AEF54A4AF10D}"/>
              </a:ext>
            </a:extLst>
          </p:cNvPr>
          <p:cNvSpPr txBox="1"/>
          <p:nvPr/>
        </p:nvSpPr>
        <p:spPr>
          <a:xfrm>
            <a:off x="5181600" y="6519446"/>
            <a:ext cx="3907545"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Image from a talk by Thomas Grant</a:t>
            </a:r>
          </a:p>
        </p:txBody>
      </p:sp>
    </p:spTree>
    <p:extLst>
      <p:ext uri="{BB962C8B-B14F-4D97-AF65-F5344CB8AC3E}">
        <p14:creationId xmlns:p14="http://schemas.microsoft.com/office/powerpoint/2010/main" val="1949188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F32C3-C19B-9743-9667-E7CC367DA46D}"/>
              </a:ext>
            </a:extLst>
          </p:cNvPr>
          <p:cNvSpPr>
            <a:spLocks noGrp="1"/>
          </p:cNvSpPr>
          <p:nvPr>
            <p:ph type="title"/>
          </p:nvPr>
        </p:nvSpPr>
        <p:spPr/>
        <p:txBody>
          <a:bodyPr/>
          <a:lstStyle/>
          <a:p>
            <a:r>
              <a:rPr lang="en-US" dirty="0"/>
              <a:t>Scattering from a sphere</a:t>
            </a:r>
          </a:p>
        </p:txBody>
      </p:sp>
      <p:sp>
        <p:nvSpPr>
          <p:cNvPr id="3" name="Content Placeholder 2">
            <a:extLst>
              <a:ext uri="{FF2B5EF4-FFF2-40B4-BE49-F238E27FC236}">
                <a16:creationId xmlns:a16="http://schemas.microsoft.com/office/drawing/2014/main" id="{DA367707-6F47-2E42-AC62-1B08D4AD076F}"/>
              </a:ext>
            </a:extLst>
          </p:cNvPr>
          <p:cNvSpPr>
            <a:spLocks noGrp="1"/>
          </p:cNvSpPr>
          <p:nvPr>
            <p:ph idx="1"/>
          </p:nvPr>
        </p:nvSpPr>
        <p:spPr>
          <a:xfrm>
            <a:off x="685800" y="1524000"/>
            <a:ext cx="7770813" cy="609600"/>
          </a:xfrm>
        </p:spPr>
        <p:txBody>
          <a:bodyPr>
            <a:normAutofit fontScale="62500" lnSpcReduction="20000"/>
          </a:bodyPr>
          <a:lstStyle/>
          <a:p>
            <a:pPr marL="0" indent="0">
              <a:buNone/>
            </a:pPr>
            <a:r>
              <a:rPr lang="en-US" dirty="0"/>
              <a:t>Scattering from a uniform density sphere with radius </a:t>
            </a:r>
            <a:r>
              <a:rPr lang="en-US" i="1" dirty="0"/>
              <a:t>R</a:t>
            </a:r>
            <a:r>
              <a:rPr lang="en-US" dirty="0"/>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87D6641-DB57-C349-953E-C319B9425894}"/>
                  </a:ext>
                </a:extLst>
              </p:cNvPr>
              <p:cNvSpPr txBox="1"/>
              <p:nvPr/>
            </p:nvSpPr>
            <p:spPr>
              <a:xfrm>
                <a:off x="2743200" y="1981200"/>
                <a:ext cx="4165051" cy="7371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Verdana" panose="020B0604030504040204" pitchFamily="34" charset="0"/>
                          <a:cs typeface="Verdana" panose="020B0604030504040204" pitchFamily="34" charset="0"/>
                        </a:rPr>
                        <m:t>𝐼</m:t>
                      </m:r>
                      <m:d>
                        <m:d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dPr>
                        <m:e>
                          <m:r>
                            <a:rPr lang="en-US" sz="1600" b="0" i="1" smtClean="0">
                              <a:latin typeface="Cambria Math" panose="02040503050406030204" pitchFamily="18" charset="0"/>
                              <a:ea typeface="Verdana" panose="020B0604030504040204" pitchFamily="34" charset="0"/>
                              <a:cs typeface="Verdana" panose="020B0604030504040204" pitchFamily="34" charset="0"/>
                            </a:rPr>
                            <m:t>𝑞</m:t>
                          </m:r>
                        </m:e>
                      </m:d>
                      <m:r>
                        <a:rPr lang="en-US" sz="1600" i="1">
                          <a:latin typeface="Cambria Math" panose="02040503050406030204" pitchFamily="18" charset="0"/>
                          <a:ea typeface="Verdana" panose="020B0604030504040204" pitchFamily="34" charset="0"/>
                          <a:cs typeface="Verdana" panose="020B0604030504040204" pitchFamily="34" charset="0"/>
                        </a:rPr>
                        <m:t>∝</m:t>
                      </m:r>
                      <m:sSup>
                        <m:sSupPr>
                          <m:ctrlPr>
                            <a:rPr lang="en-US" sz="1600" b="0" i="1" smtClean="0">
                              <a:latin typeface="Cambria Math" panose="02040503050406030204" pitchFamily="18" charset="0"/>
                              <a:ea typeface="Cambria Math" panose="02040503050406030204" pitchFamily="18" charset="0"/>
                              <a:cs typeface="Verdana" panose="020B0604030504040204" pitchFamily="34" charset="0"/>
                            </a:rPr>
                          </m:ctrlPr>
                        </m:sSupPr>
                        <m:e>
                          <m:sSup>
                            <m:sSupPr>
                              <m:ctrlPr>
                                <a:rPr lang="en-US" sz="1600" b="0" i="1" smtClean="0">
                                  <a:latin typeface="Cambria Math" panose="02040503050406030204" pitchFamily="18" charset="0"/>
                                  <a:ea typeface="Cambria Math" panose="02040503050406030204" pitchFamily="18" charset="0"/>
                                  <a:cs typeface="Verdana" panose="020B0604030504040204" pitchFamily="34" charset="0"/>
                                </a:rPr>
                              </m:ctrlPr>
                            </m:sSupPr>
                            <m:e>
                              <m:d>
                                <m:dPr>
                                  <m:ctrlPr>
                                    <a:rPr lang="en-US" sz="1600" i="1">
                                      <a:latin typeface="Cambria Math" panose="02040503050406030204" pitchFamily="18" charset="0"/>
                                      <a:ea typeface="Cambria Math" panose="02040503050406030204" pitchFamily="18" charset="0"/>
                                      <a:cs typeface="Verdana" panose="020B0604030504040204" pitchFamily="34" charset="0"/>
                                    </a:rPr>
                                  </m:ctrlPr>
                                </m:dPr>
                                <m:e>
                                  <m:f>
                                    <m:fPr>
                                      <m:ctrlPr>
                                        <a:rPr lang="en-US" sz="1600" i="1">
                                          <a:latin typeface="Cambria Math" panose="02040503050406030204" pitchFamily="18" charset="0"/>
                                          <a:ea typeface="Cambria Math" panose="02040503050406030204" pitchFamily="18" charset="0"/>
                                          <a:cs typeface="Verdana" panose="020B0604030504040204" pitchFamily="34" charset="0"/>
                                        </a:rPr>
                                      </m:ctrlPr>
                                    </m:fPr>
                                    <m:num>
                                      <m:r>
                                        <a:rPr lang="en-US" sz="1600" i="1">
                                          <a:latin typeface="Cambria Math" panose="02040503050406030204" pitchFamily="18" charset="0"/>
                                          <a:ea typeface="Cambria Math" panose="02040503050406030204" pitchFamily="18" charset="0"/>
                                          <a:cs typeface="Verdana" panose="020B0604030504040204" pitchFamily="34" charset="0"/>
                                        </a:rPr>
                                        <m:t>4</m:t>
                                      </m:r>
                                      <m:r>
                                        <a:rPr lang="en-US" sz="1600" i="1">
                                          <a:latin typeface="Cambria Math" panose="02040503050406030204" pitchFamily="18" charset="0"/>
                                          <a:ea typeface="Cambria Math" panose="02040503050406030204" pitchFamily="18" charset="0"/>
                                          <a:cs typeface="Verdana" panose="020B0604030504040204" pitchFamily="34" charset="0"/>
                                        </a:rPr>
                                        <m:t>𝜋</m:t>
                                      </m:r>
                                    </m:num>
                                    <m:den>
                                      <m:r>
                                        <a:rPr lang="en-US" sz="1600" i="1">
                                          <a:latin typeface="Cambria Math" panose="02040503050406030204" pitchFamily="18" charset="0"/>
                                          <a:ea typeface="Cambria Math" panose="02040503050406030204" pitchFamily="18" charset="0"/>
                                          <a:cs typeface="Verdana" panose="020B0604030504040204" pitchFamily="34" charset="0"/>
                                        </a:rPr>
                                        <m:t>3</m:t>
                                      </m:r>
                                    </m:den>
                                  </m:f>
                                  <m:sSup>
                                    <m:sSupPr>
                                      <m:ctrlPr>
                                        <a:rPr lang="en-US" sz="1600" i="1">
                                          <a:latin typeface="Cambria Math" panose="02040503050406030204" pitchFamily="18" charset="0"/>
                                          <a:ea typeface="Cambria Math" panose="02040503050406030204" pitchFamily="18" charset="0"/>
                                          <a:cs typeface="Verdana" panose="020B0604030504040204" pitchFamily="34" charset="0"/>
                                        </a:rPr>
                                      </m:ctrlPr>
                                    </m:sSupPr>
                                    <m:e>
                                      <m:r>
                                        <a:rPr lang="en-US" sz="1600" i="1">
                                          <a:latin typeface="Cambria Math" panose="02040503050406030204" pitchFamily="18" charset="0"/>
                                          <a:ea typeface="Cambria Math" panose="02040503050406030204" pitchFamily="18" charset="0"/>
                                          <a:cs typeface="Verdana" panose="020B0604030504040204" pitchFamily="34" charset="0"/>
                                        </a:rPr>
                                        <m:t>𝑅</m:t>
                                      </m:r>
                                    </m:e>
                                    <m:sup>
                                      <m:r>
                                        <a:rPr lang="en-US" sz="1600" i="1">
                                          <a:latin typeface="Cambria Math" panose="02040503050406030204" pitchFamily="18" charset="0"/>
                                          <a:ea typeface="Cambria Math" panose="02040503050406030204" pitchFamily="18" charset="0"/>
                                          <a:cs typeface="Verdana" panose="020B0604030504040204" pitchFamily="34" charset="0"/>
                                        </a:rPr>
                                        <m:t>3</m:t>
                                      </m:r>
                                    </m:sup>
                                  </m:sSup>
                                </m:e>
                              </m:d>
                            </m:e>
                            <m:sup>
                              <m:r>
                                <a:rPr lang="en-US" sz="1600" b="0" i="1" smtClean="0">
                                  <a:latin typeface="Cambria Math" panose="02040503050406030204" pitchFamily="18" charset="0"/>
                                  <a:ea typeface="Cambria Math" panose="02040503050406030204" pitchFamily="18" charset="0"/>
                                  <a:cs typeface="Verdana" panose="020B0604030504040204" pitchFamily="34" charset="0"/>
                                </a:rPr>
                                <m:t>2</m:t>
                              </m:r>
                            </m:sup>
                          </m:sSup>
                          <m:d>
                            <m:dPr>
                              <m:ctrlPr>
                                <a:rPr lang="en-US" sz="1600" i="1">
                                  <a:latin typeface="Cambria Math" panose="02040503050406030204" pitchFamily="18" charset="0"/>
                                  <a:ea typeface="Cambria Math" panose="02040503050406030204" pitchFamily="18" charset="0"/>
                                  <a:cs typeface="Verdana" panose="020B0604030504040204" pitchFamily="34" charset="0"/>
                                </a:rPr>
                              </m:ctrlPr>
                            </m:dPr>
                            <m:e>
                              <m:r>
                                <a:rPr lang="en-US" sz="1600" b="0" i="1" smtClean="0">
                                  <a:latin typeface="Cambria Math" panose="02040503050406030204" pitchFamily="18" charset="0"/>
                                  <a:ea typeface="Cambria Math" panose="02040503050406030204" pitchFamily="18" charset="0"/>
                                  <a:cs typeface="Verdana" panose="020B0604030504040204" pitchFamily="34" charset="0"/>
                                </a:rPr>
                                <m:t>3</m:t>
                              </m:r>
                              <m:f>
                                <m:fPr>
                                  <m:ctrlPr>
                                    <a:rPr lang="en-US" sz="1600" i="1">
                                      <a:latin typeface="Cambria Math" panose="02040503050406030204" pitchFamily="18" charset="0"/>
                                      <a:ea typeface="Cambria Math" panose="02040503050406030204" pitchFamily="18" charset="0"/>
                                      <a:cs typeface="Verdana" panose="020B0604030504040204" pitchFamily="34" charset="0"/>
                                    </a:rPr>
                                  </m:ctrlPr>
                                </m:fPr>
                                <m:num>
                                  <m:func>
                                    <m:funcPr>
                                      <m:ctrlPr>
                                        <a:rPr lang="en-US" sz="1600" i="1">
                                          <a:latin typeface="Cambria Math" panose="02040503050406030204" pitchFamily="18" charset="0"/>
                                          <a:ea typeface="Cambria Math" panose="02040503050406030204" pitchFamily="18" charset="0"/>
                                          <a:cs typeface="Verdana" panose="020B0604030504040204" pitchFamily="34" charset="0"/>
                                        </a:rPr>
                                      </m:ctrlPr>
                                    </m:funcPr>
                                    <m:fName>
                                      <m:r>
                                        <m:rPr>
                                          <m:sty m:val="p"/>
                                        </m:rPr>
                                        <a:rPr lang="en-US" sz="1600">
                                          <a:latin typeface="Cambria Math" panose="02040503050406030204" pitchFamily="18" charset="0"/>
                                          <a:ea typeface="Cambria Math" panose="02040503050406030204" pitchFamily="18" charset="0"/>
                                          <a:cs typeface="Verdana" panose="020B0604030504040204" pitchFamily="34" charset="0"/>
                                        </a:rPr>
                                        <m:t>sin</m:t>
                                      </m:r>
                                    </m:fName>
                                    <m:e>
                                      <m:d>
                                        <m:dPr>
                                          <m:ctrlPr>
                                            <a:rPr lang="en-US" sz="1600" i="1">
                                              <a:latin typeface="Cambria Math" panose="02040503050406030204" pitchFamily="18" charset="0"/>
                                              <a:ea typeface="Cambria Math" panose="02040503050406030204" pitchFamily="18" charset="0"/>
                                              <a:cs typeface="Verdana" panose="020B0604030504040204" pitchFamily="34" charset="0"/>
                                            </a:rPr>
                                          </m:ctrlPr>
                                        </m:dPr>
                                        <m:e>
                                          <m:r>
                                            <a:rPr lang="en-US" sz="1600" i="1">
                                              <a:latin typeface="Cambria Math" panose="02040503050406030204" pitchFamily="18" charset="0"/>
                                              <a:ea typeface="Cambria Math" panose="02040503050406030204" pitchFamily="18" charset="0"/>
                                              <a:cs typeface="Verdana" panose="020B0604030504040204" pitchFamily="34" charset="0"/>
                                            </a:rPr>
                                            <m:t>𝑞𝑅</m:t>
                                          </m:r>
                                        </m:e>
                                      </m:d>
                                      <m:r>
                                        <a:rPr lang="en-US" sz="1600" i="1">
                                          <a:latin typeface="Cambria Math" panose="02040503050406030204" pitchFamily="18" charset="0"/>
                                          <a:ea typeface="Cambria Math" panose="02040503050406030204" pitchFamily="18" charset="0"/>
                                          <a:cs typeface="Verdana" panose="020B0604030504040204" pitchFamily="34" charset="0"/>
                                        </a:rPr>
                                        <m:t>−</m:t>
                                      </m:r>
                                      <m:r>
                                        <a:rPr lang="en-US" sz="1600" i="1">
                                          <a:latin typeface="Cambria Math" panose="02040503050406030204" pitchFamily="18" charset="0"/>
                                          <a:ea typeface="Cambria Math" panose="02040503050406030204" pitchFamily="18" charset="0"/>
                                          <a:cs typeface="Verdana" panose="020B0604030504040204" pitchFamily="34" charset="0"/>
                                        </a:rPr>
                                        <m:t>𝑞𝑅</m:t>
                                      </m:r>
                                      <m:func>
                                        <m:funcPr>
                                          <m:ctrlPr>
                                            <a:rPr lang="en-US" sz="1600" i="1">
                                              <a:latin typeface="Cambria Math" panose="02040503050406030204" pitchFamily="18" charset="0"/>
                                              <a:ea typeface="Cambria Math" panose="02040503050406030204" pitchFamily="18" charset="0"/>
                                              <a:cs typeface="Verdana" panose="020B0604030504040204" pitchFamily="34" charset="0"/>
                                            </a:rPr>
                                          </m:ctrlPr>
                                        </m:funcPr>
                                        <m:fName>
                                          <m:r>
                                            <m:rPr>
                                              <m:sty m:val="p"/>
                                            </m:rPr>
                                            <a:rPr lang="en-US" sz="1600">
                                              <a:latin typeface="Cambria Math" panose="02040503050406030204" pitchFamily="18" charset="0"/>
                                              <a:ea typeface="Cambria Math" panose="02040503050406030204" pitchFamily="18" charset="0"/>
                                              <a:cs typeface="Verdana" panose="020B0604030504040204" pitchFamily="34" charset="0"/>
                                            </a:rPr>
                                            <m:t>cos</m:t>
                                          </m:r>
                                        </m:fName>
                                        <m:e>
                                          <m:d>
                                            <m:dPr>
                                              <m:ctrlPr>
                                                <a:rPr lang="en-US" sz="1600" i="1">
                                                  <a:latin typeface="Cambria Math" panose="02040503050406030204" pitchFamily="18" charset="0"/>
                                                  <a:ea typeface="Cambria Math" panose="02040503050406030204" pitchFamily="18" charset="0"/>
                                                  <a:cs typeface="Verdana" panose="020B0604030504040204" pitchFamily="34" charset="0"/>
                                                </a:rPr>
                                              </m:ctrlPr>
                                            </m:dPr>
                                            <m:e>
                                              <m:r>
                                                <a:rPr lang="en-US" sz="1600" i="1">
                                                  <a:latin typeface="Cambria Math" panose="02040503050406030204" pitchFamily="18" charset="0"/>
                                                  <a:ea typeface="Cambria Math" panose="02040503050406030204" pitchFamily="18" charset="0"/>
                                                  <a:cs typeface="Verdana" panose="020B0604030504040204" pitchFamily="34" charset="0"/>
                                                </a:rPr>
                                                <m:t>𝑞𝑅</m:t>
                                              </m:r>
                                            </m:e>
                                          </m:d>
                                        </m:e>
                                      </m:func>
                                    </m:e>
                                  </m:func>
                                </m:num>
                                <m:den>
                                  <m:sSup>
                                    <m:sSupPr>
                                      <m:ctrlPr>
                                        <a:rPr lang="en-US" sz="1600" i="1">
                                          <a:latin typeface="Cambria Math" panose="02040503050406030204" pitchFamily="18" charset="0"/>
                                          <a:ea typeface="Cambria Math" panose="02040503050406030204" pitchFamily="18" charset="0"/>
                                          <a:cs typeface="Verdana" panose="020B0604030504040204" pitchFamily="34" charset="0"/>
                                        </a:rPr>
                                      </m:ctrlPr>
                                    </m:sSupPr>
                                    <m:e>
                                      <m:r>
                                        <a:rPr lang="en-US" sz="1600" b="0" i="1" smtClean="0">
                                          <a:latin typeface="Cambria Math" panose="02040503050406030204" pitchFamily="18" charset="0"/>
                                          <a:ea typeface="Cambria Math" panose="02040503050406030204" pitchFamily="18" charset="0"/>
                                          <a:cs typeface="Verdana" panose="020B0604030504040204" pitchFamily="34" charset="0"/>
                                        </a:rPr>
                                        <m:t>(</m:t>
                                      </m:r>
                                      <m:r>
                                        <a:rPr lang="en-US" sz="1600" i="1">
                                          <a:latin typeface="Cambria Math" panose="02040503050406030204" pitchFamily="18" charset="0"/>
                                          <a:ea typeface="Cambria Math" panose="02040503050406030204" pitchFamily="18" charset="0"/>
                                          <a:cs typeface="Verdana" panose="020B0604030504040204" pitchFamily="34" charset="0"/>
                                        </a:rPr>
                                        <m:t>𝑞</m:t>
                                      </m:r>
                                      <m:r>
                                        <a:rPr lang="en-US" sz="1600" b="0" i="1" smtClean="0">
                                          <a:latin typeface="Cambria Math" panose="02040503050406030204" pitchFamily="18" charset="0"/>
                                          <a:ea typeface="Cambria Math" panose="02040503050406030204" pitchFamily="18" charset="0"/>
                                          <a:cs typeface="Verdana" panose="020B0604030504040204" pitchFamily="34" charset="0"/>
                                        </a:rPr>
                                        <m:t>𝑅</m:t>
                                      </m:r>
                                      <m:r>
                                        <a:rPr lang="en-US" sz="1600" b="0" i="1" smtClean="0">
                                          <a:latin typeface="Cambria Math" panose="02040503050406030204" pitchFamily="18" charset="0"/>
                                          <a:ea typeface="Cambria Math" panose="02040503050406030204" pitchFamily="18" charset="0"/>
                                          <a:cs typeface="Verdana" panose="020B0604030504040204" pitchFamily="34" charset="0"/>
                                        </a:rPr>
                                        <m:t>)</m:t>
                                      </m:r>
                                    </m:e>
                                    <m:sup>
                                      <m:r>
                                        <a:rPr lang="en-US" sz="1600" i="1">
                                          <a:latin typeface="Cambria Math" panose="02040503050406030204" pitchFamily="18" charset="0"/>
                                          <a:ea typeface="Cambria Math" panose="02040503050406030204" pitchFamily="18" charset="0"/>
                                          <a:cs typeface="Verdana" panose="020B0604030504040204" pitchFamily="34" charset="0"/>
                                        </a:rPr>
                                        <m:t>3</m:t>
                                      </m:r>
                                    </m:sup>
                                  </m:sSup>
                                </m:den>
                              </m:f>
                            </m:e>
                          </m:d>
                        </m:e>
                        <m:sup>
                          <m:r>
                            <a:rPr lang="en-US" sz="1600" b="0" i="1" smtClean="0">
                              <a:latin typeface="Cambria Math" panose="02040503050406030204" pitchFamily="18" charset="0"/>
                              <a:ea typeface="Cambria Math" panose="02040503050406030204" pitchFamily="18" charset="0"/>
                              <a:cs typeface="Verdana" panose="020B0604030504040204" pitchFamily="34" charset="0"/>
                            </a:rPr>
                            <m:t>2</m:t>
                          </m:r>
                        </m:sup>
                      </m:sSup>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4" name="TextBox 3">
                <a:extLst>
                  <a:ext uri="{FF2B5EF4-FFF2-40B4-BE49-F238E27FC236}">
                    <a16:creationId xmlns:a16="http://schemas.microsoft.com/office/drawing/2014/main" id="{E87D6641-DB57-C349-953E-C319B9425894}"/>
                  </a:ext>
                </a:extLst>
              </p:cNvPr>
              <p:cNvSpPr txBox="1">
                <a:spLocks noRot="1" noChangeAspect="1" noMove="1" noResize="1" noEditPoints="1" noAdjustHandles="1" noChangeArrowheads="1" noChangeShapeType="1" noTextEdit="1"/>
              </p:cNvSpPr>
              <p:nvPr/>
            </p:nvSpPr>
            <p:spPr>
              <a:xfrm>
                <a:off x="2743200" y="1981200"/>
                <a:ext cx="4165051" cy="737189"/>
              </a:xfrm>
              <a:prstGeom prst="rect">
                <a:avLst/>
              </a:prstGeom>
              <a:blipFill>
                <a:blip r:embed="rId2"/>
                <a:stretch>
                  <a:fillRect b="-172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8B8CD6BA-AB49-9A48-AEB6-A6346D3FF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726553"/>
            <a:ext cx="7391400" cy="4141485"/>
          </a:xfrm>
          <a:prstGeom prst="rect">
            <a:avLst/>
          </a:prstGeom>
        </p:spPr>
      </p:pic>
      <p:sp>
        <p:nvSpPr>
          <p:cNvPr id="5" name="TextBox 4">
            <a:extLst>
              <a:ext uri="{FF2B5EF4-FFF2-40B4-BE49-F238E27FC236}">
                <a16:creationId xmlns:a16="http://schemas.microsoft.com/office/drawing/2014/main" id="{4C281D97-2267-6749-ADE9-5D038578BBB5}"/>
              </a:ext>
            </a:extLst>
          </p:cNvPr>
          <p:cNvSpPr txBox="1"/>
          <p:nvPr/>
        </p:nvSpPr>
        <p:spPr>
          <a:xfrm>
            <a:off x="4343400" y="6611779"/>
            <a:ext cx="1905000" cy="246221"/>
          </a:xfrm>
          <a:prstGeom prst="rect">
            <a:avLst/>
          </a:prstGeom>
          <a:solidFill>
            <a:schemeClr val="bg1"/>
          </a:solidFill>
        </p:spPr>
        <p:txBody>
          <a:bodyPr wrap="square" rtlCol="0">
            <a:spAutoFit/>
          </a:bodyPr>
          <a:lstStyle/>
          <a:p>
            <a:pPr algn="l"/>
            <a:r>
              <a:rPr lang="en-US" sz="1000" dirty="0">
                <a:latin typeface="Verdana" panose="020B0604030504040204" pitchFamily="34" charset="0"/>
                <a:ea typeface="Verdana" panose="020B0604030504040204" pitchFamily="34" charset="0"/>
                <a:cs typeface="Verdana" panose="020B0604030504040204" pitchFamily="34" charset="0"/>
              </a:rPr>
              <a:t>q (Å</a:t>
            </a:r>
            <a:r>
              <a:rPr lang="en-US" sz="1000" baseline="30000" dirty="0">
                <a:latin typeface="Verdana" panose="020B0604030504040204" pitchFamily="34" charset="0"/>
                <a:ea typeface="Verdana" panose="020B0604030504040204" pitchFamily="34" charset="0"/>
                <a:cs typeface="Verdana" panose="020B0604030504040204" pitchFamily="34" charset="0"/>
              </a:rPr>
              <a:t>-1</a:t>
            </a:r>
            <a:r>
              <a:rPr lang="en-US" sz="10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492492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70F21975-E4C6-6A44-B22D-08E76BDEEEAA}"/>
              </a:ext>
            </a:extLst>
          </p:cNvPr>
          <p:cNvSpPr/>
          <p:nvPr/>
        </p:nvSpPr>
        <p:spPr bwMode="auto">
          <a:xfrm>
            <a:off x="4448904" y="883006"/>
            <a:ext cx="4695096" cy="167732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a:ln>
                <a:noFill/>
              </a:ln>
              <a:solidFill>
                <a:schemeClr val="bg1"/>
              </a:solidFill>
              <a:effectLst/>
              <a:latin typeface="Arial" charset="0"/>
              <a:ea typeface="ＭＳ Ｐゴシック" pitchFamily="32" charset="-128"/>
            </a:endParaRPr>
          </a:p>
        </p:txBody>
      </p:sp>
      <p:sp>
        <p:nvSpPr>
          <p:cNvPr id="2" name="Title 1">
            <a:extLst>
              <a:ext uri="{FF2B5EF4-FFF2-40B4-BE49-F238E27FC236}">
                <a16:creationId xmlns:a16="http://schemas.microsoft.com/office/drawing/2014/main" id="{70FDEF59-9F72-7C44-A027-44B8A593C1EF}"/>
              </a:ext>
            </a:extLst>
          </p:cNvPr>
          <p:cNvSpPr>
            <a:spLocks noGrp="1"/>
          </p:cNvSpPr>
          <p:nvPr>
            <p:ph type="title"/>
          </p:nvPr>
        </p:nvSpPr>
        <p:spPr/>
        <p:txBody>
          <a:bodyPr/>
          <a:lstStyle/>
          <a:p>
            <a:r>
              <a:rPr lang="en-US" dirty="0"/>
              <a:t>A typical SAXS experiment</a:t>
            </a:r>
          </a:p>
        </p:txBody>
      </p:sp>
      <p:pic>
        <p:nvPicPr>
          <p:cNvPr id="4" name="Picture 3" descr="protein_buffer_generic_unsub.pdf">
            <a:extLst>
              <a:ext uri="{FF2B5EF4-FFF2-40B4-BE49-F238E27FC236}">
                <a16:creationId xmlns:a16="http://schemas.microsoft.com/office/drawing/2014/main" id="{3C3C9B59-BD89-B248-9C38-F0AB228A7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196" y="4855003"/>
            <a:ext cx="3142049" cy="1989105"/>
          </a:xfrm>
          <a:prstGeom prst="rect">
            <a:avLst/>
          </a:prstGeom>
        </p:spPr>
      </p:pic>
      <p:grpSp>
        <p:nvGrpSpPr>
          <p:cNvPr id="5" name="Group 4">
            <a:extLst>
              <a:ext uri="{FF2B5EF4-FFF2-40B4-BE49-F238E27FC236}">
                <a16:creationId xmlns:a16="http://schemas.microsoft.com/office/drawing/2014/main" id="{0069ED20-A63B-5B48-8C84-FC0961FB0647}"/>
              </a:ext>
            </a:extLst>
          </p:cNvPr>
          <p:cNvGrpSpPr/>
          <p:nvPr/>
        </p:nvGrpSpPr>
        <p:grpSpPr>
          <a:xfrm>
            <a:off x="673100" y="918999"/>
            <a:ext cx="8286261" cy="2443907"/>
            <a:chOff x="810846" y="1821961"/>
            <a:chExt cx="7805615" cy="1971684"/>
          </a:xfrm>
        </p:grpSpPr>
        <p:cxnSp>
          <p:nvCxnSpPr>
            <p:cNvPr id="6" name="Curved Connector 5">
              <a:extLst>
                <a:ext uri="{FF2B5EF4-FFF2-40B4-BE49-F238E27FC236}">
                  <a16:creationId xmlns:a16="http://schemas.microsoft.com/office/drawing/2014/main" id="{F4A574A2-4540-2547-8418-89E67CD5763A}"/>
                </a:ext>
              </a:extLst>
            </p:cNvPr>
            <p:cNvCxnSpPr/>
            <p:nvPr/>
          </p:nvCxnSpPr>
          <p:spPr>
            <a:xfrm rot="5400000" flipH="1" flipV="1">
              <a:off x="6937452" y="2502222"/>
              <a:ext cx="698940" cy="802926"/>
            </a:xfrm>
            <a:prstGeom prst="curvedConnector3">
              <a:avLst>
                <a:gd name="adj1" fmla="val 61277"/>
              </a:avLst>
            </a:prstGeom>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281990F4-82E8-9E43-B638-FC8CB9F22369}"/>
                </a:ext>
              </a:extLst>
            </p:cNvPr>
            <p:cNvCxnSpPr/>
            <p:nvPr/>
          </p:nvCxnSpPr>
          <p:spPr>
            <a:xfrm>
              <a:off x="1035538" y="2422769"/>
              <a:ext cx="6623539" cy="0"/>
            </a:xfrm>
            <a:prstGeom prst="straightConnector1">
              <a:avLst/>
            </a:prstGeom>
            <a:ln>
              <a:solidFill>
                <a:srgbClr val="FF6600"/>
              </a:solidFill>
              <a:tailEnd type="arrow"/>
            </a:ln>
          </p:spPr>
          <p:style>
            <a:lnRef idx="3">
              <a:schemeClr val="accent2"/>
            </a:lnRef>
            <a:fillRef idx="0">
              <a:schemeClr val="accent2"/>
            </a:fillRef>
            <a:effectRef idx="2">
              <a:schemeClr val="accent2"/>
            </a:effectRef>
            <a:fontRef idx="minor">
              <a:schemeClr val="tx1"/>
            </a:fontRef>
          </p:style>
        </p:cxnSp>
        <p:sp>
          <p:nvSpPr>
            <p:cNvPr id="8" name="Oval 7">
              <a:extLst>
                <a:ext uri="{FF2B5EF4-FFF2-40B4-BE49-F238E27FC236}">
                  <a16:creationId xmlns:a16="http://schemas.microsoft.com/office/drawing/2014/main" id="{D4C0EEA9-782F-3440-AF3C-E79F664AC791}"/>
                </a:ext>
              </a:extLst>
            </p:cNvPr>
            <p:cNvSpPr/>
            <p:nvPr/>
          </p:nvSpPr>
          <p:spPr>
            <a:xfrm>
              <a:off x="3712308" y="2334848"/>
              <a:ext cx="185615" cy="175846"/>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 name="12-Point Star 8">
              <a:extLst>
                <a:ext uri="{FF2B5EF4-FFF2-40B4-BE49-F238E27FC236}">
                  <a16:creationId xmlns:a16="http://schemas.microsoft.com/office/drawing/2014/main" id="{5F405FC1-B796-E74C-ABA8-369A4B8444F9}"/>
                </a:ext>
              </a:extLst>
            </p:cNvPr>
            <p:cNvSpPr/>
            <p:nvPr/>
          </p:nvSpPr>
          <p:spPr>
            <a:xfrm>
              <a:off x="810846" y="2227385"/>
              <a:ext cx="381000" cy="371231"/>
            </a:xfrm>
            <a:prstGeom prst="star12">
              <a:avLst/>
            </a:prstGeom>
            <a:solidFill>
              <a:srgbClr val="FF6600"/>
            </a:solidFill>
            <a:ln>
              <a:solidFill>
                <a:srgbClr val="FF66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DBBCAE-9CE5-7648-9FE2-8AB2C3109637}"/>
                </a:ext>
              </a:extLst>
            </p:cNvPr>
            <p:cNvSpPr/>
            <p:nvPr/>
          </p:nvSpPr>
          <p:spPr>
            <a:xfrm>
              <a:off x="7795846" y="1821961"/>
              <a:ext cx="605692" cy="1201616"/>
            </a:xfrm>
            <a:prstGeom prst="roundRect">
              <a:avLst/>
            </a:prstGeom>
            <a:solidFill>
              <a:srgbClr val="CCFFCC"/>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77B11D4-D4CC-4244-B566-D2BFCC837CB7}"/>
                </a:ext>
              </a:extLst>
            </p:cNvPr>
            <p:cNvSpPr/>
            <p:nvPr/>
          </p:nvSpPr>
          <p:spPr>
            <a:xfrm>
              <a:off x="7678615" y="2383693"/>
              <a:ext cx="45719" cy="879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360719B9-598E-E246-BDCF-344AE0DAB34C}"/>
                </a:ext>
              </a:extLst>
            </p:cNvPr>
            <p:cNvCxnSpPr/>
            <p:nvPr/>
          </p:nvCxnSpPr>
          <p:spPr>
            <a:xfrm flipV="1">
              <a:off x="3790477" y="2002693"/>
              <a:ext cx="3897907" cy="420078"/>
            </a:xfrm>
            <a:prstGeom prst="line">
              <a:avLst/>
            </a:prstGeom>
            <a:ln>
              <a:prstDash val="sysDash"/>
              <a:headEnd type="none"/>
              <a:tailEnd type="arrow"/>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4B154705-9B39-2D49-851C-B8B2D249F389}"/>
                </a:ext>
              </a:extLst>
            </p:cNvPr>
            <p:cNvCxnSpPr/>
            <p:nvPr/>
          </p:nvCxnSpPr>
          <p:spPr>
            <a:xfrm>
              <a:off x="3790477" y="2422771"/>
              <a:ext cx="3878369" cy="439614"/>
            </a:xfrm>
            <a:prstGeom prst="line">
              <a:avLst/>
            </a:prstGeom>
            <a:ln>
              <a:prstDash val="sysDash"/>
              <a:headEnd type="none"/>
              <a:tailEnd type="arrow"/>
            </a:ln>
          </p:spPr>
          <p:style>
            <a:lnRef idx="2">
              <a:schemeClr val="dk1"/>
            </a:lnRef>
            <a:fillRef idx="0">
              <a:schemeClr val="dk1"/>
            </a:fillRef>
            <a:effectRef idx="1">
              <a:schemeClr val="dk1"/>
            </a:effectRef>
            <a:fontRef idx="minor">
              <a:schemeClr val="tx1"/>
            </a:fontRef>
          </p:style>
        </p:cxnSp>
        <p:sp>
          <p:nvSpPr>
            <p:cNvPr id="14" name="Arc 13">
              <a:extLst>
                <a:ext uri="{FF2B5EF4-FFF2-40B4-BE49-F238E27FC236}">
                  <a16:creationId xmlns:a16="http://schemas.microsoft.com/office/drawing/2014/main" id="{6375F8FA-1174-CD46-A04E-79B5F98E6F8D}"/>
                </a:ext>
              </a:extLst>
            </p:cNvPr>
            <p:cNvSpPr/>
            <p:nvPr/>
          </p:nvSpPr>
          <p:spPr>
            <a:xfrm>
              <a:off x="6164385" y="2002692"/>
              <a:ext cx="459154" cy="654538"/>
            </a:xfrm>
            <a:prstGeom prst="arc">
              <a:avLst>
                <a:gd name="adj1" fmla="val 19048635"/>
                <a:gd name="adj2" fmla="val 137163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15" name="TextBox 14">
              <a:extLst>
                <a:ext uri="{FF2B5EF4-FFF2-40B4-BE49-F238E27FC236}">
                  <a16:creationId xmlns:a16="http://schemas.microsoft.com/office/drawing/2014/main" id="{FA100298-4454-4442-9AE2-A2BB661DE5F2}"/>
                </a:ext>
              </a:extLst>
            </p:cNvPr>
            <p:cNvSpPr txBox="1"/>
            <p:nvPr/>
          </p:nvSpPr>
          <p:spPr>
            <a:xfrm>
              <a:off x="6613772" y="2072978"/>
              <a:ext cx="424403" cy="369332"/>
            </a:xfrm>
            <a:prstGeom prst="rect">
              <a:avLst/>
            </a:prstGeom>
            <a:noFill/>
          </p:spPr>
          <p:txBody>
            <a:bodyPr wrap="none" rtlCol="0">
              <a:spAutoFit/>
            </a:bodyPr>
            <a:lstStyle/>
            <a:p>
              <a:r>
                <a:rPr lang="en-US" dirty="0"/>
                <a:t>2θ</a:t>
              </a:r>
            </a:p>
          </p:txBody>
        </p:sp>
        <p:sp>
          <p:nvSpPr>
            <p:cNvPr id="16" name="TextBox 15">
              <a:extLst>
                <a:ext uri="{FF2B5EF4-FFF2-40B4-BE49-F238E27FC236}">
                  <a16:creationId xmlns:a16="http://schemas.microsoft.com/office/drawing/2014/main" id="{352FADA4-06AF-5B4B-9A37-C33E354F893B}"/>
                </a:ext>
              </a:extLst>
            </p:cNvPr>
            <p:cNvSpPr txBox="1"/>
            <p:nvPr/>
          </p:nvSpPr>
          <p:spPr>
            <a:xfrm>
              <a:off x="810846" y="3023577"/>
              <a:ext cx="1064846" cy="376115"/>
            </a:xfrm>
            <a:prstGeom prst="rect">
              <a:avLst/>
            </a:prstGeom>
            <a:noFill/>
          </p:spPr>
          <p:txBody>
            <a:bodyPr wrap="square" rtlCol="0">
              <a:spAutoFit/>
            </a:bodyPr>
            <a:lstStyle/>
            <a:p>
              <a:r>
                <a:rPr lang="en-US" dirty="0"/>
                <a:t>Source</a:t>
              </a:r>
            </a:p>
          </p:txBody>
        </p:sp>
        <p:sp>
          <p:nvSpPr>
            <p:cNvPr id="17" name="TextBox 16">
              <a:extLst>
                <a:ext uri="{FF2B5EF4-FFF2-40B4-BE49-F238E27FC236}">
                  <a16:creationId xmlns:a16="http://schemas.microsoft.com/office/drawing/2014/main" id="{D50DFBC6-52BA-1D42-863A-75D541297F4A}"/>
                </a:ext>
              </a:extLst>
            </p:cNvPr>
            <p:cNvSpPr txBox="1"/>
            <p:nvPr/>
          </p:nvSpPr>
          <p:spPr>
            <a:xfrm>
              <a:off x="3214077" y="3165232"/>
              <a:ext cx="996462" cy="369332"/>
            </a:xfrm>
            <a:prstGeom prst="rect">
              <a:avLst/>
            </a:prstGeom>
            <a:noFill/>
          </p:spPr>
          <p:txBody>
            <a:bodyPr wrap="square" rtlCol="0">
              <a:spAutoFit/>
            </a:bodyPr>
            <a:lstStyle/>
            <a:p>
              <a:r>
                <a:rPr lang="en-US" dirty="0"/>
                <a:t>Sample</a:t>
              </a:r>
            </a:p>
          </p:txBody>
        </p:sp>
        <p:sp>
          <p:nvSpPr>
            <p:cNvPr id="18" name="TextBox 17">
              <a:extLst>
                <a:ext uri="{FF2B5EF4-FFF2-40B4-BE49-F238E27FC236}">
                  <a16:creationId xmlns:a16="http://schemas.microsoft.com/office/drawing/2014/main" id="{AD0B5EDA-50AB-6149-834E-C8083BD9D568}"/>
                </a:ext>
              </a:extLst>
            </p:cNvPr>
            <p:cNvSpPr txBox="1"/>
            <p:nvPr/>
          </p:nvSpPr>
          <p:spPr>
            <a:xfrm>
              <a:off x="7463690" y="3424313"/>
              <a:ext cx="1152771" cy="369332"/>
            </a:xfrm>
            <a:prstGeom prst="rect">
              <a:avLst/>
            </a:prstGeom>
            <a:noFill/>
          </p:spPr>
          <p:txBody>
            <a:bodyPr wrap="square" rtlCol="0">
              <a:spAutoFit/>
            </a:bodyPr>
            <a:lstStyle/>
            <a:p>
              <a:r>
                <a:rPr lang="en-US" dirty="0"/>
                <a:t>Detector</a:t>
              </a:r>
            </a:p>
          </p:txBody>
        </p:sp>
        <p:sp>
          <p:nvSpPr>
            <p:cNvPr id="19" name="TextBox 18">
              <a:extLst>
                <a:ext uri="{FF2B5EF4-FFF2-40B4-BE49-F238E27FC236}">
                  <a16:creationId xmlns:a16="http://schemas.microsoft.com/office/drawing/2014/main" id="{6DB576F7-1F05-1148-996F-5F70382D9D63}"/>
                </a:ext>
              </a:extLst>
            </p:cNvPr>
            <p:cNvSpPr txBox="1"/>
            <p:nvPr/>
          </p:nvSpPr>
          <p:spPr>
            <a:xfrm>
              <a:off x="6104421" y="3197988"/>
              <a:ext cx="1221154" cy="297968"/>
            </a:xfrm>
            <a:prstGeom prst="rect">
              <a:avLst/>
            </a:prstGeom>
            <a:noFill/>
          </p:spPr>
          <p:txBody>
            <a:bodyPr wrap="square" rtlCol="0">
              <a:spAutoFit/>
            </a:bodyPr>
            <a:lstStyle/>
            <a:p>
              <a:r>
                <a:rPr lang="en-US" dirty="0"/>
                <a:t>Beamstop</a:t>
              </a:r>
            </a:p>
          </p:txBody>
        </p:sp>
        <p:cxnSp>
          <p:nvCxnSpPr>
            <p:cNvPr id="20" name="Curved Connector 19">
              <a:extLst>
                <a:ext uri="{FF2B5EF4-FFF2-40B4-BE49-F238E27FC236}">
                  <a16:creationId xmlns:a16="http://schemas.microsoft.com/office/drawing/2014/main" id="{6631E397-3E78-9542-9AD3-022B5B7F75BB}"/>
                </a:ext>
              </a:extLst>
            </p:cNvPr>
            <p:cNvCxnSpPr>
              <a:endCxn id="9" idx="5"/>
            </p:cNvCxnSpPr>
            <p:nvPr/>
          </p:nvCxnSpPr>
          <p:spPr>
            <a:xfrm rot="16200000" flipV="1">
              <a:off x="753230" y="2726615"/>
              <a:ext cx="591483" cy="285750"/>
            </a:xfrm>
            <a:prstGeom prst="curvedConnector3">
              <a:avLst/>
            </a:prstGeom>
          </p:spPr>
          <p:style>
            <a:lnRef idx="2">
              <a:schemeClr val="dk1"/>
            </a:lnRef>
            <a:fillRef idx="0">
              <a:schemeClr val="dk1"/>
            </a:fillRef>
            <a:effectRef idx="1">
              <a:schemeClr val="dk1"/>
            </a:effectRef>
            <a:fontRef idx="minor">
              <a:schemeClr val="tx1"/>
            </a:fontRef>
          </p:style>
        </p:cxnSp>
        <p:cxnSp>
          <p:nvCxnSpPr>
            <p:cNvPr id="21" name="Curved Connector 20">
              <a:extLst>
                <a:ext uri="{FF2B5EF4-FFF2-40B4-BE49-F238E27FC236}">
                  <a16:creationId xmlns:a16="http://schemas.microsoft.com/office/drawing/2014/main" id="{47A76E61-DF8C-BA48-AC11-123903EF264B}"/>
                </a:ext>
              </a:extLst>
            </p:cNvPr>
            <p:cNvCxnSpPr/>
            <p:nvPr/>
          </p:nvCxnSpPr>
          <p:spPr>
            <a:xfrm rot="5400000" flipH="1" flipV="1">
              <a:off x="3302010" y="2764688"/>
              <a:ext cx="654537" cy="322396"/>
            </a:xfrm>
            <a:prstGeom prst="curvedConnector3">
              <a:avLst/>
            </a:prstGeom>
          </p:spPr>
          <p:style>
            <a:lnRef idx="2">
              <a:schemeClr val="dk1"/>
            </a:lnRef>
            <a:fillRef idx="0">
              <a:schemeClr val="dk1"/>
            </a:fillRef>
            <a:effectRef idx="1">
              <a:schemeClr val="dk1"/>
            </a:effectRef>
            <a:fontRef idx="minor">
              <a:schemeClr val="tx1"/>
            </a:fontRef>
          </p:style>
        </p:cxnSp>
        <p:cxnSp>
          <p:nvCxnSpPr>
            <p:cNvPr id="22" name="Curved Connector 21">
              <a:extLst>
                <a:ext uri="{FF2B5EF4-FFF2-40B4-BE49-F238E27FC236}">
                  <a16:creationId xmlns:a16="http://schemas.microsoft.com/office/drawing/2014/main" id="{64BD5E61-3A14-234F-BFE9-80CD42F94B82}"/>
                </a:ext>
              </a:extLst>
            </p:cNvPr>
            <p:cNvCxnSpPr/>
            <p:nvPr/>
          </p:nvCxnSpPr>
          <p:spPr>
            <a:xfrm rot="5400000" flipH="1" flipV="1">
              <a:off x="7769930" y="3049494"/>
              <a:ext cx="510987" cy="459154"/>
            </a:xfrm>
            <a:prstGeom prst="curvedConnector3">
              <a:avLst/>
            </a:prstGeom>
          </p:spPr>
          <p:style>
            <a:lnRef idx="2">
              <a:schemeClr val="dk1"/>
            </a:lnRef>
            <a:fillRef idx="0">
              <a:schemeClr val="dk1"/>
            </a:fillRef>
            <a:effectRef idx="1">
              <a:schemeClr val="dk1"/>
            </a:effectRef>
            <a:fontRef idx="minor">
              <a:schemeClr val="tx1"/>
            </a:fontRef>
          </p:style>
        </p:cxnSp>
      </p:grpSp>
      <p:grpSp>
        <p:nvGrpSpPr>
          <p:cNvPr id="23" name="Group 22">
            <a:extLst>
              <a:ext uri="{FF2B5EF4-FFF2-40B4-BE49-F238E27FC236}">
                <a16:creationId xmlns:a16="http://schemas.microsoft.com/office/drawing/2014/main" id="{46E89874-8948-874A-89B5-E7EB5D4FF7BB}"/>
              </a:ext>
            </a:extLst>
          </p:cNvPr>
          <p:cNvGrpSpPr/>
          <p:nvPr/>
        </p:nvGrpSpPr>
        <p:grpSpPr>
          <a:xfrm>
            <a:off x="1434816" y="3066892"/>
            <a:ext cx="6028875" cy="1752118"/>
            <a:chOff x="1434816" y="3467152"/>
            <a:chExt cx="6028875" cy="1752118"/>
          </a:xfrm>
        </p:grpSpPr>
        <p:grpSp>
          <p:nvGrpSpPr>
            <p:cNvPr id="24" name="Group 23">
              <a:extLst>
                <a:ext uri="{FF2B5EF4-FFF2-40B4-BE49-F238E27FC236}">
                  <a16:creationId xmlns:a16="http://schemas.microsoft.com/office/drawing/2014/main" id="{5EADE6E2-AA29-2945-8147-5C56BD4107CD}"/>
                </a:ext>
              </a:extLst>
            </p:cNvPr>
            <p:cNvGrpSpPr/>
            <p:nvPr/>
          </p:nvGrpSpPr>
          <p:grpSpPr>
            <a:xfrm>
              <a:off x="1649047" y="3847670"/>
              <a:ext cx="5814644" cy="1371600"/>
              <a:chOff x="349741" y="3392972"/>
              <a:chExt cx="5814644" cy="1371600"/>
            </a:xfrm>
          </p:grpSpPr>
          <p:sp>
            <p:nvSpPr>
              <p:cNvPr id="28" name="TextBox 27">
                <a:extLst>
                  <a:ext uri="{FF2B5EF4-FFF2-40B4-BE49-F238E27FC236}">
                    <a16:creationId xmlns:a16="http://schemas.microsoft.com/office/drawing/2014/main" id="{54FFFEEA-61E9-BA48-ADAB-AD6B2BA492EB}"/>
                  </a:ext>
                </a:extLst>
              </p:cNvPr>
              <p:cNvSpPr txBox="1"/>
              <p:nvPr/>
            </p:nvSpPr>
            <p:spPr>
              <a:xfrm>
                <a:off x="1895231" y="3624384"/>
                <a:ext cx="380971" cy="861774"/>
              </a:xfrm>
              <a:prstGeom prst="rect">
                <a:avLst/>
              </a:prstGeom>
              <a:noFill/>
            </p:spPr>
            <p:txBody>
              <a:bodyPr wrap="none" rtlCol="0">
                <a:spAutoFit/>
              </a:bodyPr>
              <a:lstStyle/>
              <a:p>
                <a:r>
                  <a:rPr lang="en-US" sz="5000" dirty="0"/>
                  <a:t>-</a:t>
                </a:r>
              </a:p>
            </p:txBody>
          </p:sp>
          <p:pic>
            <p:nvPicPr>
              <p:cNvPr id="29" name="Picture 28" descr="protein_solution.jpg">
                <a:extLst>
                  <a:ext uri="{FF2B5EF4-FFF2-40B4-BE49-F238E27FC236}">
                    <a16:creationId xmlns:a16="http://schemas.microsoft.com/office/drawing/2014/main" id="{7966890C-5A16-1D43-B176-8736F1429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741" y="3392972"/>
                <a:ext cx="1371600" cy="1371600"/>
              </a:xfrm>
              <a:prstGeom prst="rect">
                <a:avLst/>
              </a:prstGeom>
            </p:spPr>
          </p:pic>
          <p:pic>
            <p:nvPicPr>
              <p:cNvPr id="30" name="Picture 29" descr="solution.jpg">
                <a:extLst>
                  <a:ext uri="{FF2B5EF4-FFF2-40B4-BE49-F238E27FC236}">
                    <a16:creationId xmlns:a16="http://schemas.microsoft.com/office/drawing/2014/main" id="{08741984-84CD-E14F-9A9D-8EF618C37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8167" y="3392972"/>
                <a:ext cx="1371600" cy="1371600"/>
              </a:xfrm>
              <a:prstGeom prst="rect">
                <a:avLst/>
              </a:prstGeom>
            </p:spPr>
          </p:pic>
          <p:sp>
            <p:nvSpPr>
              <p:cNvPr id="31" name="TextBox 30">
                <a:extLst>
                  <a:ext uri="{FF2B5EF4-FFF2-40B4-BE49-F238E27FC236}">
                    <a16:creationId xmlns:a16="http://schemas.microsoft.com/office/drawing/2014/main" id="{6B4D5422-A916-F045-812F-3F598891529D}"/>
                  </a:ext>
                </a:extLst>
              </p:cNvPr>
              <p:cNvSpPr txBox="1"/>
              <p:nvPr/>
            </p:nvSpPr>
            <p:spPr>
              <a:xfrm>
                <a:off x="4020053" y="3624384"/>
                <a:ext cx="504014" cy="861774"/>
              </a:xfrm>
              <a:prstGeom prst="rect">
                <a:avLst/>
              </a:prstGeom>
              <a:noFill/>
            </p:spPr>
            <p:txBody>
              <a:bodyPr wrap="none" rtlCol="0">
                <a:spAutoFit/>
              </a:bodyPr>
              <a:lstStyle/>
              <a:p>
                <a:r>
                  <a:rPr lang="en-US" sz="5000" dirty="0"/>
                  <a:t>=</a:t>
                </a:r>
              </a:p>
            </p:txBody>
          </p:sp>
          <p:pic>
            <p:nvPicPr>
              <p:cNvPr id="32" name="Picture 31" descr="protein_sans_solution.jpg">
                <a:extLst>
                  <a:ext uri="{FF2B5EF4-FFF2-40B4-BE49-F238E27FC236}">
                    <a16:creationId xmlns:a16="http://schemas.microsoft.com/office/drawing/2014/main" id="{BEF6C64D-5712-E241-A065-339F7DC5A3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2785" y="3392972"/>
                <a:ext cx="1371600" cy="1371600"/>
              </a:xfrm>
              <a:prstGeom prst="rect">
                <a:avLst/>
              </a:prstGeom>
            </p:spPr>
          </p:pic>
        </p:grpSp>
        <p:sp>
          <p:nvSpPr>
            <p:cNvPr id="25" name="TextBox 24">
              <a:extLst>
                <a:ext uri="{FF2B5EF4-FFF2-40B4-BE49-F238E27FC236}">
                  <a16:creationId xmlns:a16="http://schemas.microsoft.com/office/drawing/2014/main" id="{3AAABCA5-3096-6946-93E0-FED6A2CCA49B}"/>
                </a:ext>
              </a:extLst>
            </p:cNvPr>
            <p:cNvSpPr txBox="1"/>
            <p:nvPr/>
          </p:nvSpPr>
          <p:spPr>
            <a:xfrm>
              <a:off x="1434816" y="3467152"/>
              <a:ext cx="1964876" cy="369332"/>
            </a:xfrm>
            <a:prstGeom prst="rect">
              <a:avLst/>
            </a:prstGeom>
            <a:noFill/>
            <a:ln>
              <a:noFill/>
            </a:ln>
          </p:spPr>
          <p:txBody>
            <a:bodyPr wrap="square" rtlCol="0">
              <a:spAutoFit/>
            </a:bodyPr>
            <a:lstStyle/>
            <a:p>
              <a:r>
                <a:rPr lang="en-US" dirty="0">
                  <a:solidFill>
                    <a:srgbClr val="BB16BD"/>
                  </a:solidFill>
                </a:rPr>
                <a:t>Protein Solution</a:t>
              </a:r>
            </a:p>
          </p:txBody>
        </p:sp>
        <p:sp>
          <p:nvSpPr>
            <p:cNvPr id="26" name="TextBox 25">
              <a:extLst>
                <a:ext uri="{FF2B5EF4-FFF2-40B4-BE49-F238E27FC236}">
                  <a16:creationId xmlns:a16="http://schemas.microsoft.com/office/drawing/2014/main" id="{314A9EF7-8CAF-5847-9708-4A0D9DE67446}"/>
                </a:ext>
              </a:extLst>
            </p:cNvPr>
            <p:cNvSpPr txBox="1"/>
            <p:nvPr/>
          </p:nvSpPr>
          <p:spPr>
            <a:xfrm>
              <a:off x="4069859" y="3474505"/>
              <a:ext cx="761747" cy="369332"/>
            </a:xfrm>
            <a:prstGeom prst="rect">
              <a:avLst/>
            </a:prstGeom>
            <a:noFill/>
          </p:spPr>
          <p:txBody>
            <a:bodyPr wrap="none" rtlCol="0">
              <a:spAutoFit/>
            </a:bodyPr>
            <a:lstStyle/>
            <a:p>
              <a:r>
                <a:rPr lang="en-US" dirty="0">
                  <a:solidFill>
                    <a:srgbClr val="3366FF"/>
                  </a:solidFill>
                </a:rPr>
                <a:t>Buffer</a:t>
              </a:r>
            </a:p>
          </p:txBody>
        </p:sp>
        <p:sp>
          <p:nvSpPr>
            <p:cNvPr id="27" name="TextBox 26">
              <a:extLst>
                <a:ext uri="{FF2B5EF4-FFF2-40B4-BE49-F238E27FC236}">
                  <a16:creationId xmlns:a16="http://schemas.microsoft.com/office/drawing/2014/main" id="{6B8C56FC-5E94-AC4A-8411-6318E52A7857}"/>
                </a:ext>
              </a:extLst>
            </p:cNvPr>
            <p:cNvSpPr txBox="1"/>
            <p:nvPr/>
          </p:nvSpPr>
          <p:spPr>
            <a:xfrm>
              <a:off x="6396739" y="3467152"/>
              <a:ext cx="872542" cy="369332"/>
            </a:xfrm>
            <a:prstGeom prst="rect">
              <a:avLst/>
            </a:prstGeom>
            <a:noFill/>
          </p:spPr>
          <p:txBody>
            <a:bodyPr wrap="none" rtlCol="0">
              <a:spAutoFit/>
            </a:bodyPr>
            <a:lstStyle/>
            <a:p>
              <a:r>
                <a:rPr lang="en-US" dirty="0">
                  <a:solidFill>
                    <a:srgbClr val="FF0000"/>
                  </a:solidFill>
                </a:rPr>
                <a:t>Protein</a:t>
              </a:r>
            </a:p>
          </p:txBody>
        </p:sp>
      </p:grpSp>
      <p:cxnSp>
        <p:nvCxnSpPr>
          <p:cNvPr id="33" name="Curved Connector 32">
            <a:extLst>
              <a:ext uri="{FF2B5EF4-FFF2-40B4-BE49-F238E27FC236}">
                <a16:creationId xmlns:a16="http://schemas.microsoft.com/office/drawing/2014/main" id="{15E64AFD-EAAB-EE4C-BE0D-6B72917547DA}"/>
              </a:ext>
            </a:extLst>
          </p:cNvPr>
          <p:cNvCxnSpPr/>
          <p:nvPr/>
        </p:nvCxnSpPr>
        <p:spPr>
          <a:xfrm rot="5400000">
            <a:off x="1823873" y="5121745"/>
            <a:ext cx="716173" cy="182688"/>
          </a:xfrm>
          <a:prstGeom prst="curvedConnector3">
            <a:avLst/>
          </a:prstGeom>
          <a:ln>
            <a:solidFill>
              <a:srgbClr val="BB16BD"/>
            </a:solidFill>
            <a:tailEnd type="arrow"/>
          </a:ln>
        </p:spPr>
        <p:style>
          <a:lnRef idx="2">
            <a:schemeClr val="accent1"/>
          </a:lnRef>
          <a:fillRef idx="0">
            <a:schemeClr val="accent1"/>
          </a:fillRef>
          <a:effectRef idx="1">
            <a:schemeClr val="accent1"/>
          </a:effectRef>
          <a:fontRef idx="minor">
            <a:schemeClr val="tx1"/>
          </a:fontRef>
        </p:style>
      </p:cxnSp>
      <p:cxnSp>
        <p:nvCxnSpPr>
          <p:cNvPr id="34" name="Curved Connector 33">
            <a:extLst>
              <a:ext uri="{FF2B5EF4-FFF2-40B4-BE49-F238E27FC236}">
                <a16:creationId xmlns:a16="http://schemas.microsoft.com/office/drawing/2014/main" id="{5E7E33AE-64CB-8D44-8262-4C4E848FE5C2}"/>
              </a:ext>
            </a:extLst>
          </p:cNvPr>
          <p:cNvCxnSpPr/>
          <p:nvPr/>
        </p:nvCxnSpPr>
        <p:spPr>
          <a:xfrm rot="5400000">
            <a:off x="2620027" y="4945692"/>
            <a:ext cx="1608904" cy="1290761"/>
          </a:xfrm>
          <a:prstGeom prst="curvedConnector3">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pic>
        <p:nvPicPr>
          <p:cNvPr id="35" name="Picture 34" descr="protein_buffer_generic_sub.pdf">
            <a:extLst>
              <a:ext uri="{FF2B5EF4-FFF2-40B4-BE49-F238E27FC236}">
                <a16:creationId xmlns:a16="http://schemas.microsoft.com/office/drawing/2014/main" id="{3AC6549D-6996-FF4D-8E38-0C9B7EC4A2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130" y="4855003"/>
            <a:ext cx="3152446" cy="1995687"/>
          </a:xfrm>
          <a:prstGeom prst="rect">
            <a:avLst/>
          </a:prstGeom>
        </p:spPr>
      </p:pic>
      <p:sp>
        <p:nvSpPr>
          <p:cNvPr id="36" name="Rectangle 35">
            <a:extLst>
              <a:ext uri="{FF2B5EF4-FFF2-40B4-BE49-F238E27FC236}">
                <a16:creationId xmlns:a16="http://schemas.microsoft.com/office/drawing/2014/main" id="{A3E7DC1A-00AC-C243-A9E5-0AF779C0D5B6}"/>
              </a:ext>
            </a:extLst>
          </p:cNvPr>
          <p:cNvSpPr/>
          <p:nvPr/>
        </p:nvSpPr>
        <p:spPr>
          <a:xfrm>
            <a:off x="3020647" y="6640783"/>
            <a:ext cx="473312" cy="20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37" name="Object 36">
            <a:extLst>
              <a:ext uri="{FF2B5EF4-FFF2-40B4-BE49-F238E27FC236}">
                <a16:creationId xmlns:a16="http://schemas.microsoft.com/office/drawing/2014/main" id="{2C655965-7427-DD4F-AD1F-C82591D74A85}"/>
              </a:ext>
            </a:extLst>
          </p:cNvPr>
          <p:cNvGraphicFramePr>
            <a:graphicFrameLocks noChangeAspect="1"/>
          </p:cNvGraphicFramePr>
          <p:nvPr>
            <p:extLst>
              <p:ext uri="{D42A27DB-BD31-4B8C-83A1-F6EECF244321}">
                <p14:modId xmlns:p14="http://schemas.microsoft.com/office/powerpoint/2010/main" val="484253175"/>
              </p:ext>
            </p:extLst>
          </p:nvPr>
        </p:nvGraphicFramePr>
        <p:xfrm>
          <a:off x="2452076" y="6575411"/>
          <a:ext cx="1517731" cy="328158"/>
        </p:xfrm>
        <a:graphic>
          <a:graphicData uri="http://schemas.openxmlformats.org/presentationml/2006/ole">
            <mc:AlternateContent xmlns:mc="http://schemas.openxmlformats.org/markup-compatibility/2006">
              <mc:Choice xmlns:v="urn:schemas-microsoft-com:vml" Requires="v">
                <p:oleObj spid="_x0000_s11346" name="Equation" r:id="rId8" imgW="939800" imgH="203200" progId="Equation.DSMT4">
                  <p:embed/>
                </p:oleObj>
              </mc:Choice>
              <mc:Fallback>
                <p:oleObj name="Equation" r:id="rId8" imgW="939800" imgH="203200" progId="Equation.DSMT4">
                  <p:embed/>
                  <p:pic>
                    <p:nvPicPr>
                      <p:cNvPr id="36" name="Object 35">
                        <a:extLst>
                          <a:ext uri="{FF2B5EF4-FFF2-40B4-BE49-F238E27FC236}">
                            <a16:creationId xmlns:a16="http://schemas.microsoft.com/office/drawing/2014/main" id="{114551A7-8DCE-CD47-A5E3-D6CD5A5FAE17}"/>
                          </a:ext>
                        </a:extLst>
                      </p:cNvPr>
                      <p:cNvPicPr/>
                      <p:nvPr/>
                    </p:nvPicPr>
                    <p:blipFill>
                      <a:blip r:embed="rId9"/>
                      <a:stretch>
                        <a:fillRect/>
                      </a:stretch>
                    </p:blipFill>
                    <p:spPr>
                      <a:xfrm>
                        <a:off x="2452076" y="6575411"/>
                        <a:ext cx="1517731" cy="328158"/>
                      </a:xfrm>
                      <a:prstGeom prst="rect">
                        <a:avLst/>
                      </a:prstGeom>
                    </p:spPr>
                  </p:pic>
                </p:oleObj>
              </mc:Fallback>
            </mc:AlternateContent>
          </a:graphicData>
        </a:graphic>
      </p:graphicFrame>
      <p:sp>
        <p:nvSpPr>
          <p:cNvPr id="38" name="TextBox 37">
            <a:extLst>
              <a:ext uri="{FF2B5EF4-FFF2-40B4-BE49-F238E27FC236}">
                <a16:creationId xmlns:a16="http://schemas.microsoft.com/office/drawing/2014/main" id="{9E32C383-E695-C64F-B067-D5DEE8AB29A3}"/>
              </a:ext>
            </a:extLst>
          </p:cNvPr>
          <p:cNvSpPr txBox="1"/>
          <p:nvPr/>
        </p:nvSpPr>
        <p:spPr>
          <a:xfrm rot="16200000">
            <a:off x="1102448" y="5567016"/>
            <a:ext cx="1112736" cy="338554"/>
          </a:xfrm>
          <a:prstGeom prst="rect">
            <a:avLst/>
          </a:prstGeom>
          <a:solidFill>
            <a:schemeClr val="bg1"/>
          </a:solidFill>
        </p:spPr>
        <p:txBody>
          <a:bodyPr wrap="square" rtlCol="0">
            <a:spAutoFit/>
          </a:bodyPr>
          <a:lstStyle/>
          <a:p>
            <a:r>
              <a:rPr lang="en-US" sz="1600" dirty="0"/>
              <a:t>Intensity</a:t>
            </a:r>
          </a:p>
        </p:txBody>
      </p:sp>
      <p:sp>
        <p:nvSpPr>
          <p:cNvPr id="39" name="TextBox 38">
            <a:extLst>
              <a:ext uri="{FF2B5EF4-FFF2-40B4-BE49-F238E27FC236}">
                <a16:creationId xmlns:a16="http://schemas.microsoft.com/office/drawing/2014/main" id="{DB9054D5-027B-AB45-849B-47D28E5649A3}"/>
              </a:ext>
            </a:extLst>
          </p:cNvPr>
          <p:cNvSpPr txBox="1"/>
          <p:nvPr/>
        </p:nvSpPr>
        <p:spPr>
          <a:xfrm>
            <a:off x="6734227" y="6576392"/>
            <a:ext cx="297139" cy="338554"/>
          </a:xfrm>
          <a:prstGeom prst="rect">
            <a:avLst/>
          </a:prstGeom>
          <a:solidFill>
            <a:srgbClr val="FFFFFF"/>
          </a:solidFill>
        </p:spPr>
        <p:txBody>
          <a:bodyPr wrap="square" rtlCol="0">
            <a:spAutoFit/>
          </a:bodyPr>
          <a:lstStyle/>
          <a:p>
            <a:r>
              <a:rPr lang="en-US" sz="1600" dirty="0"/>
              <a:t>q</a:t>
            </a:r>
          </a:p>
        </p:txBody>
      </p:sp>
      <p:sp>
        <p:nvSpPr>
          <p:cNvPr id="40" name="TextBox 39">
            <a:extLst>
              <a:ext uri="{FF2B5EF4-FFF2-40B4-BE49-F238E27FC236}">
                <a16:creationId xmlns:a16="http://schemas.microsoft.com/office/drawing/2014/main" id="{C5FE5BD0-18CB-6245-8150-665196791B93}"/>
              </a:ext>
            </a:extLst>
          </p:cNvPr>
          <p:cNvSpPr txBox="1"/>
          <p:nvPr/>
        </p:nvSpPr>
        <p:spPr>
          <a:xfrm rot="16200000">
            <a:off x="4762991" y="5565580"/>
            <a:ext cx="1112736" cy="338554"/>
          </a:xfrm>
          <a:prstGeom prst="rect">
            <a:avLst/>
          </a:prstGeom>
          <a:solidFill>
            <a:schemeClr val="bg1"/>
          </a:solidFill>
        </p:spPr>
        <p:txBody>
          <a:bodyPr wrap="square" rtlCol="0">
            <a:spAutoFit/>
          </a:bodyPr>
          <a:lstStyle/>
          <a:p>
            <a:r>
              <a:rPr lang="en-US" sz="1600" dirty="0"/>
              <a:t>Intensity</a:t>
            </a:r>
          </a:p>
        </p:txBody>
      </p:sp>
    </p:spTree>
    <p:extLst>
      <p:ext uri="{BB962C8B-B14F-4D97-AF65-F5344CB8AC3E}">
        <p14:creationId xmlns:p14="http://schemas.microsoft.com/office/powerpoint/2010/main" val="2676888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BCDD3-A949-8E45-B973-34B37EB9DB4D}"/>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C8038B01-365D-1743-B520-1015AA8A45D2}"/>
              </a:ext>
            </a:extLst>
          </p:cNvPr>
          <p:cNvSpPr>
            <a:spLocks noGrp="1"/>
          </p:cNvSpPr>
          <p:nvPr>
            <p:ph idx="1"/>
          </p:nvPr>
        </p:nvSpPr>
        <p:spPr/>
        <p:txBody>
          <a:bodyPr>
            <a:normAutofit fontScale="85000" lnSpcReduction="20000"/>
          </a:bodyPr>
          <a:lstStyle/>
          <a:p>
            <a:r>
              <a:rPr lang="en-US" dirty="0"/>
              <a:t>What is SAXS</a:t>
            </a:r>
          </a:p>
          <a:p>
            <a:endParaRPr lang="en-US" dirty="0"/>
          </a:p>
          <a:p>
            <a:r>
              <a:rPr lang="en-US" dirty="0"/>
              <a:t>Some basic theory</a:t>
            </a:r>
          </a:p>
          <a:p>
            <a:endParaRPr lang="en-US" dirty="0"/>
          </a:p>
          <a:p>
            <a:r>
              <a:rPr lang="en-US" dirty="0"/>
              <a:t>Some basic practice</a:t>
            </a:r>
          </a:p>
          <a:p>
            <a:endParaRPr lang="en-US" dirty="0"/>
          </a:p>
          <a:p>
            <a:r>
              <a:rPr lang="en-US" dirty="0"/>
              <a:t>Standard analysis techniques</a:t>
            </a:r>
          </a:p>
          <a:p>
            <a:endParaRPr lang="en-US" dirty="0"/>
          </a:p>
          <a:p>
            <a:r>
              <a:rPr lang="en-US" dirty="0"/>
              <a:t>SAXS at BioCAT</a:t>
            </a:r>
          </a:p>
        </p:txBody>
      </p:sp>
    </p:spTree>
    <p:extLst>
      <p:ext uri="{BB962C8B-B14F-4D97-AF65-F5344CB8AC3E}">
        <p14:creationId xmlns:p14="http://schemas.microsoft.com/office/powerpoint/2010/main" val="2130913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A93F-C64F-614C-97B7-5258D316A678}"/>
              </a:ext>
            </a:extLst>
          </p:cNvPr>
          <p:cNvSpPr>
            <a:spLocks noGrp="1"/>
          </p:cNvSpPr>
          <p:nvPr>
            <p:ph type="title"/>
          </p:nvPr>
        </p:nvSpPr>
        <p:spPr/>
        <p:txBody>
          <a:bodyPr/>
          <a:lstStyle/>
          <a:p>
            <a:r>
              <a:rPr lang="en-US" dirty="0"/>
              <a:t>Sample preparation for SAXS</a:t>
            </a:r>
          </a:p>
        </p:txBody>
      </p:sp>
      <p:sp>
        <p:nvSpPr>
          <p:cNvPr id="3" name="Content Placeholder 2">
            <a:extLst>
              <a:ext uri="{FF2B5EF4-FFF2-40B4-BE49-F238E27FC236}">
                <a16:creationId xmlns:a16="http://schemas.microsoft.com/office/drawing/2014/main" id="{BD6ADEEA-E928-B647-AC0C-D00E32341126}"/>
              </a:ext>
            </a:extLst>
          </p:cNvPr>
          <p:cNvSpPr>
            <a:spLocks noGrp="1"/>
          </p:cNvSpPr>
          <p:nvPr>
            <p:ph idx="1"/>
          </p:nvPr>
        </p:nvSpPr>
        <p:spPr>
          <a:xfrm>
            <a:off x="685800" y="1524000"/>
            <a:ext cx="7770813" cy="2209800"/>
          </a:xfrm>
        </p:spPr>
        <p:txBody>
          <a:bodyPr>
            <a:normAutofit fontScale="70000" lnSpcReduction="20000"/>
          </a:bodyPr>
          <a:lstStyle/>
          <a:p>
            <a:pPr marL="0" indent="0">
              <a:buNone/>
            </a:pPr>
            <a:r>
              <a:rPr lang="en-US" dirty="0"/>
              <a:t>The single most important part of a SAXS experiment is the sample prep!</a:t>
            </a:r>
          </a:p>
          <a:p>
            <a:pPr marL="0" indent="0">
              <a:buNone/>
            </a:pPr>
            <a:endParaRPr lang="en-US" dirty="0"/>
          </a:p>
          <a:p>
            <a:pPr marL="0" indent="0">
              <a:buNone/>
            </a:pPr>
            <a:r>
              <a:rPr lang="en-US" dirty="0"/>
              <a:t>The scattering from a mixture is a volume-fraction weighted average of the individual components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FFE1B7E-BD05-B441-B03E-473BE65ACA7A}"/>
                  </a:ext>
                </a:extLst>
              </p:cNvPr>
              <p:cNvSpPr txBox="1"/>
              <p:nvPr/>
            </p:nvSpPr>
            <p:spPr>
              <a:xfrm>
                <a:off x="3168771" y="3733800"/>
                <a:ext cx="2804870" cy="10258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500" b="0" i="1" smtClean="0">
                          <a:latin typeface="Cambria Math" panose="02040503050406030204" pitchFamily="18" charset="0"/>
                          <a:ea typeface="Verdana" panose="020B0604030504040204" pitchFamily="34" charset="0"/>
                          <a:cs typeface="Verdana" panose="020B0604030504040204" pitchFamily="34" charset="0"/>
                        </a:rPr>
                        <m:t>𝐼</m:t>
                      </m:r>
                      <m:d>
                        <m:dPr>
                          <m:ctrlPr>
                            <a:rPr lang="en-US" sz="2500" b="0" i="1" smtClean="0">
                              <a:latin typeface="Cambria Math" panose="02040503050406030204" pitchFamily="18" charset="0"/>
                              <a:ea typeface="Verdana" panose="020B0604030504040204" pitchFamily="34" charset="0"/>
                              <a:cs typeface="Verdana" panose="020B0604030504040204" pitchFamily="34" charset="0"/>
                            </a:rPr>
                          </m:ctrlPr>
                        </m:dPr>
                        <m:e>
                          <m:r>
                            <a:rPr lang="en-US" sz="2500" b="0" i="1" smtClean="0">
                              <a:latin typeface="Cambria Math" panose="02040503050406030204" pitchFamily="18" charset="0"/>
                              <a:ea typeface="Verdana" panose="020B0604030504040204" pitchFamily="34" charset="0"/>
                              <a:cs typeface="Verdana" panose="020B0604030504040204" pitchFamily="34" charset="0"/>
                            </a:rPr>
                            <m:t>𝑞</m:t>
                          </m:r>
                        </m:e>
                      </m:d>
                      <m:r>
                        <a:rPr lang="en-US" sz="2500" b="0" i="1" smtClean="0">
                          <a:latin typeface="Cambria Math" panose="02040503050406030204" pitchFamily="18" charset="0"/>
                          <a:ea typeface="Verdana" panose="020B0604030504040204" pitchFamily="34" charset="0"/>
                          <a:cs typeface="Verdana" panose="020B0604030504040204" pitchFamily="34" charset="0"/>
                        </a:rPr>
                        <m:t>=</m:t>
                      </m:r>
                      <m:nary>
                        <m:naryPr>
                          <m:chr m:val="∑"/>
                          <m:supHide m:val="on"/>
                          <m:ctrlPr>
                            <a:rPr lang="en-US" sz="2500" b="0" i="1" smtClean="0">
                              <a:latin typeface="Cambria Math" panose="02040503050406030204" pitchFamily="18" charset="0"/>
                              <a:ea typeface="Verdana" panose="020B0604030504040204" pitchFamily="34" charset="0"/>
                              <a:cs typeface="Verdana" panose="020B0604030504040204" pitchFamily="34" charset="0"/>
                            </a:rPr>
                          </m:ctrlPr>
                        </m:naryPr>
                        <m:sub>
                          <m:r>
                            <m:rPr>
                              <m:brk m:alnAt="7"/>
                            </m:rPr>
                            <a:rPr lang="en-US" sz="2500" b="0" i="1" smtClean="0">
                              <a:latin typeface="Cambria Math" panose="02040503050406030204" pitchFamily="18" charset="0"/>
                              <a:ea typeface="Verdana" panose="020B0604030504040204" pitchFamily="34" charset="0"/>
                              <a:cs typeface="Verdana" panose="020B0604030504040204" pitchFamily="34" charset="0"/>
                            </a:rPr>
                            <m:t>𝑘</m:t>
                          </m:r>
                        </m:sub>
                        <m:sup/>
                        <m:e>
                          <m:sSub>
                            <m:sSubPr>
                              <m:ctrlPr>
                                <a:rPr lang="en-US" sz="25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2500" i="1">
                                  <a:latin typeface="Cambria Math" panose="02040503050406030204" pitchFamily="18" charset="0"/>
                                  <a:ea typeface="Cambria Math" panose="02040503050406030204" pitchFamily="18" charset="0"/>
                                  <a:cs typeface="Verdana" panose="020B0604030504040204" pitchFamily="34" charset="0"/>
                                </a:rPr>
                                <m:t>𝜈</m:t>
                              </m:r>
                            </m:e>
                            <m:sub>
                              <m:r>
                                <a:rPr lang="en-US" sz="2500" b="0" i="1" smtClean="0">
                                  <a:latin typeface="Cambria Math" panose="02040503050406030204" pitchFamily="18" charset="0"/>
                                  <a:ea typeface="Verdana" panose="020B0604030504040204" pitchFamily="34" charset="0"/>
                                  <a:cs typeface="Verdana" panose="020B0604030504040204" pitchFamily="34" charset="0"/>
                                </a:rPr>
                                <m:t>𝑘</m:t>
                              </m:r>
                            </m:sub>
                          </m:sSub>
                          <m:sSub>
                            <m:sSubPr>
                              <m:ctrlPr>
                                <a:rPr lang="en-US" sz="25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2500" b="0" i="1" smtClean="0">
                                  <a:latin typeface="Cambria Math" panose="02040503050406030204" pitchFamily="18" charset="0"/>
                                  <a:ea typeface="Verdana" panose="020B0604030504040204" pitchFamily="34" charset="0"/>
                                  <a:cs typeface="Verdana" panose="020B0604030504040204" pitchFamily="34" charset="0"/>
                                </a:rPr>
                                <m:t>𝐼</m:t>
                              </m:r>
                            </m:e>
                            <m:sub>
                              <m:r>
                                <a:rPr lang="en-US" sz="2500" b="0" i="1" smtClean="0">
                                  <a:latin typeface="Cambria Math" panose="02040503050406030204" pitchFamily="18" charset="0"/>
                                  <a:ea typeface="Verdana" panose="020B0604030504040204" pitchFamily="34" charset="0"/>
                                  <a:cs typeface="Verdana" panose="020B0604030504040204" pitchFamily="34" charset="0"/>
                                </a:rPr>
                                <m:t>𝑘</m:t>
                              </m:r>
                            </m:sub>
                          </m:sSub>
                          <m:r>
                            <a:rPr lang="en-US" sz="2500" b="0" i="1" smtClean="0">
                              <a:latin typeface="Cambria Math" panose="02040503050406030204" pitchFamily="18" charset="0"/>
                              <a:ea typeface="Verdana" panose="020B0604030504040204" pitchFamily="34" charset="0"/>
                              <a:cs typeface="Verdana" panose="020B0604030504040204" pitchFamily="34" charset="0"/>
                            </a:rPr>
                            <m:t>(</m:t>
                          </m:r>
                          <m:r>
                            <a:rPr lang="en-US" sz="2500" b="0" i="1" smtClean="0">
                              <a:latin typeface="Cambria Math" panose="02040503050406030204" pitchFamily="18" charset="0"/>
                              <a:ea typeface="Verdana" panose="020B0604030504040204" pitchFamily="34" charset="0"/>
                              <a:cs typeface="Verdana" panose="020B0604030504040204" pitchFamily="34" charset="0"/>
                            </a:rPr>
                            <m:t>𝑞</m:t>
                          </m:r>
                          <m:r>
                            <a:rPr lang="en-US" sz="2500" b="0" i="1" smtClean="0">
                              <a:latin typeface="Cambria Math" panose="02040503050406030204" pitchFamily="18" charset="0"/>
                              <a:ea typeface="Verdana" panose="020B0604030504040204" pitchFamily="34" charset="0"/>
                              <a:cs typeface="Verdana" panose="020B0604030504040204" pitchFamily="34" charset="0"/>
                            </a:rPr>
                            <m:t>)</m:t>
                          </m:r>
                        </m:e>
                      </m:nary>
                    </m:oMath>
                  </m:oMathPara>
                </a14:m>
                <a:endParaRPr lang="en-US" sz="25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5" name="TextBox 4">
                <a:extLst>
                  <a:ext uri="{FF2B5EF4-FFF2-40B4-BE49-F238E27FC236}">
                    <a16:creationId xmlns:a16="http://schemas.microsoft.com/office/drawing/2014/main" id="{EFFE1B7E-BD05-B441-B03E-473BE65ACA7A}"/>
                  </a:ext>
                </a:extLst>
              </p:cNvPr>
              <p:cNvSpPr txBox="1">
                <a:spLocks noRot="1" noChangeAspect="1" noMove="1" noResize="1" noEditPoints="1" noAdjustHandles="1" noChangeArrowheads="1" noChangeShapeType="1" noTextEdit="1"/>
              </p:cNvSpPr>
              <p:nvPr/>
            </p:nvSpPr>
            <p:spPr>
              <a:xfrm>
                <a:off x="3168771" y="3733800"/>
                <a:ext cx="2804870" cy="1025858"/>
              </a:xfrm>
              <a:prstGeom prst="rect">
                <a:avLst/>
              </a:prstGeom>
              <a:blipFill>
                <a:blip r:embed="rId2"/>
                <a:stretch>
                  <a:fillRect l="-2715" t="-129268" b="-180488"/>
                </a:stretch>
              </a:blipFill>
            </p:spPr>
            <p:txBody>
              <a:bodyPr/>
              <a:lstStyle/>
              <a:p>
                <a:r>
                  <a:rPr lang="en-US">
                    <a:noFill/>
                  </a:rPr>
                  <a:t> </a:t>
                </a:r>
              </a:p>
            </p:txBody>
          </p:sp>
        </mc:Fallback>
      </mc:AlternateContent>
      <p:sp>
        <p:nvSpPr>
          <p:cNvPr id="6" name="Content Placeholder 2">
            <a:extLst>
              <a:ext uri="{FF2B5EF4-FFF2-40B4-BE49-F238E27FC236}">
                <a16:creationId xmlns:a16="http://schemas.microsoft.com/office/drawing/2014/main" id="{7F29EBCC-CCBB-AB4D-AA0F-D7A4B6A46317}"/>
              </a:ext>
            </a:extLst>
          </p:cNvPr>
          <p:cNvSpPr txBox="1">
            <a:spLocks/>
          </p:cNvSpPr>
          <p:nvPr/>
        </p:nvSpPr>
        <p:spPr bwMode="auto">
          <a:xfrm>
            <a:off x="685800" y="4800600"/>
            <a:ext cx="7770813" cy="167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rmAutofit fontScale="70000" lnSpcReduction="20000"/>
          </a:bodyPr>
          <a:lstStyle>
            <a:lvl1pPr marL="457200" indent="-457200" algn="l" defTabSz="457200" rtl="0" eaLnBrk="0" fontAlgn="base" hangingPunct="0">
              <a:lnSpc>
                <a:spcPct val="128000"/>
              </a:lnSpc>
              <a:spcBef>
                <a:spcPts val="800"/>
              </a:spcBef>
              <a:spcAft>
                <a:spcPct val="0"/>
              </a:spcAft>
              <a:buClr>
                <a:srgbClr val="000000"/>
              </a:buClr>
              <a:buSzPct val="100000"/>
              <a:buFont typeface="Arial" panose="020B0604020202020204" pitchFamily="34" charset="0"/>
              <a:buChar char="•"/>
              <a:defRPr sz="3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914400" indent="-457200" algn="l" defTabSz="457200" rtl="0" eaLnBrk="0" fontAlgn="base" hangingPunct="0">
              <a:spcBef>
                <a:spcPts val="700"/>
              </a:spcBef>
              <a:spcAft>
                <a:spcPct val="0"/>
              </a:spcAft>
              <a:buClr>
                <a:srgbClr val="000000"/>
              </a:buClr>
              <a:buSzPct val="100000"/>
              <a:buFont typeface="Arial" panose="020B0604020202020204" pitchFamily="34" charset="0"/>
              <a:buChar char="•"/>
              <a:defRPr sz="28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457200" rtl="0" eaLnBrk="0" fontAlgn="base" hangingPunct="0">
              <a:lnSpc>
                <a:spcPct val="128000"/>
              </a:lnSpc>
              <a:spcBef>
                <a:spcPts val="600"/>
              </a:spcBef>
              <a:spcAft>
                <a:spcPct val="0"/>
              </a:spcAft>
              <a:buClr>
                <a:srgbClr val="000000"/>
              </a:buClr>
              <a:buSzPct val="100000"/>
              <a:buFont typeface="Arial" panose="020B0604020202020204" pitchFamily="34" charset="0"/>
              <a:buChar char="•"/>
              <a:defRPr sz="24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7145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21717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buFont typeface="Arial" panose="020B0604020202020204" pitchFamily="34" charset="0"/>
              <a:buNone/>
            </a:pPr>
            <a:r>
              <a:rPr lang="en-US" kern="0" dirty="0"/>
              <a:t>As scattering depends on molecular weight, even small amounts of larger multimers or aggregates can significantly impact your measurement</a:t>
            </a:r>
          </a:p>
        </p:txBody>
      </p:sp>
    </p:spTree>
    <p:extLst>
      <p:ext uri="{BB962C8B-B14F-4D97-AF65-F5344CB8AC3E}">
        <p14:creationId xmlns:p14="http://schemas.microsoft.com/office/powerpoint/2010/main" val="122664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4496-B959-BB4A-B495-904940DF5F31}"/>
              </a:ext>
            </a:extLst>
          </p:cNvPr>
          <p:cNvSpPr>
            <a:spLocks noGrp="1"/>
          </p:cNvSpPr>
          <p:nvPr>
            <p:ph type="title"/>
          </p:nvPr>
        </p:nvSpPr>
        <p:spPr/>
        <p:txBody>
          <a:bodyPr/>
          <a:lstStyle/>
          <a:p>
            <a:r>
              <a:rPr lang="en-US" dirty="0"/>
              <a:t>Sample preparation for SAXS</a:t>
            </a:r>
          </a:p>
        </p:txBody>
      </p:sp>
      <p:sp>
        <p:nvSpPr>
          <p:cNvPr id="3" name="Content Placeholder 2">
            <a:extLst>
              <a:ext uri="{FF2B5EF4-FFF2-40B4-BE49-F238E27FC236}">
                <a16:creationId xmlns:a16="http://schemas.microsoft.com/office/drawing/2014/main" id="{3E3E7E4B-AF2E-9E45-AE30-B3F75447C56D}"/>
              </a:ext>
            </a:extLst>
          </p:cNvPr>
          <p:cNvSpPr>
            <a:spLocks noGrp="1"/>
          </p:cNvSpPr>
          <p:nvPr>
            <p:ph idx="1"/>
          </p:nvPr>
        </p:nvSpPr>
        <p:spPr/>
        <p:txBody>
          <a:bodyPr>
            <a:normAutofit fontScale="55000" lnSpcReduction="20000"/>
          </a:bodyPr>
          <a:lstStyle/>
          <a:p>
            <a:pPr marL="0" indent="0">
              <a:buNone/>
            </a:pPr>
            <a:r>
              <a:rPr lang="en-US" sz="4000" dirty="0"/>
              <a:t>Most common sample quality issues:</a:t>
            </a:r>
          </a:p>
          <a:p>
            <a:r>
              <a:rPr lang="en-US" dirty="0"/>
              <a:t>Polydisperse sample</a:t>
            </a:r>
          </a:p>
          <a:p>
            <a:pPr lvl="1"/>
            <a:r>
              <a:rPr lang="en-US" dirty="0"/>
              <a:t>Aggregates, multimers of the same molecule, other heterogeneities</a:t>
            </a:r>
          </a:p>
          <a:p>
            <a:pPr lvl="1"/>
            <a:r>
              <a:rPr lang="en-US" dirty="0"/>
              <a:t>Multiple conformations in solution affect scattering, must be treated carefully</a:t>
            </a:r>
          </a:p>
          <a:p>
            <a:pPr lvl="1"/>
            <a:endParaRPr lang="en-US" dirty="0"/>
          </a:p>
          <a:p>
            <a:r>
              <a:rPr lang="en-US" dirty="0"/>
              <a:t>Concentration effects</a:t>
            </a:r>
          </a:p>
          <a:p>
            <a:pPr lvl="1"/>
            <a:r>
              <a:rPr lang="en-US" dirty="0"/>
              <a:t>Interparticle interaction or repulsion</a:t>
            </a:r>
          </a:p>
          <a:p>
            <a:pPr lvl="1"/>
            <a:endParaRPr lang="en-US" dirty="0"/>
          </a:p>
          <a:p>
            <a:r>
              <a:rPr lang="en-US" dirty="0"/>
              <a:t>Improper buffer match</a:t>
            </a:r>
          </a:p>
          <a:p>
            <a:pPr lvl="1"/>
            <a:r>
              <a:rPr lang="en-US" dirty="0"/>
              <a:t>The buffer measurement and the sample buffer must be </a:t>
            </a:r>
            <a:r>
              <a:rPr lang="en-US" dirty="0">
                <a:solidFill>
                  <a:srgbClr val="FF0000"/>
                </a:solidFill>
              </a:rPr>
              <a:t>perfectly</a:t>
            </a:r>
            <a:r>
              <a:rPr lang="en-US" dirty="0"/>
              <a:t> matched (</a:t>
            </a:r>
            <a:r>
              <a:rPr lang="en-US" dirty="0" err="1"/>
              <a:t>e.g</a:t>
            </a:r>
            <a:r>
              <a:rPr lang="en-US" dirty="0"/>
              <a:t> by dialysis)</a:t>
            </a:r>
          </a:p>
          <a:p>
            <a:pPr lvl="1"/>
            <a:endParaRPr lang="en-US" dirty="0"/>
          </a:p>
          <a:p>
            <a:r>
              <a:rPr lang="en-US" dirty="0"/>
              <a:t>Radiation damage</a:t>
            </a:r>
          </a:p>
        </p:txBody>
      </p:sp>
    </p:spTree>
    <p:extLst>
      <p:ext uri="{BB962C8B-B14F-4D97-AF65-F5344CB8AC3E}">
        <p14:creationId xmlns:p14="http://schemas.microsoft.com/office/powerpoint/2010/main" val="1467084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C9CB-3CF8-D349-81FC-DB21A0941985}"/>
              </a:ext>
            </a:extLst>
          </p:cNvPr>
          <p:cNvSpPr>
            <a:spLocks noGrp="1"/>
          </p:cNvSpPr>
          <p:nvPr>
            <p:ph type="title"/>
          </p:nvPr>
        </p:nvSpPr>
        <p:spPr/>
        <p:txBody>
          <a:bodyPr/>
          <a:lstStyle/>
          <a:p>
            <a:r>
              <a:rPr lang="en-US" dirty="0"/>
              <a:t>Sample preparation for SAXS</a:t>
            </a:r>
          </a:p>
        </p:txBody>
      </p:sp>
      <p:sp>
        <p:nvSpPr>
          <p:cNvPr id="3" name="Content Placeholder 2">
            <a:extLst>
              <a:ext uri="{FF2B5EF4-FFF2-40B4-BE49-F238E27FC236}">
                <a16:creationId xmlns:a16="http://schemas.microsoft.com/office/drawing/2014/main" id="{EA561067-2A33-C24C-A0B0-9BF1021F3EAA}"/>
              </a:ext>
            </a:extLst>
          </p:cNvPr>
          <p:cNvSpPr>
            <a:spLocks noGrp="1"/>
          </p:cNvSpPr>
          <p:nvPr>
            <p:ph idx="1"/>
          </p:nvPr>
        </p:nvSpPr>
        <p:spPr/>
        <p:txBody>
          <a:bodyPr lIns="91440">
            <a:normAutofit fontScale="47500" lnSpcReduction="20000"/>
          </a:bodyPr>
          <a:lstStyle/>
          <a:p>
            <a:pPr marL="0" indent="0">
              <a:buNone/>
            </a:pPr>
            <a:r>
              <a:rPr lang="en-US" dirty="0"/>
              <a:t>Use complementary biophysical techniques </a:t>
            </a:r>
            <a:r>
              <a:rPr lang="en-US" dirty="0">
                <a:solidFill>
                  <a:srgbClr val="FF0000"/>
                </a:solidFill>
              </a:rPr>
              <a:t>before</a:t>
            </a:r>
            <a:r>
              <a:rPr lang="en-US" dirty="0">
                <a:solidFill>
                  <a:schemeClr val="tx1"/>
                </a:solidFill>
              </a:rPr>
              <a:t> coming to the beamline to ensure sample quality</a:t>
            </a:r>
          </a:p>
          <a:p>
            <a:pPr lvl="1"/>
            <a:r>
              <a:rPr lang="en-US" dirty="0">
                <a:solidFill>
                  <a:schemeClr val="tx1"/>
                </a:solidFill>
              </a:rPr>
              <a:t>SDS-PAGE gels and native gels</a:t>
            </a:r>
          </a:p>
          <a:p>
            <a:pPr lvl="2"/>
            <a:r>
              <a:rPr lang="en-US" dirty="0">
                <a:solidFill>
                  <a:schemeClr val="tx1"/>
                </a:solidFill>
              </a:rPr>
              <a:t>Necessary, but not sufficient</a:t>
            </a:r>
          </a:p>
          <a:p>
            <a:pPr lvl="2"/>
            <a:endParaRPr lang="en-US" dirty="0">
              <a:solidFill>
                <a:schemeClr val="tx1"/>
              </a:solidFill>
            </a:endParaRPr>
          </a:p>
          <a:p>
            <a:pPr lvl="1"/>
            <a:r>
              <a:rPr lang="en-US" dirty="0">
                <a:solidFill>
                  <a:schemeClr val="tx1"/>
                </a:solidFill>
              </a:rPr>
              <a:t>Symmetric single peaks by size exclusion chromatography (SEC)</a:t>
            </a:r>
          </a:p>
          <a:p>
            <a:pPr lvl="1"/>
            <a:endParaRPr lang="en-US" dirty="0">
              <a:solidFill>
                <a:schemeClr val="tx1"/>
              </a:solidFill>
            </a:endParaRPr>
          </a:p>
          <a:p>
            <a:pPr lvl="1"/>
            <a:r>
              <a:rPr lang="en-US" dirty="0">
                <a:solidFill>
                  <a:schemeClr val="tx1"/>
                </a:solidFill>
              </a:rPr>
              <a:t>No visible particulate or precipitate in solution</a:t>
            </a:r>
          </a:p>
          <a:p>
            <a:pPr lvl="1"/>
            <a:endParaRPr lang="en-US" dirty="0">
              <a:solidFill>
                <a:schemeClr val="tx1"/>
              </a:solidFill>
            </a:endParaRPr>
          </a:p>
          <a:p>
            <a:pPr lvl="1"/>
            <a:r>
              <a:rPr lang="en-US" dirty="0">
                <a:solidFill>
                  <a:schemeClr val="tx1"/>
                </a:solidFill>
              </a:rPr>
              <a:t>Dynamic light scattering</a:t>
            </a:r>
          </a:p>
          <a:p>
            <a:pPr lvl="1"/>
            <a:endParaRPr lang="en-US" dirty="0">
              <a:solidFill>
                <a:schemeClr val="tx1"/>
              </a:solidFill>
            </a:endParaRPr>
          </a:p>
          <a:p>
            <a:pPr lvl="1"/>
            <a:r>
              <a:rPr lang="en-US" dirty="0">
                <a:solidFill>
                  <a:schemeClr val="tx1"/>
                </a:solidFill>
              </a:rPr>
              <a:t>SEC-MALS</a:t>
            </a:r>
          </a:p>
          <a:p>
            <a:pPr lvl="1"/>
            <a:endParaRPr lang="en-US" dirty="0">
              <a:solidFill>
                <a:schemeClr val="tx1"/>
              </a:solidFill>
            </a:endParaRPr>
          </a:p>
          <a:p>
            <a:pPr lvl="1"/>
            <a:r>
              <a:rPr lang="en-US" dirty="0">
                <a:solidFill>
                  <a:schemeClr val="tx1"/>
                </a:solidFill>
              </a:rPr>
              <a:t>Sedimentation Velocity</a:t>
            </a:r>
          </a:p>
          <a:p>
            <a:pPr lvl="1"/>
            <a:endParaRPr lang="en-US" dirty="0">
              <a:solidFill>
                <a:schemeClr val="tx1"/>
              </a:solidFill>
            </a:endParaRPr>
          </a:p>
          <a:p>
            <a:pPr lvl="1"/>
            <a:r>
              <a:rPr lang="en-US" dirty="0">
                <a:solidFill>
                  <a:schemeClr val="tx1"/>
                </a:solidFill>
              </a:rPr>
              <a:t>Sedimentation Equilibrium</a:t>
            </a:r>
          </a:p>
          <a:p>
            <a:pPr lvl="1"/>
            <a:endParaRPr lang="en-US" dirty="0">
              <a:solidFill>
                <a:schemeClr val="tx1"/>
              </a:solidFill>
            </a:endParaRPr>
          </a:p>
          <a:p>
            <a:pPr lvl="1"/>
            <a:r>
              <a:rPr lang="en-US" dirty="0" err="1">
                <a:solidFill>
                  <a:schemeClr val="tx1"/>
                </a:solidFill>
              </a:rPr>
              <a:t>Etc</a:t>
            </a:r>
            <a:r>
              <a:rPr lang="en-US" dirty="0">
                <a:solidFill>
                  <a:schemeClr val="tx1"/>
                </a:solidFill>
              </a:rPr>
              <a:t> . . .</a:t>
            </a:r>
          </a:p>
          <a:p>
            <a:pPr lvl="1"/>
            <a:endParaRPr lang="en-US" dirty="0">
              <a:solidFill>
                <a:srgbClr val="FF0000"/>
              </a:solidFill>
            </a:endParaRPr>
          </a:p>
        </p:txBody>
      </p:sp>
    </p:spTree>
    <p:extLst>
      <p:ext uri="{BB962C8B-B14F-4D97-AF65-F5344CB8AC3E}">
        <p14:creationId xmlns:p14="http://schemas.microsoft.com/office/powerpoint/2010/main" val="278687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B2214-05C6-B643-9C80-135164EF3172}"/>
              </a:ext>
            </a:extLst>
          </p:cNvPr>
          <p:cNvSpPr>
            <a:spLocks noGrp="1"/>
          </p:cNvSpPr>
          <p:nvPr>
            <p:ph type="title"/>
          </p:nvPr>
        </p:nvSpPr>
        <p:spPr/>
        <p:txBody>
          <a:bodyPr/>
          <a:lstStyle/>
          <a:p>
            <a:r>
              <a:rPr lang="en-US" dirty="0"/>
              <a:t>Sample preparation for SAXS</a:t>
            </a:r>
          </a:p>
        </p:txBody>
      </p:sp>
      <p:sp>
        <p:nvSpPr>
          <p:cNvPr id="3" name="Content Placeholder 2">
            <a:extLst>
              <a:ext uri="{FF2B5EF4-FFF2-40B4-BE49-F238E27FC236}">
                <a16:creationId xmlns:a16="http://schemas.microsoft.com/office/drawing/2014/main" id="{463A7D8B-140A-C44E-8B2F-3E938D11EAA5}"/>
              </a:ext>
            </a:extLst>
          </p:cNvPr>
          <p:cNvSpPr>
            <a:spLocks noGrp="1"/>
          </p:cNvSpPr>
          <p:nvPr>
            <p:ph idx="1"/>
          </p:nvPr>
        </p:nvSpPr>
        <p:spPr/>
        <p:txBody>
          <a:bodyPr>
            <a:normAutofit fontScale="55000" lnSpcReduction="20000"/>
          </a:bodyPr>
          <a:lstStyle/>
          <a:p>
            <a:pPr marL="0" indent="0">
              <a:buNone/>
            </a:pPr>
            <a:r>
              <a:rPr lang="en-US" sz="4000" dirty="0"/>
              <a:t>Think about what your sample will look like at the beamline:</a:t>
            </a:r>
          </a:p>
          <a:p>
            <a:r>
              <a:rPr lang="en-US" dirty="0"/>
              <a:t>How well does it store at 4° C and/or -80° C?</a:t>
            </a:r>
          </a:p>
          <a:p>
            <a:endParaRPr lang="en-US" dirty="0"/>
          </a:p>
          <a:p>
            <a:r>
              <a:rPr lang="en-US" dirty="0"/>
              <a:t>How can you transport it?</a:t>
            </a:r>
          </a:p>
          <a:p>
            <a:pPr lvl="1"/>
            <a:r>
              <a:rPr lang="en-US" dirty="0"/>
              <a:t>If shipping, will it survive shipping, and if so at what temperature</a:t>
            </a:r>
          </a:p>
          <a:p>
            <a:pPr lvl="1"/>
            <a:endParaRPr lang="en-US" dirty="0"/>
          </a:p>
          <a:p>
            <a:r>
              <a:rPr lang="en-US" dirty="0"/>
              <a:t>Optimize buffer conditions for storage and transport, as well as scattering</a:t>
            </a:r>
          </a:p>
          <a:p>
            <a:endParaRPr lang="en-US" dirty="0"/>
          </a:p>
          <a:p>
            <a:r>
              <a:rPr lang="en-US" dirty="0"/>
              <a:t>Are there concentration dependent effects (oligomerization, aggregation, </a:t>
            </a:r>
            <a:r>
              <a:rPr lang="en-US" dirty="0" err="1"/>
              <a:t>etc</a:t>
            </a:r>
            <a:r>
              <a:rPr lang="en-US" dirty="0"/>
              <a:t>) that limit what concentrations you can use?</a:t>
            </a:r>
          </a:p>
        </p:txBody>
      </p:sp>
    </p:spTree>
    <p:extLst>
      <p:ext uri="{BB962C8B-B14F-4D97-AF65-F5344CB8AC3E}">
        <p14:creationId xmlns:p14="http://schemas.microsoft.com/office/powerpoint/2010/main" val="1665956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5527-E1DA-D049-8A58-C9B26C3EE457}"/>
              </a:ext>
            </a:extLst>
          </p:cNvPr>
          <p:cNvSpPr>
            <a:spLocks noGrp="1"/>
          </p:cNvSpPr>
          <p:nvPr>
            <p:ph type="title"/>
          </p:nvPr>
        </p:nvSpPr>
        <p:spPr/>
        <p:txBody>
          <a:bodyPr/>
          <a:lstStyle/>
          <a:p>
            <a:r>
              <a:rPr lang="en-US" dirty="0"/>
              <a:t>Sample preparation for SAXS</a:t>
            </a:r>
          </a:p>
        </p:txBody>
      </p:sp>
      <p:sp>
        <p:nvSpPr>
          <p:cNvPr id="3" name="Content Placeholder 2">
            <a:extLst>
              <a:ext uri="{FF2B5EF4-FFF2-40B4-BE49-F238E27FC236}">
                <a16:creationId xmlns:a16="http://schemas.microsoft.com/office/drawing/2014/main" id="{C5317F04-6FC9-5A42-90E0-E1462BD5F9B4}"/>
              </a:ext>
            </a:extLst>
          </p:cNvPr>
          <p:cNvSpPr>
            <a:spLocks noGrp="1"/>
          </p:cNvSpPr>
          <p:nvPr>
            <p:ph idx="1"/>
          </p:nvPr>
        </p:nvSpPr>
        <p:spPr>
          <a:xfrm>
            <a:off x="685800" y="2019300"/>
            <a:ext cx="7770813" cy="4533900"/>
          </a:xfrm>
        </p:spPr>
        <p:txBody>
          <a:bodyPr>
            <a:normAutofit fontScale="55000" lnSpcReduction="20000"/>
          </a:bodyPr>
          <a:lstStyle/>
          <a:p>
            <a:pPr marL="0" indent="0">
              <a:buNone/>
            </a:pPr>
            <a:r>
              <a:rPr lang="en-US" dirty="0"/>
              <a:t>Optimal sample concentration:</a:t>
            </a:r>
          </a:p>
          <a:p>
            <a:pPr lvl="1"/>
            <a:r>
              <a:rPr lang="en-US" dirty="0"/>
              <a:t>Scattering intensity depends on molecular mass and concentration</a:t>
            </a:r>
          </a:p>
          <a:p>
            <a:pPr lvl="1"/>
            <a:endParaRPr lang="en-US" dirty="0"/>
          </a:p>
          <a:p>
            <a:pPr lvl="1"/>
            <a:r>
              <a:rPr lang="en-US" dirty="0"/>
              <a:t>Useful rule of thumb:</a:t>
            </a:r>
          </a:p>
          <a:p>
            <a:pPr marL="914400" lvl="2" indent="0">
              <a:buNone/>
            </a:pPr>
            <a:r>
              <a:rPr lang="en-US" dirty="0"/>
              <a:t>MM (</a:t>
            </a:r>
            <a:r>
              <a:rPr lang="en-US" dirty="0" err="1"/>
              <a:t>kDa</a:t>
            </a:r>
            <a:r>
              <a:rPr lang="en-US" dirty="0"/>
              <a:t>) * C (mg/ml) ~ 60</a:t>
            </a:r>
          </a:p>
          <a:p>
            <a:pPr lvl="1"/>
            <a:endParaRPr lang="en-US" dirty="0"/>
          </a:p>
          <a:p>
            <a:pPr lvl="1"/>
            <a:r>
              <a:rPr lang="en-US" dirty="0"/>
              <a:t>Most beamlines use ~20-50 </a:t>
            </a:r>
            <a:r>
              <a:rPr lang="en-US" dirty="0" err="1"/>
              <a:t>uL</a:t>
            </a:r>
            <a:r>
              <a:rPr lang="en-US" dirty="0"/>
              <a:t> of sample for a single ‘batch’ measurement</a:t>
            </a:r>
          </a:p>
          <a:p>
            <a:pPr lvl="1"/>
            <a:endParaRPr lang="en-US" dirty="0"/>
          </a:p>
          <a:p>
            <a:pPr lvl="1"/>
            <a:r>
              <a:rPr lang="en-US" dirty="0"/>
              <a:t>Must do a dilution series around target concentration</a:t>
            </a:r>
          </a:p>
          <a:p>
            <a:pPr lvl="2"/>
            <a:r>
              <a:rPr lang="en-US" dirty="0"/>
              <a:t>Demonstrates no concentration effects in data</a:t>
            </a:r>
          </a:p>
          <a:p>
            <a:pPr lvl="2"/>
            <a:r>
              <a:rPr lang="en-US" dirty="0"/>
              <a:t>At least a factor of 2 increase and decrease in the concentrations</a:t>
            </a:r>
          </a:p>
          <a:p>
            <a:pPr lvl="1"/>
            <a:endParaRPr lang="en-US" dirty="0"/>
          </a:p>
          <a:p>
            <a:pPr lvl="1"/>
            <a:r>
              <a:rPr lang="en-US" dirty="0"/>
              <a:t>Example: Lysozyme (14.3 </a:t>
            </a:r>
            <a:r>
              <a:rPr lang="en-US" dirty="0" err="1"/>
              <a:t>kDa</a:t>
            </a:r>
            <a:r>
              <a:rPr lang="en-US" dirty="0"/>
              <a:t>)</a:t>
            </a:r>
          </a:p>
          <a:p>
            <a:pPr lvl="2"/>
            <a:r>
              <a:rPr lang="en-US" dirty="0"/>
              <a:t>Target concentration: ~60/14.3 = 4.2 mg/ml</a:t>
            </a:r>
          </a:p>
          <a:p>
            <a:pPr lvl="2"/>
            <a:r>
              <a:rPr lang="en-US" dirty="0"/>
              <a:t>Concentration series: 8.0, 4.0, 2.0 mg/ml (at least)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65967D1-3696-1C48-8469-4F9E8E4EA919}"/>
                  </a:ext>
                </a:extLst>
              </p:cNvPr>
              <p:cNvSpPr txBox="1"/>
              <p:nvPr/>
            </p:nvSpPr>
            <p:spPr>
              <a:xfrm>
                <a:off x="1828800" y="1438088"/>
                <a:ext cx="5715000"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atin typeface="Cambria Math" panose="02040503050406030204" pitchFamily="18" charset="0"/>
                          <a:ea typeface="Verdana" panose="020B0604030504040204" pitchFamily="34" charset="0"/>
                          <a:cs typeface="Verdana" panose="020B0604030504040204" pitchFamily="34" charset="0"/>
                        </a:rPr>
                        <m:t>𝐼</m:t>
                      </m:r>
                      <m:r>
                        <a:rPr lang="en-US" sz="3000" b="0" i="1" smtClean="0">
                          <a:latin typeface="Cambria Math" panose="02040503050406030204" pitchFamily="18" charset="0"/>
                          <a:ea typeface="Verdana" panose="020B0604030504040204" pitchFamily="34" charset="0"/>
                          <a:cs typeface="Verdana" panose="020B0604030504040204" pitchFamily="34" charset="0"/>
                        </a:rPr>
                        <m:t>(</m:t>
                      </m:r>
                      <m:r>
                        <a:rPr lang="en-US" sz="3000" b="0" i="1" smtClean="0">
                          <a:latin typeface="Cambria Math" panose="02040503050406030204" pitchFamily="18" charset="0"/>
                          <a:ea typeface="Verdana" panose="020B0604030504040204" pitchFamily="34" charset="0"/>
                          <a:cs typeface="Verdana" panose="020B0604030504040204" pitchFamily="34" charset="0"/>
                        </a:rPr>
                        <m:t>𝑞</m:t>
                      </m:r>
                      <m:r>
                        <a:rPr lang="en-US" sz="3000" b="0" i="1" smtClean="0">
                          <a:latin typeface="Cambria Math" panose="02040503050406030204" pitchFamily="18" charset="0"/>
                          <a:ea typeface="Verdana" panose="020B0604030504040204" pitchFamily="34" charset="0"/>
                          <a:cs typeface="Verdana" panose="020B0604030504040204" pitchFamily="34" charset="0"/>
                        </a:rPr>
                        <m:t>)∝</m:t>
                      </m:r>
                      <m:r>
                        <a:rPr lang="en-US" sz="3000" b="0" i="1" smtClean="0">
                          <a:latin typeface="Cambria Math" panose="02040503050406030204" pitchFamily="18" charset="0"/>
                          <a:ea typeface="Cambria Math" panose="02040503050406030204" pitchFamily="18" charset="0"/>
                          <a:cs typeface="Verdana" panose="020B0604030504040204" pitchFamily="34" charset="0"/>
                        </a:rPr>
                        <m:t>𝑀𝑐</m:t>
                      </m:r>
                      <m:sSup>
                        <m:sSupPr>
                          <m:ctrlPr>
                            <a:rPr lang="en-US" sz="3000" b="0" i="1" smtClean="0">
                              <a:latin typeface="Cambria Math" panose="02040503050406030204" pitchFamily="18" charset="0"/>
                              <a:ea typeface="Cambria Math" panose="02040503050406030204" pitchFamily="18" charset="0"/>
                              <a:cs typeface="Verdana" panose="020B0604030504040204" pitchFamily="34" charset="0"/>
                            </a:rPr>
                          </m:ctrlPr>
                        </m:sSupPr>
                        <m:e>
                          <m:d>
                            <m:dPr>
                              <m:ctrlPr>
                                <a:rPr lang="en-US" sz="3000" i="1">
                                  <a:latin typeface="Cambria Math" panose="02040503050406030204" pitchFamily="18" charset="0"/>
                                  <a:ea typeface="Cambria Math" panose="02040503050406030204" pitchFamily="18" charset="0"/>
                                  <a:cs typeface="Verdana" panose="020B0604030504040204" pitchFamily="34" charset="0"/>
                                </a:rPr>
                              </m:ctrlPr>
                            </m:dPr>
                            <m:e>
                              <m:sSub>
                                <m:sSubPr>
                                  <m:ctrlPr>
                                    <a:rPr lang="en-US" sz="3000" i="1">
                                      <a:latin typeface="Cambria Math" panose="02040503050406030204" pitchFamily="18" charset="0"/>
                                      <a:ea typeface="Cambria Math" panose="02040503050406030204" pitchFamily="18" charset="0"/>
                                      <a:cs typeface="Verdana" panose="020B0604030504040204" pitchFamily="34" charset="0"/>
                                    </a:rPr>
                                  </m:ctrlPr>
                                </m:sSubPr>
                                <m:e>
                                  <m:r>
                                    <a:rPr lang="en-US" sz="3000" i="1">
                                      <a:latin typeface="Cambria Math" panose="02040503050406030204" pitchFamily="18" charset="0"/>
                                      <a:ea typeface="Cambria Math" panose="02040503050406030204" pitchFamily="18" charset="0"/>
                                      <a:cs typeface="Verdana" panose="020B0604030504040204" pitchFamily="34" charset="0"/>
                                    </a:rPr>
                                    <m:t>𝜌</m:t>
                                  </m:r>
                                </m:e>
                                <m:sub>
                                  <m:r>
                                    <a:rPr lang="en-US" sz="3000" i="1">
                                      <a:latin typeface="Cambria Math" panose="02040503050406030204" pitchFamily="18" charset="0"/>
                                      <a:ea typeface="Cambria Math" panose="02040503050406030204" pitchFamily="18" charset="0"/>
                                      <a:cs typeface="Verdana" panose="020B0604030504040204" pitchFamily="34" charset="0"/>
                                    </a:rPr>
                                    <m:t>1</m:t>
                                  </m:r>
                                </m:sub>
                              </m:sSub>
                              <m:r>
                                <a:rPr lang="en-US" sz="3000" i="1">
                                  <a:latin typeface="Cambria Math" panose="02040503050406030204" pitchFamily="18" charset="0"/>
                                  <a:ea typeface="Cambria Math" panose="02040503050406030204" pitchFamily="18" charset="0"/>
                                  <a:cs typeface="Verdana" panose="020B0604030504040204" pitchFamily="34" charset="0"/>
                                </a:rPr>
                                <m:t>−</m:t>
                              </m:r>
                              <m:sSub>
                                <m:sSubPr>
                                  <m:ctrlPr>
                                    <a:rPr lang="en-US" sz="3000" i="1">
                                      <a:latin typeface="Cambria Math" panose="02040503050406030204" pitchFamily="18" charset="0"/>
                                      <a:ea typeface="Cambria Math" panose="02040503050406030204" pitchFamily="18" charset="0"/>
                                      <a:cs typeface="Verdana" panose="020B0604030504040204" pitchFamily="34" charset="0"/>
                                    </a:rPr>
                                  </m:ctrlPr>
                                </m:sSubPr>
                                <m:e>
                                  <m:r>
                                    <a:rPr lang="en-US" sz="3000" i="1">
                                      <a:latin typeface="Cambria Math" panose="02040503050406030204" pitchFamily="18" charset="0"/>
                                      <a:ea typeface="Cambria Math" panose="02040503050406030204" pitchFamily="18" charset="0"/>
                                      <a:cs typeface="Verdana" panose="020B0604030504040204" pitchFamily="34" charset="0"/>
                                    </a:rPr>
                                    <m:t>𝜌</m:t>
                                  </m:r>
                                </m:e>
                                <m:sub>
                                  <m:r>
                                    <a:rPr lang="en-US" sz="3000" i="1">
                                      <a:latin typeface="Cambria Math" panose="02040503050406030204" pitchFamily="18" charset="0"/>
                                      <a:ea typeface="Cambria Math" panose="02040503050406030204" pitchFamily="18" charset="0"/>
                                      <a:cs typeface="Verdana" panose="020B0604030504040204" pitchFamily="34" charset="0"/>
                                    </a:rPr>
                                    <m:t>1</m:t>
                                  </m:r>
                                </m:sub>
                              </m:sSub>
                            </m:e>
                          </m:d>
                        </m:e>
                        <m:sup>
                          <m:r>
                            <a:rPr lang="en-US" sz="3000" b="0" i="1" smtClean="0">
                              <a:latin typeface="Cambria Math" panose="02040503050406030204" pitchFamily="18" charset="0"/>
                              <a:ea typeface="Cambria Math" panose="02040503050406030204" pitchFamily="18" charset="0"/>
                              <a:cs typeface="Verdana" panose="020B0604030504040204" pitchFamily="34" charset="0"/>
                            </a:rPr>
                            <m:t>2</m:t>
                          </m:r>
                        </m:sup>
                      </m:sSup>
                      <m:sSup>
                        <m:sSupPr>
                          <m:ctrlPr>
                            <a:rPr lang="en-US" sz="3000" b="0" i="1" smtClean="0">
                              <a:latin typeface="Cambria Math" panose="02040503050406030204" pitchFamily="18" charset="0"/>
                              <a:ea typeface="Cambria Math" panose="02040503050406030204" pitchFamily="18" charset="0"/>
                              <a:cs typeface="Verdana" panose="020B0604030504040204" pitchFamily="34" charset="0"/>
                            </a:rPr>
                          </m:ctrlPr>
                        </m:sSupPr>
                        <m:e>
                          <m:d>
                            <m:dPr>
                              <m:begChr m:val="|"/>
                              <m:endChr m:val="|"/>
                              <m:ctrlPr>
                                <a:rPr lang="en-US" sz="3000" i="1">
                                  <a:latin typeface="Cambria Math" panose="02040503050406030204" pitchFamily="18" charset="0"/>
                                  <a:ea typeface="Cambria Math" panose="02040503050406030204" pitchFamily="18" charset="0"/>
                                  <a:cs typeface="Verdana" panose="020B0604030504040204" pitchFamily="34" charset="0"/>
                                </a:rPr>
                              </m:ctrlPr>
                            </m:dPr>
                            <m:e>
                              <m:r>
                                <a:rPr lang="en-US" sz="3000" i="1">
                                  <a:latin typeface="Cambria Math" panose="02040503050406030204" pitchFamily="18" charset="0"/>
                                  <a:ea typeface="Cambria Math" panose="02040503050406030204" pitchFamily="18" charset="0"/>
                                  <a:cs typeface="Verdana" panose="020B0604030504040204" pitchFamily="34" charset="0"/>
                                </a:rPr>
                                <m:t>𝐹</m:t>
                              </m:r>
                              <m:d>
                                <m:dPr>
                                  <m:ctrlPr>
                                    <a:rPr lang="en-US" sz="3000" i="1">
                                      <a:latin typeface="Cambria Math" panose="02040503050406030204" pitchFamily="18" charset="0"/>
                                      <a:ea typeface="Cambria Math" panose="02040503050406030204" pitchFamily="18" charset="0"/>
                                      <a:cs typeface="Verdana" panose="020B0604030504040204" pitchFamily="34" charset="0"/>
                                    </a:rPr>
                                  </m:ctrlPr>
                                </m:dPr>
                                <m:e>
                                  <m:r>
                                    <a:rPr lang="en-US" sz="3000" i="1">
                                      <a:latin typeface="Cambria Math" panose="02040503050406030204" pitchFamily="18" charset="0"/>
                                      <a:ea typeface="Cambria Math" panose="02040503050406030204" pitchFamily="18" charset="0"/>
                                      <a:cs typeface="Verdana" panose="020B0604030504040204" pitchFamily="34" charset="0"/>
                                    </a:rPr>
                                    <m:t>𝑞</m:t>
                                  </m:r>
                                </m:e>
                              </m:d>
                            </m:e>
                          </m:d>
                        </m:e>
                        <m:sup>
                          <m:r>
                            <a:rPr lang="en-US" sz="3000" b="0" i="1" smtClean="0">
                              <a:latin typeface="Cambria Math" panose="02040503050406030204" pitchFamily="18" charset="0"/>
                              <a:ea typeface="Cambria Math" panose="02040503050406030204" pitchFamily="18" charset="0"/>
                              <a:cs typeface="Verdana" panose="020B0604030504040204" pitchFamily="34" charset="0"/>
                            </a:rPr>
                            <m:t>2</m:t>
                          </m:r>
                        </m:sup>
                      </m:sSup>
                      <m:r>
                        <a:rPr lang="en-US" sz="3000" b="0" i="1" smtClean="0">
                          <a:latin typeface="Cambria Math" panose="02040503050406030204" pitchFamily="18" charset="0"/>
                          <a:ea typeface="Cambria Math" panose="02040503050406030204" pitchFamily="18" charset="0"/>
                          <a:cs typeface="Verdana" panose="020B0604030504040204" pitchFamily="34" charset="0"/>
                        </a:rPr>
                        <m:t>𝑆</m:t>
                      </m:r>
                      <m:r>
                        <a:rPr lang="en-US" sz="3000" b="0" i="1" smtClean="0">
                          <a:latin typeface="Cambria Math" panose="02040503050406030204" pitchFamily="18" charset="0"/>
                          <a:ea typeface="Cambria Math" panose="02040503050406030204" pitchFamily="18" charset="0"/>
                          <a:cs typeface="Verdana" panose="020B0604030504040204" pitchFamily="34" charset="0"/>
                        </a:rPr>
                        <m:t>(</m:t>
                      </m:r>
                      <m:r>
                        <a:rPr lang="en-US" sz="3000" b="0" i="1" smtClean="0">
                          <a:latin typeface="Cambria Math" panose="02040503050406030204" pitchFamily="18" charset="0"/>
                          <a:ea typeface="Cambria Math" panose="02040503050406030204" pitchFamily="18" charset="0"/>
                          <a:cs typeface="Verdana" panose="020B0604030504040204" pitchFamily="34" charset="0"/>
                        </a:rPr>
                        <m:t>𝑞</m:t>
                      </m:r>
                      <m:r>
                        <a:rPr lang="en-US" sz="3000" b="0" i="1" smtClean="0">
                          <a:latin typeface="Cambria Math" panose="02040503050406030204" pitchFamily="18" charset="0"/>
                          <a:ea typeface="Cambria Math" panose="02040503050406030204" pitchFamily="18" charset="0"/>
                          <a:cs typeface="Verdana" panose="020B0604030504040204" pitchFamily="34" charset="0"/>
                        </a:rPr>
                        <m:t>)</m:t>
                      </m:r>
                    </m:oMath>
                  </m:oMathPara>
                </a14:m>
                <a:endParaRPr lang="en-US" sz="30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4" name="TextBox 3">
                <a:extLst>
                  <a:ext uri="{FF2B5EF4-FFF2-40B4-BE49-F238E27FC236}">
                    <a16:creationId xmlns:a16="http://schemas.microsoft.com/office/drawing/2014/main" id="{A65967D1-3696-1C48-8469-4F9E8E4EA919}"/>
                  </a:ext>
                </a:extLst>
              </p:cNvPr>
              <p:cNvSpPr txBox="1">
                <a:spLocks noRot="1" noChangeAspect="1" noMove="1" noResize="1" noEditPoints="1" noAdjustHandles="1" noChangeArrowheads="1" noChangeShapeType="1" noTextEdit="1"/>
              </p:cNvSpPr>
              <p:nvPr/>
            </p:nvSpPr>
            <p:spPr>
              <a:xfrm>
                <a:off x="1828800" y="1438088"/>
                <a:ext cx="5715000" cy="553998"/>
              </a:xfrm>
              <a:prstGeom prst="rect">
                <a:avLst/>
              </a:prstGeom>
              <a:blipFill>
                <a:blip r:embed="rId2"/>
                <a:stretch>
                  <a:fillRect b="-22222"/>
                </a:stretch>
              </a:blipFill>
            </p:spPr>
            <p:txBody>
              <a:bodyPr/>
              <a:lstStyle/>
              <a:p>
                <a:r>
                  <a:rPr lang="en-US">
                    <a:noFill/>
                  </a:rPr>
                  <a:t> </a:t>
                </a:r>
              </a:p>
            </p:txBody>
          </p:sp>
        </mc:Fallback>
      </mc:AlternateContent>
    </p:spTree>
    <p:extLst>
      <p:ext uri="{BB962C8B-B14F-4D97-AF65-F5344CB8AC3E}">
        <p14:creationId xmlns:p14="http://schemas.microsoft.com/office/powerpoint/2010/main" val="975477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8FB77-D4BE-3D46-9DFF-20A60D87273E}"/>
              </a:ext>
            </a:extLst>
          </p:cNvPr>
          <p:cNvSpPr>
            <a:spLocks noGrp="1"/>
          </p:cNvSpPr>
          <p:nvPr>
            <p:ph type="title"/>
          </p:nvPr>
        </p:nvSpPr>
        <p:spPr/>
        <p:txBody>
          <a:bodyPr/>
          <a:lstStyle/>
          <a:p>
            <a:r>
              <a:rPr lang="en-US" dirty="0"/>
              <a:t>Sample preparation for SAXS</a:t>
            </a:r>
          </a:p>
        </p:txBody>
      </p:sp>
      <p:sp>
        <p:nvSpPr>
          <p:cNvPr id="3" name="Content Placeholder 2">
            <a:extLst>
              <a:ext uri="{FF2B5EF4-FFF2-40B4-BE49-F238E27FC236}">
                <a16:creationId xmlns:a16="http://schemas.microsoft.com/office/drawing/2014/main" id="{F80E1A35-1658-7443-9753-B4516D289C5B}"/>
              </a:ext>
            </a:extLst>
          </p:cNvPr>
          <p:cNvSpPr>
            <a:spLocks noGrp="1"/>
          </p:cNvSpPr>
          <p:nvPr>
            <p:ph idx="1"/>
          </p:nvPr>
        </p:nvSpPr>
        <p:spPr/>
        <p:txBody>
          <a:bodyPr>
            <a:normAutofit fontScale="47500" lnSpcReduction="20000"/>
          </a:bodyPr>
          <a:lstStyle/>
          <a:p>
            <a:pPr marL="0" indent="0">
              <a:buNone/>
            </a:pPr>
            <a:r>
              <a:rPr lang="en-US" sz="4600" dirty="0"/>
              <a:t>Buffer considerations:</a:t>
            </a:r>
          </a:p>
          <a:p>
            <a:r>
              <a:rPr lang="en-US" dirty="0"/>
              <a:t>Bring </a:t>
            </a:r>
            <a:r>
              <a:rPr lang="en-US" dirty="0">
                <a:solidFill>
                  <a:srgbClr val="FF0000"/>
                </a:solidFill>
              </a:rPr>
              <a:t>lots</a:t>
            </a:r>
            <a:r>
              <a:rPr lang="en-US" dirty="0">
                <a:solidFill>
                  <a:schemeClr val="tx1"/>
                </a:solidFill>
              </a:rPr>
              <a:t> of matched buffer</a:t>
            </a:r>
          </a:p>
          <a:p>
            <a:endParaRPr lang="en-US" dirty="0">
              <a:solidFill>
                <a:schemeClr val="tx1"/>
              </a:solidFill>
            </a:endParaRPr>
          </a:p>
          <a:p>
            <a:r>
              <a:rPr lang="en-US" dirty="0">
                <a:solidFill>
                  <a:schemeClr val="tx1"/>
                </a:solidFill>
              </a:rPr>
              <a:t>Most buffers are fine for SAXS (Tris, HEPES, PBS, </a:t>
            </a:r>
            <a:r>
              <a:rPr lang="en-US" dirty="0" err="1">
                <a:solidFill>
                  <a:schemeClr val="tx1"/>
                </a:solidFill>
              </a:rPr>
              <a:t>etc</a:t>
            </a:r>
            <a:r>
              <a:rPr lang="en-US" dirty="0">
                <a:solidFill>
                  <a:schemeClr val="tx1"/>
                </a:solidFill>
              </a:rPr>
              <a:t>…)</a:t>
            </a:r>
          </a:p>
          <a:p>
            <a:endParaRPr lang="en-US" dirty="0">
              <a:solidFill>
                <a:schemeClr val="tx1"/>
              </a:solidFill>
            </a:endParaRPr>
          </a:p>
          <a:p>
            <a:r>
              <a:rPr lang="en-US" dirty="0">
                <a:solidFill>
                  <a:schemeClr val="tx1"/>
                </a:solidFill>
              </a:rPr>
              <a:t>Moderate salt concentrations, &lt; 1M </a:t>
            </a:r>
            <a:r>
              <a:rPr lang="en-US" dirty="0" err="1">
                <a:solidFill>
                  <a:schemeClr val="tx1"/>
                </a:solidFill>
              </a:rPr>
              <a:t>NaCl</a:t>
            </a:r>
            <a:endParaRPr lang="en-US" dirty="0">
              <a:solidFill>
                <a:schemeClr val="tx1"/>
              </a:solidFill>
            </a:endParaRPr>
          </a:p>
          <a:p>
            <a:endParaRPr lang="en-US" dirty="0">
              <a:solidFill>
                <a:schemeClr val="tx1"/>
              </a:solidFill>
            </a:endParaRPr>
          </a:p>
          <a:p>
            <a:r>
              <a:rPr lang="en-US" dirty="0">
                <a:solidFill>
                  <a:schemeClr val="tx1"/>
                </a:solidFill>
              </a:rPr>
              <a:t>1-2% glycerol can prevent radiation damage (keep &lt;5%)</a:t>
            </a:r>
          </a:p>
          <a:p>
            <a:endParaRPr lang="en-US" dirty="0">
              <a:solidFill>
                <a:schemeClr val="tx1"/>
              </a:solidFill>
            </a:endParaRPr>
          </a:p>
          <a:p>
            <a:r>
              <a:rPr lang="en-US" dirty="0">
                <a:solidFill>
                  <a:schemeClr val="tx1"/>
                </a:solidFill>
              </a:rPr>
              <a:t>Avoid detergents if possible, keep below CMC if you need them</a:t>
            </a:r>
          </a:p>
          <a:p>
            <a:endParaRPr lang="en-US" dirty="0">
              <a:solidFill>
                <a:schemeClr val="tx1"/>
              </a:solidFill>
            </a:endParaRPr>
          </a:p>
          <a:p>
            <a:r>
              <a:rPr lang="en-US" dirty="0">
                <a:solidFill>
                  <a:schemeClr val="tx1"/>
                </a:solidFill>
              </a:rPr>
              <a:t>Small amounts (1 </a:t>
            </a:r>
            <a:r>
              <a:rPr lang="en-US" dirty="0" err="1">
                <a:solidFill>
                  <a:schemeClr val="tx1"/>
                </a:solidFill>
              </a:rPr>
              <a:t>mM</a:t>
            </a:r>
            <a:r>
              <a:rPr lang="en-US" dirty="0">
                <a:solidFill>
                  <a:schemeClr val="tx1"/>
                </a:solidFill>
              </a:rPr>
              <a:t>) of fresh DDT, TCEP, BME, or other reducing agents can prevent radiation damage</a:t>
            </a:r>
          </a:p>
          <a:p>
            <a:pPr lvl="1"/>
            <a:endParaRPr lang="en-US" dirty="0">
              <a:solidFill>
                <a:srgbClr val="FF0000"/>
              </a:solidFill>
            </a:endParaRPr>
          </a:p>
        </p:txBody>
      </p:sp>
    </p:spTree>
    <p:extLst>
      <p:ext uri="{BB962C8B-B14F-4D97-AF65-F5344CB8AC3E}">
        <p14:creationId xmlns:p14="http://schemas.microsoft.com/office/powerpoint/2010/main" val="3863795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37F63-792A-8748-9743-B1107C81F77B}"/>
              </a:ext>
            </a:extLst>
          </p:cNvPr>
          <p:cNvSpPr>
            <a:spLocks noGrp="1"/>
          </p:cNvSpPr>
          <p:nvPr>
            <p:ph type="title"/>
          </p:nvPr>
        </p:nvSpPr>
        <p:spPr/>
        <p:txBody>
          <a:bodyPr/>
          <a:lstStyle/>
          <a:p>
            <a:r>
              <a:rPr lang="en-US" dirty="0"/>
              <a:t>Sample preparation for SAXS</a:t>
            </a:r>
          </a:p>
        </p:txBody>
      </p:sp>
      <p:sp>
        <p:nvSpPr>
          <p:cNvPr id="3" name="Content Placeholder 2">
            <a:extLst>
              <a:ext uri="{FF2B5EF4-FFF2-40B4-BE49-F238E27FC236}">
                <a16:creationId xmlns:a16="http://schemas.microsoft.com/office/drawing/2014/main" id="{125D4E69-9900-7940-93C0-1A65C13394F7}"/>
              </a:ext>
            </a:extLst>
          </p:cNvPr>
          <p:cNvSpPr>
            <a:spLocks noGrp="1"/>
          </p:cNvSpPr>
          <p:nvPr>
            <p:ph idx="1"/>
          </p:nvPr>
        </p:nvSpPr>
        <p:spPr/>
        <p:txBody>
          <a:bodyPr>
            <a:normAutofit fontScale="70000" lnSpcReduction="20000"/>
          </a:bodyPr>
          <a:lstStyle/>
          <a:p>
            <a:pPr marL="0" indent="0">
              <a:buNone/>
            </a:pPr>
            <a:r>
              <a:rPr lang="en-US" dirty="0"/>
              <a:t>Buffer matching:</a:t>
            </a:r>
          </a:p>
          <a:p>
            <a:r>
              <a:rPr lang="en-US" dirty="0"/>
              <a:t>Dialysis – best</a:t>
            </a:r>
          </a:p>
          <a:p>
            <a:endParaRPr lang="en-US" dirty="0"/>
          </a:p>
          <a:p>
            <a:r>
              <a:rPr lang="en-US" dirty="0"/>
              <a:t>SEC flow through buffer - good</a:t>
            </a:r>
          </a:p>
          <a:p>
            <a:pPr lvl="1"/>
            <a:r>
              <a:rPr lang="en-US" dirty="0"/>
              <a:t>Must be from last purification step</a:t>
            </a:r>
          </a:p>
          <a:p>
            <a:pPr lvl="1"/>
            <a:endParaRPr lang="en-US" dirty="0"/>
          </a:p>
          <a:p>
            <a:r>
              <a:rPr lang="en-US" dirty="0"/>
              <a:t>Concentrator flow through buffer – okay</a:t>
            </a:r>
          </a:p>
          <a:p>
            <a:pPr lvl="1"/>
            <a:r>
              <a:rPr lang="en-US" dirty="0"/>
              <a:t>Only use this if you don’t have the other options</a:t>
            </a:r>
          </a:p>
          <a:p>
            <a:pPr lvl="1"/>
            <a:r>
              <a:rPr lang="en-US" dirty="0"/>
              <a:t>Can be useful at the beamline for quickly changing buffers</a:t>
            </a:r>
          </a:p>
          <a:p>
            <a:endParaRPr lang="en-US" dirty="0"/>
          </a:p>
          <a:p>
            <a:r>
              <a:rPr lang="en-US" dirty="0"/>
              <a:t>Don’t make matches by hand!</a:t>
            </a:r>
          </a:p>
        </p:txBody>
      </p:sp>
    </p:spTree>
    <p:extLst>
      <p:ext uri="{BB962C8B-B14F-4D97-AF65-F5344CB8AC3E}">
        <p14:creationId xmlns:p14="http://schemas.microsoft.com/office/powerpoint/2010/main" val="2156583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FB5EA-35B8-7D4C-B00D-A4FD45C17DE4}"/>
              </a:ext>
            </a:extLst>
          </p:cNvPr>
          <p:cNvSpPr>
            <a:spLocks noGrp="1"/>
          </p:cNvSpPr>
          <p:nvPr>
            <p:ph type="title"/>
          </p:nvPr>
        </p:nvSpPr>
        <p:spPr/>
        <p:txBody>
          <a:bodyPr/>
          <a:lstStyle/>
          <a:p>
            <a:r>
              <a:rPr lang="en-US" dirty="0"/>
              <a:t>Data collection for SAXS</a:t>
            </a:r>
          </a:p>
        </p:txBody>
      </p:sp>
      <p:sp>
        <p:nvSpPr>
          <p:cNvPr id="3" name="Content Placeholder 2">
            <a:extLst>
              <a:ext uri="{FF2B5EF4-FFF2-40B4-BE49-F238E27FC236}">
                <a16:creationId xmlns:a16="http://schemas.microsoft.com/office/drawing/2014/main" id="{07954EDA-3CD9-D740-AA06-C884D679F90B}"/>
              </a:ext>
            </a:extLst>
          </p:cNvPr>
          <p:cNvSpPr>
            <a:spLocks noGrp="1"/>
          </p:cNvSpPr>
          <p:nvPr>
            <p:ph idx="1"/>
          </p:nvPr>
        </p:nvSpPr>
        <p:spPr/>
        <p:txBody>
          <a:bodyPr>
            <a:normAutofit fontScale="70000" lnSpcReduction="20000"/>
          </a:bodyPr>
          <a:lstStyle/>
          <a:p>
            <a:r>
              <a:rPr lang="en-US" dirty="0"/>
              <a:t>Talk to beamline scientists before arriving to plan experiments</a:t>
            </a:r>
          </a:p>
          <a:p>
            <a:endParaRPr lang="en-US" dirty="0"/>
          </a:p>
          <a:p>
            <a:r>
              <a:rPr lang="en-US" dirty="0"/>
              <a:t>Spin sample in centrifuge immediately before loading</a:t>
            </a:r>
          </a:p>
          <a:p>
            <a:pPr lvl="1"/>
            <a:r>
              <a:rPr lang="en-US" dirty="0"/>
              <a:t>Remove dust, very large aggregates</a:t>
            </a:r>
          </a:p>
          <a:p>
            <a:pPr lvl="1"/>
            <a:r>
              <a:rPr lang="en-US" dirty="0"/>
              <a:t>Don’t pellet your sample!</a:t>
            </a:r>
          </a:p>
          <a:p>
            <a:pPr lvl="1"/>
            <a:endParaRPr lang="en-US" dirty="0"/>
          </a:p>
          <a:p>
            <a:r>
              <a:rPr lang="en-US" dirty="0"/>
              <a:t>Do multiple concentrations (batch mode)</a:t>
            </a:r>
          </a:p>
          <a:p>
            <a:endParaRPr lang="en-US" dirty="0"/>
          </a:p>
          <a:p>
            <a:r>
              <a:rPr lang="en-US" dirty="0"/>
              <a:t>Adjust exposure to minimize radiation damage</a:t>
            </a:r>
          </a:p>
          <a:p>
            <a:endParaRPr lang="en-US" dirty="0"/>
          </a:p>
        </p:txBody>
      </p:sp>
    </p:spTree>
    <p:extLst>
      <p:ext uri="{BB962C8B-B14F-4D97-AF65-F5344CB8AC3E}">
        <p14:creationId xmlns:p14="http://schemas.microsoft.com/office/powerpoint/2010/main" val="1394430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1EA98-1092-6744-9FF4-D0134657D33C}"/>
              </a:ext>
            </a:extLst>
          </p:cNvPr>
          <p:cNvSpPr>
            <a:spLocks noGrp="1"/>
          </p:cNvSpPr>
          <p:nvPr>
            <p:ph type="title"/>
          </p:nvPr>
        </p:nvSpPr>
        <p:spPr/>
        <p:txBody>
          <a:bodyPr/>
          <a:lstStyle/>
          <a:p>
            <a:r>
              <a:rPr lang="en-US" dirty="0"/>
              <a:t>Data collection for SAXS</a:t>
            </a:r>
          </a:p>
        </p:txBody>
      </p:sp>
      <p:sp>
        <p:nvSpPr>
          <p:cNvPr id="3" name="Content Placeholder 2">
            <a:extLst>
              <a:ext uri="{FF2B5EF4-FFF2-40B4-BE49-F238E27FC236}">
                <a16:creationId xmlns:a16="http://schemas.microsoft.com/office/drawing/2014/main" id="{C7D40C91-FBAF-5249-9E6C-C0946B9B82FE}"/>
              </a:ext>
            </a:extLst>
          </p:cNvPr>
          <p:cNvSpPr>
            <a:spLocks noGrp="1"/>
          </p:cNvSpPr>
          <p:nvPr>
            <p:ph idx="1"/>
          </p:nvPr>
        </p:nvSpPr>
        <p:spPr>
          <a:xfrm>
            <a:off x="685800" y="1523999"/>
            <a:ext cx="7770813" cy="2551533"/>
          </a:xfrm>
        </p:spPr>
        <p:txBody>
          <a:bodyPr>
            <a:normAutofit fontScale="55000" lnSpcReduction="20000"/>
          </a:bodyPr>
          <a:lstStyle/>
          <a:p>
            <a:pPr marL="0" indent="0">
              <a:buNone/>
            </a:pPr>
            <a:r>
              <a:rPr lang="en-US" dirty="0"/>
              <a:t>Batch mode:</a:t>
            </a:r>
          </a:p>
          <a:p>
            <a:pPr lvl="1"/>
            <a:r>
              <a:rPr lang="en-US" dirty="0"/>
              <a:t>Load buffer/sample into a sample cell</a:t>
            </a:r>
          </a:p>
          <a:p>
            <a:pPr lvl="1"/>
            <a:r>
              <a:rPr lang="en-US" dirty="0"/>
              <a:t>Flow/oscillate sample in sample cell to minimize radiation damage</a:t>
            </a:r>
          </a:p>
          <a:p>
            <a:pPr lvl="1"/>
            <a:r>
              <a:rPr lang="en-US" dirty="0"/>
              <a:t>Clean sample cell</a:t>
            </a:r>
          </a:p>
          <a:p>
            <a:pPr lvl="1"/>
            <a:r>
              <a:rPr lang="en-US" dirty="0"/>
              <a:t>Repeat next buffer/sample</a:t>
            </a:r>
          </a:p>
          <a:p>
            <a:pPr lvl="1"/>
            <a:r>
              <a:rPr lang="en-US" dirty="0"/>
              <a:t>Recommended pattern:</a:t>
            </a:r>
          </a:p>
          <a:p>
            <a:pPr lvl="2"/>
            <a:r>
              <a:rPr lang="en-US" dirty="0"/>
              <a:t>Buffer, sample, buffer, buffer, sample, buffer, buffer, sample, etc.</a:t>
            </a:r>
          </a:p>
        </p:txBody>
      </p:sp>
      <p:pic>
        <p:nvPicPr>
          <p:cNvPr id="4" name="Picture 3">
            <a:extLst>
              <a:ext uri="{FF2B5EF4-FFF2-40B4-BE49-F238E27FC236}">
                <a16:creationId xmlns:a16="http://schemas.microsoft.com/office/drawing/2014/main" id="{93B04EF4-0A2D-1146-B780-ABED52D51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3810000"/>
            <a:ext cx="3961606" cy="2630066"/>
          </a:xfrm>
          <a:prstGeom prst="rect">
            <a:avLst/>
          </a:prstGeom>
        </p:spPr>
      </p:pic>
      <p:sp>
        <p:nvSpPr>
          <p:cNvPr id="7" name="Content Placeholder 2">
            <a:extLst>
              <a:ext uri="{FF2B5EF4-FFF2-40B4-BE49-F238E27FC236}">
                <a16:creationId xmlns:a16="http://schemas.microsoft.com/office/drawing/2014/main" id="{1FB8EB77-8360-0544-880C-45E3FF50CE90}"/>
              </a:ext>
            </a:extLst>
          </p:cNvPr>
          <p:cNvSpPr txBox="1">
            <a:spLocks/>
          </p:cNvSpPr>
          <p:nvPr/>
        </p:nvSpPr>
        <p:spPr bwMode="auto">
          <a:xfrm>
            <a:off x="685800" y="4075532"/>
            <a:ext cx="4493873" cy="263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rmAutofit fontScale="55000" lnSpcReduction="20000"/>
          </a:bodyPr>
          <a:lstStyle>
            <a:lvl1pPr marL="457200" indent="-457200" algn="l" defTabSz="457200" rtl="0" eaLnBrk="0" fontAlgn="base" hangingPunct="0">
              <a:lnSpc>
                <a:spcPct val="128000"/>
              </a:lnSpc>
              <a:spcBef>
                <a:spcPts val="800"/>
              </a:spcBef>
              <a:spcAft>
                <a:spcPct val="0"/>
              </a:spcAft>
              <a:buClr>
                <a:srgbClr val="000000"/>
              </a:buClr>
              <a:buSzPct val="100000"/>
              <a:buFont typeface="Arial" panose="020B0604020202020204" pitchFamily="34" charset="0"/>
              <a:buChar char="•"/>
              <a:defRPr sz="3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914400" indent="-457200" algn="l" defTabSz="457200" rtl="0" eaLnBrk="0" fontAlgn="base" hangingPunct="0">
              <a:spcBef>
                <a:spcPts val="700"/>
              </a:spcBef>
              <a:spcAft>
                <a:spcPct val="0"/>
              </a:spcAft>
              <a:buClr>
                <a:srgbClr val="000000"/>
              </a:buClr>
              <a:buSzPct val="100000"/>
              <a:buFont typeface="Arial" panose="020B0604020202020204" pitchFamily="34" charset="0"/>
              <a:buChar char="•"/>
              <a:defRPr sz="28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457200" rtl="0" eaLnBrk="0" fontAlgn="base" hangingPunct="0">
              <a:lnSpc>
                <a:spcPct val="128000"/>
              </a:lnSpc>
              <a:spcBef>
                <a:spcPts val="600"/>
              </a:spcBef>
              <a:spcAft>
                <a:spcPct val="0"/>
              </a:spcAft>
              <a:buClr>
                <a:srgbClr val="000000"/>
              </a:buClr>
              <a:buSzPct val="100000"/>
              <a:buFont typeface="Arial" panose="020B0604020202020204" pitchFamily="34" charset="0"/>
              <a:buChar char="•"/>
              <a:defRPr sz="24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7145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21717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r>
              <a:rPr lang="en-US" kern="0" dirty="0"/>
              <a:t>Liquid chromatography SAXS (LC-SAXS):</a:t>
            </a:r>
          </a:p>
          <a:p>
            <a:pPr lvl="1"/>
            <a:r>
              <a:rPr lang="en-US" kern="0" dirty="0"/>
              <a:t>Hook output of liquid chromatography column to SAXS cell</a:t>
            </a:r>
          </a:p>
          <a:p>
            <a:pPr lvl="1"/>
            <a:r>
              <a:rPr lang="en-US" kern="0" dirty="0"/>
              <a:t>Collect data during entire elution</a:t>
            </a:r>
          </a:p>
          <a:p>
            <a:pPr lvl="1"/>
            <a:r>
              <a:rPr lang="en-US" kern="0" dirty="0"/>
              <a:t>Provides separation immediately before data collection</a:t>
            </a:r>
          </a:p>
        </p:txBody>
      </p:sp>
    </p:spTree>
    <p:extLst>
      <p:ext uri="{BB962C8B-B14F-4D97-AF65-F5344CB8AC3E}">
        <p14:creationId xmlns:p14="http://schemas.microsoft.com/office/powerpoint/2010/main" val="583597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119E4-586A-E849-AB15-52B0915258FC}"/>
              </a:ext>
            </a:extLst>
          </p:cNvPr>
          <p:cNvSpPr>
            <a:spLocks noGrp="1"/>
          </p:cNvSpPr>
          <p:nvPr>
            <p:ph type="title"/>
          </p:nvPr>
        </p:nvSpPr>
        <p:spPr/>
        <p:txBody>
          <a:bodyPr/>
          <a:lstStyle/>
          <a:p>
            <a:r>
              <a:rPr lang="en-US" dirty="0"/>
              <a:t>SEC-SAXS</a:t>
            </a:r>
          </a:p>
        </p:txBody>
      </p:sp>
      <p:sp>
        <p:nvSpPr>
          <p:cNvPr id="3" name="Content Placeholder 2">
            <a:extLst>
              <a:ext uri="{FF2B5EF4-FFF2-40B4-BE49-F238E27FC236}">
                <a16:creationId xmlns:a16="http://schemas.microsoft.com/office/drawing/2014/main" id="{0256D992-BBEC-684B-98C9-C9BE93D0328D}"/>
              </a:ext>
            </a:extLst>
          </p:cNvPr>
          <p:cNvSpPr>
            <a:spLocks noGrp="1"/>
          </p:cNvSpPr>
          <p:nvPr>
            <p:ph idx="1"/>
          </p:nvPr>
        </p:nvSpPr>
        <p:spPr>
          <a:xfrm>
            <a:off x="685800" y="4536154"/>
            <a:ext cx="7770813" cy="1864645"/>
          </a:xfrm>
        </p:spPr>
        <p:txBody>
          <a:bodyPr>
            <a:normAutofit fontScale="55000" lnSpcReduction="20000"/>
          </a:bodyPr>
          <a:lstStyle/>
          <a:p>
            <a:r>
              <a:rPr lang="en-US" dirty="0"/>
              <a:t>Most common LC-SAXS is SEC-SAXS</a:t>
            </a:r>
          </a:p>
          <a:p>
            <a:r>
              <a:rPr lang="en-US" dirty="0"/>
              <a:t>Separates sample by size just before measurement</a:t>
            </a:r>
          </a:p>
          <a:p>
            <a:pPr lvl="1"/>
            <a:r>
              <a:rPr lang="en-US" dirty="0"/>
              <a:t>Removing large aggregates</a:t>
            </a:r>
          </a:p>
          <a:p>
            <a:pPr lvl="1"/>
            <a:r>
              <a:rPr lang="en-US" dirty="0"/>
              <a:t>Complexes where multiple components are also in solution</a:t>
            </a:r>
          </a:p>
          <a:p>
            <a:r>
              <a:rPr lang="en-US" dirty="0"/>
              <a:t>Almost all SAXS at BioCAT is done with SEC-SAXS</a:t>
            </a:r>
          </a:p>
          <a:p>
            <a:endParaRPr lang="en-US" dirty="0"/>
          </a:p>
        </p:txBody>
      </p:sp>
      <p:sp>
        <p:nvSpPr>
          <p:cNvPr id="4" name="Freeform 3">
            <a:extLst>
              <a:ext uri="{FF2B5EF4-FFF2-40B4-BE49-F238E27FC236}">
                <a16:creationId xmlns:a16="http://schemas.microsoft.com/office/drawing/2014/main" id="{55D94060-45FE-B441-9109-81D2C719284E}"/>
              </a:ext>
            </a:extLst>
          </p:cNvPr>
          <p:cNvSpPr/>
          <p:nvPr/>
        </p:nvSpPr>
        <p:spPr bwMode="auto">
          <a:xfrm>
            <a:off x="5045687" y="3821057"/>
            <a:ext cx="670128" cy="360058"/>
          </a:xfrm>
          <a:custGeom>
            <a:avLst/>
            <a:gdLst>
              <a:gd name="connsiteX0" fmla="*/ 0 w 685800"/>
              <a:gd name="connsiteY0" fmla="*/ 359244 h 360058"/>
              <a:gd name="connsiteX1" fmla="*/ 203200 w 685800"/>
              <a:gd name="connsiteY1" fmla="*/ 308444 h 360058"/>
              <a:gd name="connsiteX2" fmla="*/ 279400 w 685800"/>
              <a:gd name="connsiteY2" fmla="*/ 29044 h 360058"/>
              <a:gd name="connsiteX3" fmla="*/ 685800 w 685800"/>
              <a:gd name="connsiteY3" fmla="*/ 22694 h 360058"/>
            </a:gdLst>
            <a:ahLst/>
            <a:cxnLst>
              <a:cxn ang="0">
                <a:pos x="connsiteX0" y="connsiteY0"/>
              </a:cxn>
              <a:cxn ang="0">
                <a:pos x="connsiteX1" y="connsiteY1"/>
              </a:cxn>
              <a:cxn ang="0">
                <a:pos x="connsiteX2" y="connsiteY2"/>
              </a:cxn>
              <a:cxn ang="0">
                <a:pos x="connsiteX3" y="connsiteY3"/>
              </a:cxn>
            </a:cxnLst>
            <a:rect l="l" t="t" r="r" b="b"/>
            <a:pathLst>
              <a:path w="685800" h="360058">
                <a:moveTo>
                  <a:pt x="0" y="359244"/>
                </a:moveTo>
                <a:cubicBezTo>
                  <a:pt x="78316" y="361360"/>
                  <a:pt x="156633" y="363477"/>
                  <a:pt x="203200" y="308444"/>
                </a:cubicBezTo>
                <a:cubicBezTo>
                  <a:pt x="249767" y="253411"/>
                  <a:pt x="198967" y="76669"/>
                  <a:pt x="279400" y="29044"/>
                </a:cubicBezTo>
                <a:cubicBezTo>
                  <a:pt x="359833" y="-18581"/>
                  <a:pt x="522816" y="2056"/>
                  <a:pt x="685800" y="22694"/>
                </a:cubicBezTo>
              </a:path>
            </a:pathLst>
          </a:custGeom>
          <a:noFill/>
          <a:ln w="25400"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5" name="Freeform 4">
            <a:extLst>
              <a:ext uri="{FF2B5EF4-FFF2-40B4-BE49-F238E27FC236}">
                <a16:creationId xmlns:a16="http://schemas.microsoft.com/office/drawing/2014/main" id="{0C5FB696-24A3-3548-B3D8-A41547EFED95}"/>
              </a:ext>
            </a:extLst>
          </p:cNvPr>
          <p:cNvSpPr/>
          <p:nvPr/>
        </p:nvSpPr>
        <p:spPr bwMode="auto">
          <a:xfrm>
            <a:off x="3868354" y="4138666"/>
            <a:ext cx="431154" cy="157600"/>
          </a:xfrm>
          <a:custGeom>
            <a:avLst/>
            <a:gdLst>
              <a:gd name="connsiteX0" fmla="*/ 12021 w 584515"/>
              <a:gd name="connsiteY0" fmla="*/ 0 h 238644"/>
              <a:gd name="connsiteX1" fmla="*/ 75631 w 584515"/>
              <a:gd name="connsiteY1" fmla="*/ 238539 h 238644"/>
              <a:gd name="connsiteX2" fmla="*/ 584515 w 584515"/>
              <a:gd name="connsiteY2" fmla="*/ 23854 h 238644"/>
              <a:gd name="connsiteX0" fmla="*/ 1438 w 573932"/>
              <a:gd name="connsiteY0" fmla="*/ 0 h 246588"/>
              <a:gd name="connsiteX1" fmla="*/ 200220 w 573932"/>
              <a:gd name="connsiteY1" fmla="*/ 246490 h 246588"/>
              <a:gd name="connsiteX2" fmla="*/ 573932 w 573932"/>
              <a:gd name="connsiteY2" fmla="*/ 23854 h 246588"/>
              <a:gd name="connsiteX0" fmla="*/ 1438 w 573932"/>
              <a:gd name="connsiteY0" fmla="*/ 0 h 198943"/>
              <a:gd name="connsiteX1" fmla="*/ 200220 w 573932"/>
              <a:gd name="connsiteY1" fmla="*/ 198782 h 198943"/>
              <a:gd name="connsiteX2" fmla="*/ 573932 w 573932"/>
              <a:gd name="connsiteY2" fmla="*/ 23854 h 198943"/>
              <a:gd name="connsiteX0" fmla="*/ 1253 w 453097"/>
              <a:gd name="connsiteY0" fmla="*/ 0 h 199413"/>
              <a:gd name="connsiteX1" fmla="*/ 200035 w 453097"/>
              <a:gd name="connsiteY1" fmla="*/ 198782 h 199413"/>
              <a:gd name="connsiteX2" fmla="*/ 453097 w 453097"/>
              <a:gd name="connsiteY2" fmla="*/ 42904 h 199413"/>
              <a:gd name="connsiteX0" fmla="*/ 1501 w 453345"/>
              <a:gd name="connsiteY0" fmla="*/ 0 h 174421"/>
              <a:gd name="connsiteX1" fmla="*/ 174883 w 453345"/>
              <a:gd name="connsiteY1" fmla="*/ 173382 h 174421"/>
              <a:gd name="connsiteX2" fmla="*/ 453345 w 453345"/>
              <a:gd name="connsiteY2" fmla="*/ 42904 h 174421"/>
              <a:gd name="connsiteX0" fmla="*/ 1539 w 453383"/>
              <a:gd name="connsiteY0" fmla="*/ 0 h 159147"/>
              <a:gd name="connsiteX1" fmla="*/ 171746 w 453383"/>
              <a:gd name="connsiteY1" fmla="*/ 157507 h 159147"/>
              <a:gd name="connsiteX2" fmla="*/ 453383 w 453383"/>
              <a:gd name="connsiteY2" fmla="*/ 42904 h 159147"/>
              <a:gd name="connsiteX0" fmla="*/ 1579 w 453423"/>
              <a:gd name="connsiteY0" fmla="*/ 0 h 131753"/>
              <a:gd name="connsiteX1" fmla="*/ 168611 w 453423"/>
              <a:gd name="connsiteY1" fmla="*/ 125757 h 131753"/>
              <a:gd name="connsiteX2" fmla="*/ 453423 w 453423"/>
              <a:gd name="connsiteY2" fmla="*/ 42904 h 131753"/>
              <a:gd name="connsiteX0" fmla="*/ 1541 w 453385"/>
              <a:gd name="connsiteY0" fmla="*/ 0 h 127693"/>
              <a:gd name="connsiteX1" fmla="*/ 168573 w 453385"/>
              <a:gd name="connsiteY1" fmla="*/ 125757 h 127693"/>
              <a:gd name="connsiteX2" fmla="*/ 453385 w 453385"/>
              <a:gd name="connsiteY2" fmla="*/ 42904 h 127693"/>
              <a:gd name="connsiteX0" fmla="*/ 1579 w 453423"/>
              <a:gd name="connsiteY0" fmla="*/ 0 h 128932"/>
              <a:gd name="connsiteX1" fmla="*/ 168611 w 453423"/>
              <a:gd name="connsiteY1" fmla="*/ 125757 h 128932"/>
              <a:gd name="connsiteX2" fmla="*/ 453423 w 453423"/>
              <a:gd name="connsiteY2" fmla="*/ 42904 h 128932"/>
              <a:gd name="connsiteX0" fmla="*/ 1579 w 453423"/>
              <a:gd name="connsiteY0" fmla="*/ 0 h 157564"/>
              <a:gd name="connsiteX1" fmla="*/ 168611 w 453423"/>
              <a:gd name="connsiteY1" fmla="*/ 157507 h 157564"/>
              <a:gd name="connsiteX2" fmla="*/ 453423 w 453423"/>
              <a:gd name="connsiteY2" fmla="*/ 42904 h 157564"/>
              <a:gd name="connsiteX0" fmla="*/ 1535 w 431154"/>
              <a:gd name="connsiteY0" fmla="*/ 0 h 159147"/>
              <a:gd name="connsiteX1" fmla="*/ 168567 w 431154"/>
              <a:gd name="connsiteY1" fmla="*/ 157507 h 159147"/>
              <a:gd name="connsiteX2" fmla="*/ 431154 w 431154"/>
              <a:gd name="connsiteY2" fmla="*/ 42904 h 159147"/>
              <a:gd name="connsiteX0" fmla="*/ 1535 w 431154"/>
              <a:gd name="connsiteY0" fmla="*/ 0 h 158646"/>
              <a:gd name="connsiteX1" fmla="*/ 168567 w 431154"/>
              <a:gd name="connsiteY1" fmla="*/ 157507 h 158646"/>
              <a:gd name="connsiteX2" fmla="*/ 431154 w 431154"/>
              <a:gd name="connsiteY2" fmla="*/ 42904 h 158646"/>
              <a:gd name="connsiteX0" fmla="*/ 1535 w 431154"/>
              <a:gd name="connsiteY0" fmla="*/ 0 h 159774"/>
              <a:gd name="connsiteX1" fmla="*/ 168567 w 431154"/>
              <a:gd name="connsiteY1" fmla="*/ 157507 h 159774"/>
              <a:gd name="connsiteX2" fmla="*/ 431154 w 431154"/>
              <a:gd name="connsiteY2" fmla="*/ 42904 h 159774"/>
              <a:gd name="connsiteX0" fmla="*/ 1535 w 431154"/>
              <a:gd name="connsiteY0" fmla="*/ 0 h 159534"/>
              <a:gd name="connsiteX1" fmla="*/ 168567 w 431154"/>
              <a:gd name="connsiteY1" fmla="*/ 157507 h 159534"/>
              <a:gd name="connsiteX2" fmla="*/ 431154 w 431154"/>
              <a:gd name="connsiteY2" fmla="*/ 42904 h 159534"/>
              <a:gd name="connsiteX0" fmla="*/ 1535 w 431154"/>
              <a:gd name="connsiteY0" fmla="*/ 0 h 159147"/>
              <a:gd name="connsiteX1" fmla="*/ 168567 w 431154"/>
              <a:gd name="connsiteY1" fmla="*/ 157507 h 159147"/>
              <a:gd name="connsiteX2" fmla="*/ 431154 w 431154"/>
              <a:gd name="connsiteY2" fmla="*/ 42904 h 159147"/>
              <a:gd name="connsiteX0" fmla="*/ 1535 w 431154"/>
              <a:gd name="connsiteY0" fmla="*/ 0 h 157600"/>
              <a:gd name="connsiteX1" fmla="*/ 168567 w 431154"/>
              <a:gd name="connsiteY1" fmla="*/ 157507 h 157600"/>
              <a:gd name="connsiteX2" fmla="*/ 431154 w 431154"/>
              <a:gd name="connsiteY2" fmla="*/ 42904 h 157600"/>
            </a:gdLst>
            <a:ahLst/>
            <a:cxnLst>
              <a:cxn ang="0">
                <a:pos x="connsiteX0" y="connsiteY0"/>
              </a:cxn>
              <a:cxn ang="0">
                <a:pos x="connsiteX1" y="connsiteY1"/>
              </a:cxn>
              <a:cxn ang="0">
                <a:pos x="connsiteX2" y="connsiteY2"/>
              </a:cxn>
            </a:cxnLst>
            <a:rect l="l" t="t" r="r" b="b"/>
            <a:pathLst>
              <a:path w="431154" h="157600">
                <a:moveTo>
                  <a:pt x="1535" y="0"/>
                </a:moveTo>
                <a:cubicBezTo>
                  <a:pt x="-14368" y="117281"/>
                  <a:pt x="96964" y="159881"/>
                  <a:pt x="168567" y="157507"/>
                </a:cubicBezTo>
                <a:cubicBezTo>
                  <a:pt x="240170" y="155133"/>
                  <a:pt x="278394" y="152234"/>
                  <a:pt x="431154" y="42904"/>
                </a:cubicBezTo>
              </a:path>
            </a:pathLst>
          </a:custGeom>
          <a:noFill/>
          <a:ln w="25400"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grpSp>
        <p:nvGrpSpPr>
          <p:cNvPr id="6" name="Group 5">
            <a:extLst>
              <a:ext uri="{FF2B5EF4-FFF2-40B4-BE49-F238E27FC236}">
                <a16:creationId xmlns:a16="http://schemas.microsoft.com/office/drawing/2014/main" id="{9371587E-488E-A849-9EB1-4027450DC4F9}"/>
              </a:ext>
            </a:extLst>
          </p:cNvPr>
          <p:cNvGrpSpPr/>
          <p:nvPr/>
        </p:nvGrpSpPr>
        <p:grpSpPr>
          <a:xfrm>
            <a:off x="7073889" y="1559379"/>
            <a:ext cx="1107911" cy="1072838"/>
            <a:chOff x="4651513" y="4179027"/>
            <a:chExt cx="1277729" cy="1383573"/>
          </a:xfrm>
          <a:scene3d>
            <a:camera prst="obliqueTopRight"/>
            <a:lightRig rig="threePt" dir="t"/>
          </a:scene3d>
        </p:grpSpPr>
        <p:sp>
          <p:nvSpPr>
            <p:cNvPr id="7" name="Rounded Rectangle 6">
              <a:extLst>
                <a:ext uri="{FF2B5EF4-FFF2-40B4-BE49-F238E27FC236}">
                  <a16:creationId xmlns:a16="http://schemas.microsoft.com/office/drawing/2014/main" id="{53ECE93B-B939-C140-AAC6-EDB90F00F379}"/>
                </a:ext>
              </a:extLst>
            </p:cNvPr>
            <p:cNvSpPr/>
            <p:nvPr/>
          </p:nvSpPr>
          <p:spPr bwMode="auto">
            <a:xfrm>
              <a:off x="4651513" y="4179027"/>
              <a:ext cx="1277729" cy="1383573"/>
            </a:xfrm>
            <a:prstGeom prst="roundRect">
              <a:avLst/>
            </a:prstGeom>
            <a:solidFill>
              <a:schemeClr val="accent2"/>
            </a:solidFill>
            <a:ln w="9525" cap="flat" cmpd="sng" algn="ctr">
              <a:solidFill>
                <a:schemeClr val="tx1"/>
              </a:solidFill>
              <a:prstDash val="solid"/>
              <a:round/>
              <a:headEnd type="none" w="med" len="med"/>
              <a:tailEnd type="none" w="med" len="med"/>
            </a:ln>
            <a:effectLst/>
            <a:sp3d extrusionH="508000" prstMaterial="matte">
              <a:extrusionClr>
                <a:schemeClr val="accent2"/>
              </a:extrusionClr>
            </a:sp3d>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8" name="Rectangle 7">
              <a:extLst>
                <a:ext uri="{FF2B5EF4-FFF2-40B4-BE49-F238E27FC236}">
                  <a16:creationId xmlns:a16="http://schemas.microsoft.com/office/drawing/2014/main" id="{D6BBC457-EB62-7E4E-8C9B-C3E9F0461355}"/>
                </a:ext>
              </a:extLst>
            </p:cNvPr>
            <p:cNvSpPr/>
            <p:nvPr/>
          </p:nvSpPr>
          <p:spPr bwMode="auto">
            <a:xfrm>
              <a:off x="4802588" y="4309264"/>
              <a:ext cx="978010" cy="1140434"/>
            </a:xfrm>
            <a:prstGeom prst="rect">
              <a:avLst/>
            </a:prstGeom>
            <a:gradFill flip="none" rotWithShape="1">
              <a:gsLst>
                <a:gs pos="0">
                  <a:schemeClr val="accent3">
                    <a:lumMod val="90000"/>
                  </a:schemeClr>
                </a:gs>
                <a:gs pos="29000">
                  <a:schemeClr val="accent3">
                    <a:lumMod val="89000"/>
                  </a:schemeClr>
                </a:gs>
                <a:gs pos="67000">
                  <a:schemeClr val="accent3">
                    <a:lumMod val="75000"/>
                  </a:schemeClr>
                </a:gs>
                <a:gs pos="95000">
                  <a:schemeClr val="accent3">
                    <a:lumMod val="70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a:sp3d extrusionH="508000" prstMaterial="matte">
              <a:extrusionClr>
                <a:schemeClr val="accent2"/>
              </a:extrusionClr>
            </a:sp3d>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grpSp>
      <p:cxnSp>
        <p:nvCxnSpPr>
          <p:cNvPr id="9" name="Curved Connector 8">
            <a:extLst>
              <a:ext uri="{FF2B5EF4-FFF2-40B4-BE49-F238E27FC236}">
                <a16:creationId xmlns:a16="http://schemas.microsoft.com/office/drawing/2014/main" id="{F839A2A3-2B57-6743-9BC1-CD4D7082770C}"/>
              </a:ext>
            </a:extLst>
          </p:cNvPr>
          <p:cNvCxnSpPr>
            <a:cxnSpLocks/>
          </p:cNvCxnSpPr>
          <p:nvPr/>
        </p:nvCxnSpPr>
        <p:spPr bwMode="auto">
          <a:xfrm flipV="1">
            <a:off x="2794452" y="1736362"/>
            <a:ext cx="1073213" cy="149170"/>
          </a:xfrm>
          <a:prstGeom prst="curvedConnector5">
            <a:avLst>
              <a:gd name="adj1" fmla="val -2001"/>
              <a:gd name="adj2" fmla="val 253248"/>
              <a:gd name="adj3" fmla="val 99074"/>
            </a:avLst>
          </a:prstGeom>
          <a:ln w="25400">
            <a:solidFill>
              <a:schemeClr val="accent1">
                <a:lumMod val="75000"/>
              </a:schemeClr>
            </a:solidFill>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10" name="Curved Connector 9">
            <a:extLst>
              <a:ext uri="{FF2B5EF4-FFF2-40B4-BE49-F238E27FC236}">
                <a16:creationId xmlns:a16="http://schemas.microsoft.com/office/drawing/2014/main" id="{B5A34CDC-2928-9A47-A720-2F2119E400D5}"/>
              </a:ext>
            </a:extLst>
          </p:cNvPr>
          <p:cNvCxnSpPr>
            <a:cxnSpLocks/>
          </p:cNvCxnSpPr>
          <p:nvPr/>
        </p:nvCxnSpPr>
        <p:spPr bwMode="auto">
          <a:xfrm rot="5400000" flipH="1" flipV="1">
            <a:off x="2289676" y="2808242"/>
            <a:ext cx="738756" cy="233483"/>
          </a:xfrm>
          <a:prstGeom prst="curvedConnector3">
            <a:avLst>
              <a:gd name="adj1" fmla="val 43652"/>
            </a:avLst>
          </a:prstGeom>
          <a:ln w="25400">
            <a:solidFill>
              <a:schemeClr val="accent1">
                <a:lumMod val="75000"/>
              </a:schemeClr>
            </a:solidFill>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grpSp>
        <p:nvGrpSpPr>
          <p:cNvPr id="11" name="Group 10">
            <a:extLst>
              <a:ext uri="{FF2B5EF4-FFF2-40B4-BE49-F238E27FC236}">
                <a16:creationId xmlns:a16="http://schemas.microsoft.com/office/drawing/2014/main" id="{7C47E282-294B-AD4F-B132-E0E87184449C}"/>
              </a:ext>
            </a:extLst>
          </p:cNvPr>
          <p:cNvGrpSpPr/>
          <p:nvPr/>
        </p:nvGrpSpPr>
        <p:grpSpPr>
          <a:xfrm>
            <a:off x="435587" y="3086297"/>
            <a:ext cx="685800" cy="1143000"/>
            <a:chOff x="533400" y="5257800"/>
            <a:chExt cx="685800" cy="1143000"/>
          </a:xfrm>
        </p:grpSpPr>
        <p:sp>
          <p:nvSpPr>
            <p:cNvPr id="12" name="Rectangle 11">
              <a:extLst>
                <a:ext uri="{FF2B5EF4-FFF2-40B4-BE49-F238E27FC236}">
                  <a16:creationId xmlns:a16="http://schemas.microsoft.com/office/drawing/2014/main" id="{B5AE0767-2747-A744-B106-8E90B0E37C07}"/>
                </a:ext>
              </a:extLst>
            </p:cNvPr>
            <p:cNvSpPr/>
            <p:nvPr/>
          </p:nvSpPr>
          <p:spPr bwMode="auto">
            <a:xfrm>
              <a:off x="533400" y="5562600"/>
              <a:ext cx="685800" cy="838200"/>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lang="en-US" dirty="0"/>
            </a:p>
          </p:txBody>
        </p:sp>
        <p:sp>
          <p:nvSpPr>
            <p:cNvPr id="13" name="Rectangle 12">
              <a:extLst>
                <a:ext uri="{FF2B5EF4-FFF2-40B4-BE49-F238E27FC236}">
                  <a16:creationId xmlns:a16="http://schemas.microsoft.com/office/drawing/2014/main" id="{0E4108F9-8643-FD42-A9D9-78C4FBB4951C}"/>
                </a:ext>
              </a:extLst>
            </p:cNvPr>
            <p:cNvSpPr/>
            <p:nvPr/>
          </p:nvSpPr>
          <p:spPr bwMode="auto">
            <a:xfrm>
              <a:off x="781050" y="5257800"/>
              <a:ext cx="190500" cy="152400"/>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14" name="Freeform 13">
              <a:extLst>
                <a:ext uri="{FF2B5EF4-FFF2-40B4-BE49-F238E27FC236}">
                  <a16:creationId xmlns:a16="http://schemas.microsoft.com/office/drawing/2014/main" id="{A808652F-AE7F-2A4E-80BE-145DD3A684B6}"/>
                </a:ext>
              </a:extLst>
            </p:cNvPr>
            <p:cNvSpPr/>
            <p:nvPr/>
          </p:nvSpPr>
          <p:spPr bwMode="auto">
            <a:xfrm>
              <a:off x="533400" y="5410200"/>
              <a:ext cx="250825" cy="149225"/>
            </a:xfrm>
            <a:custGeom>
              <a:avLst/>
              <a:gdLst>
                <a:gd name="connsiteX0" fmla="*/ 0 w 250825"/>
                <a:gd name="connsiteY0" fmla="*/ 149225 h 149225"/>
                <a:gd name="connsiteX1" fmla="*/ 53975 w 250825"/>
                <a:gd name="connsiteY1" fmla="*/ 63500 h 149225"/>
                <a:gd name="connsiteX2" fmla="*/ 250825 w 250825"/>
                <a:gd name="connsiteY2" fmla="*/ 0 h 149225"/>
              </a:gdLst>
              <a:ahLst/>
              <a:cxnLst>
                <a:cxn ang="0">
                  <a:pos x="connsiteX0" y="connsiteY0"/>
                </a:cxn>
                <a:cxn ang="0">
                  <a:pos x="connsiteX1" y="connsiteY1"/>
                </a:cxn>
                <a:cxn ang="0">
                  <a:pos x="connsiteX2" y="connsiteY2"/>
                </a:cxn>
              </a:cxnLst>
              <a:rect l="l" t="t" r="r" b="b"/>
              <a:pathLst>
                <a:path w="250825" h="149225">
                  <a:moveTo>
                    <a:pt x="0" y="149225"/>
                  </a:moveTo>
                  <a:cubicBezTo>
                    <a:pt x="6085" y="118798"/>
                    <a:pt x="12171" y="88371"/>
                    <a:pt x="53975" y="63500"/>
                  </a:cubicBezTo>
                  <a:cubicBezTo>
                    <a:pt x="95779" y="38629"/>
                    <a:pt x="173302" y="19314"/>
                    <a:pt x="250825"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15" name="Freeform 14">
              <a:extLst>
                <a:ext uri="{FF2B5EF4-FFF2-40B4-BE49-F238E27FC236}">
                  <a16:creationId xmlns:a16="http://schemas.microsoft.com/office/drawing/2014/main" id="{5715EC04-4FDF-CD43-8D83-A9125D914833}"/>
                </a:ext>
              </a:extLst>
            </p:cNvPr>
            <p:cNvSpPr/>
            <p:nvPr/>
          </p:nvSpPr>
          <p:spPr bwMode="auto">
            <a:xfrm flipH="1">
              <a:off x="968375" y="5410200"/>
              <a:ext cx="250825" cy="149225"/>
            </a:xfrm>
            <a:custGeom>
              <a:avLst/>
              <a:gdLst>
                <a:gd name="connsiteX0" fmla="*/ 0 w 250825"/>
                <a:gd name="connsiteY0" fmla="*/ 149225 h 149225"/>
                <a:gd name="connsiteX1" fmla="*/ 53975 w 250825"/>
                <a:gd name="connsiteY1" fmla="*/ 63500 h 149225"/>
                <a:gd name="connsiteX2" fmla="*/ 250825 w 250825"/>
                <a:gd name="connsiteY2" fmla="*/ 0 h 149225"/>
              </a:gdLst>
              <a:ahLst/>
              <a:cxnLst>
                <a:cxn ang="0">
                  <a:pos x="connsiteX0" y="connsiteY0"/>
                </a:cxn>
                <a:cxn ang="0">
                  <a:pos x="connsiteX1" y="connsiteY1"/>
                </a:cxn>
                <a:cxn ang="0">
                  <a:pos x="connsiteX2" y="connsiteY2"/>
                </a:cxn>
              </a:cxnLst>
              <a:rect l="l" t="t" r="r" b="b"/>
              <a:pathLst>
                <a:path w="250825" h="149225">
                  <a:moveTo>
                    <a:pt x="0" y="149225"/>
                  </a:moveTo>
                  <a:cubicBezTo>
                    <a:pt x="6085" y="118798"/>
                    <a:pt x="12171" y="88371"/>
                    <a:pt x="53975" y="63500"/>
                  </a:cubicBezTo>
                  <a:cubicBezTo>
                    <a:pt x="95779" y="38629"/>
                    <a:pt x="173302" y="19314"/>
                    <a:pt x="250825"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16" name="Rectangle 15">
              <a:extLst>
                <a:ext uri="{FF2B5EF4-FFF2-40B4-BE49-F238E27FC236}">
                  <a16:creationId xmlns:a16="http://schemas.microsoft.com/office/drawing/2014/main" id="{789FA4C3-AEA0-F84E-B79E-9D8DA36AC53B}"/>
                </a:ext>
              </a:extLst>
            </p:cNvPr>
            <p:cNvSpPr/>
            <p:nvPr/>
          </p:nvSpPr>
          <p:spPr bwMode="auto">
            <a:xfrm>
              <a:off x="542544" y="5550408"/>
              <a:ext cx="667512" cy="7937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17" name="Rectangle 16">
              <a:extLst>
                <a:ext uri="{FF2B5EF4-FFF2-40B4-BE49-F238E27FC236}">
                  <a16:creationId xmlns:a16="http://schemas.microsoft.com/office/drawing/2014/main" id="{DD7B6FDD-A707-4B48-B25F-99F03F7A3C67}"/>
                </a:ext>
              </a:extLst>
            </p:cNvPr>
            <p:cNvSpPr/>
            <p:nvPr/>
          </p:nvSpPr>
          <p:spPr bwMode="auto">
            <a:xfrm>
              <a:off x="789432" y="5374767"/>
              <a:ext cx="173736" cy="7937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grpSp>
      <p:sp>
        <p:nvSpPr>
          <p:cNvPr id="18" name="Rounded Rectangle 17">
            <a:extLst>
              <a:ext uri="{FF2B5EF4-FFF2-40B4-BE49-F238E27FC236}">
                <a16:creationId xmlns:a16="http://schemas.microsoft.com/office/drawing/2014/main" id="{981D46C3-6294-0348-AD1C-95206ED398CC}"/>
              </a:ext>
            </a:extLst>
          </p:cNvPr>
          <p:cNvSpPr/>
          <p:nvPr/>
        </p:nvSpPr>
        <p:spPr bwMode="auto">
          <a:xfrm>
            <a:off x="1654787" y="3438938"/>
            <a:ext cx="1295400" cy="774192"/>
          </a:xfrm>
          <a:prstGeom prst="roundRec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19" name="TextBox 18">
            <a:extLst>
              <a:ext uri="{FF2B5EF4-FFF2-40B4-BE49-F238E27FC236}">
                <a16:creationId xmlns:a16="http://schemas.microsoft.com/office/drawing/2014/main" id="{90B8BAD7-222C-8446-90BD-A43465C8305B}"/>
              </a:ext>
            </a:extLst>
          </p:cNvPr>
          <p:cNvSpPr txBox="1"/>
          <p:nvPr/>
        </p:nvSpPr>
        <p:spPr>
          <a:xfrm>
            <a:off x="1893441" y="3773127"/>
            <a:ext cx="837818" cy="369332"/>
          </a:xfrm>
          <a:prstGeom prst="rect">
            <a:avLst/>
          </a:prstGeom>
          <a:noFill/>
        </p:spPr>
        <p:txBody>
          <a:bodyPr wrap="square" rtlCol="0">
            <a:spAutoFit/>
          </a:bodyPr>
          <a:lstStyle/>
          <a:p>
            <a:r>
              <a:rPr lang="en-US" dirty="0"/>
              <a:t>Pump</a:t>
            </a:r>
          </a:p>
        </p:txBody>
      </p:sp>
      <p:cxnSp>
        <p:nvCxnSpPr>
          <p:cNvPr id="20" name="Straight Arrow Connector 19">
            <a:extLst>
              <a:ext uri="{FF2B5EF4-FFF2-40B4-BE49-F238E27FC236}">
                <a16:creationId xmlns:a16="http://schemas.microsoft.com/office/drawing/2014/main" id="{2F18BAA9-4420-4242-AD14-5E3994854018}"/>
              </a:ext>
            </a:extLst>
          </p:cNvPr>
          <p:cNvCxnSpPr>
            <a:cxnSpLocks/>
          </p:cNvCxnSpPr>
          <p:nvPr/>
        </p:nvCxnSpPr>
        <p:spPr bwMode="auto">
          <a:xfrm>
            <a:off x="2046455" y="3458280"/>
            <a:ext cx="0" cy="210846"/>
          </a:xfrm>
          <a:prstGeom prst="straightConnector1">
            <a:avLst/>
          </a:prstGeom>
          <a:solidFill>
            <a:srgbClr val="00B8FF"/>
          </a:solidFill>
          <a:ln w="25400" cap="flat" cmpd="sng" algn="ctr">
            <a:solidFill>
              <a:schemeClr val="tx1"/>
            </a:solidFill>
            <a:prstDash val="solid"/>
            <a:round/>
            <a:headEnd type="none" w="lg" len="lg"/>
            <a:tailEnd type="triangl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id="{DE0DED25-0201-6D49-9F4C-9F37584A09CC}"/>
              </a:ext>
            </a:extLst>
          </p:cNvPr>
          <p:cNvCxnSpPr>
            <a:cxnSpLocks/>
          </p:cNvCxnSpPr>
          <p:nvPr/>
        </p:nvCxnSpPr>
        <p:spPr bwMode="auto">
          <a:xfrm flipV="1">
            <a:off x="2548232" y="3458280"/>
            <a:ext cx="0" cy="210846"/>
          </a:xfrm>
          <a:prstGeom prst="straightConnector1">
            <a:avLst/>
          </a:prstGeom>
          <a:solidFill>
            <a:srgbClr val="00B8FF"/>
          </a:solidFill>
          <a:ln w="254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 name="Curved Connector 21">
            <a:extLst>
              <a:ext uri="{FF2B5EF4-FFF2-40B4-BE49-F238E27FC236}">
                <a16:creationId xmlns:a16="http://schemas.microsoft.com/office/drawing/2014/main" id="{B582A8F7-06C2-BD40-9BD8-B34B2F36F3C0}"/>
              </a:ext>
            </a:extLst>
          </p:cNvPr>
          <p:cNvCxnSpPr>
            <a:cxnSpLocks/>
          </p:cNvCxnSpPr>
          <p:nvPr/>
        </p:nvCxnSpPr>
        <p:spPr bwMode="auto">
          <a:xfrm flipV="1">
            <a:off x="899233" y="3286537"/>
            <a:ext cx="1147222" cy="769084"/>
          </a:xfrm>
          <a:prstGeom prst="curvedConnector4">
            <a:avLst>
              <a:gd name="adj1" fmla="val -10056"/>
              <a:gd name="adj2" fmla="val 191236"/>
            </a:avLst>
          </a:prstGeom>
          <a:ln w="25400">
            <a:solidFill>
              <a:schemeClr val="accent1">
                <a:lumMod val="75000"/>
              </a:schemeClr>
            </a:solidFill>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23" name="Snip Same Side Corner Rectangle 22">
            <a:extLst>
              <a:ext uri="{FF2B5EF4-FFF2-40B4-BE49-F238E27FC236}">
                <a16:creationId xmlns:a16="http://schemas.microsoft.com/office/drawing/2014/main" id="{846B05B4-B5B6-AD4A-AFC2-C28052CA522C}"/>
              </a:ext>
            </a:extLst>
          </p:cNvPr>
          <p:cNvSpPr/>
          <p:nvPr/>
        </p:nvSpPr>
        <p:spPr bwMode="auto">
          <a:xfrm rot="19815210">
            <a:off x="873766" y="4025742"/>
            <a:ext cx="92931" cy="152400"/>
          </a:xfrm>
          <a:prstGeom prst="snip2SameRect">
            <a:avLst>
              <a:gd name="adj1" fmla="val 45834"/>
              <a:gd name="adj2" fmla="val 0"/>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0" scaled="1"/>
            <a:tileRect/>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24" name="Rectangle 23">
            <a:extLst>
              <a:ext uri="{FF2B5EF4-FFF2-40B4-BE49-F238E27FC236}">
                <a16:creationId xmlns:a16="http://schemas.microsoft.com/office/drawing/2014/main" id="{F6BCF55A-179D-124B-A09A-7EB73A34DD45}"/>
              </a:ext>
            </a:extLst>
          </p:cNvPr>
          <p:cNvSpPr/>
          <p:nvPr/>
        </p:nvSpPr>
        <p:spPr bwMode="auto">
          <a:xfrm>
            <a:off x="444731" y="3516726"/>
            <a:ext cx="676656" cy="712571"/>
          </a:xfrm>
          <a:prstGeom prst="rect">
            <a:avLst/>
          </a:prstGeom>
          <a:solidFill>
            <a:srgbClr val="00B8FF">
              <a:alpha val="25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grpSp>
        <p:nvGrpSpPr>
          <p:cNvPr id="25" name="Group 24">
            <a:extLst>
              <a:ext uri="{FF2B5EF4-FFF2-40B4-BE49-F238E27FC236}">
                <a16:creationId xmlns:a16="http://schemas.microsoft.com/office/drawing/2014/main" id="{F6AE30D1-76A5-BE4B-B648-51BEFB2187A7}"/>
              </a:ext>
            </a:extLst>
          </p:cNvPr>
          <p:cNvGrpSpPr/>
          <p:nvPr/>
        </p:nvGrpSpPr>
        <p:grpSpPr>
          <a:xfrm rot="6389461">
            <a:off x="1978192" y="1524497"/>
            <a:ext cx="136525" cy="927991"/>
            <a:chOff x="685800" y="3873500"/>
            <a:chExt cx="136525" cy="927991"/>
          </a:xfrm>
        </p:grpSpPr>
        <p:grpSp>
          <p:nvGrpSpPr>
            <p:cNvPr id="26" name="Group 25">
              <a:extLst>
                <a:ext uri="{FF2B5EF4-FFF2-40B4-BE49-F238E27FC236}">
                  <a16:creationId xmlns:a16="http://schemas.microsoft.com/office/drawing/2014/main" id="{EC254D37-5792-2945-BB8B-A94F011B7AFF}"/>
                </a:ext>
              </a:extLst>
            </p:cNvPr>
            <p:cNvGrpSpPr/>
            <p:nvPr/>
          </p:nvGrpSpPr>
          <p:grpSpPr>
            <a:xfrm>
              <a:off x="685800" y="4014147"/>
              <a:ext cx="136525" cy="787344"/>
              <a:chOff x="1027932" y="3616833"/>
              <a:chExt cx="136525" cy="787344"/>
            </a:xfrm>
          </p:grpSpPr>
          <p:grpSp>
            <p:nvGrpSpPr>
              <p:cNvPr id="28" name="Group 27">
                <a:extLst>
                  <a:ext uri="{FF2B5EF4-FFF2-40B4-BE49-F238E27FC236}">
                    <a16:creationId xmlns:a16="http://schemas.microsoft.com/office/drawing/2014/main" id="{CE8F027B-45F2-2D41-82C6-85FE40F1A679}"/>
                  </a:ext>
                </a:extLst>
              </p:cNvPr>
              <p:cNvGrpSpPr/>
              <p:nvPr/>
            </p:nvGrpSpPr>
            <p:grpSpPr>
              <a:xfrm>
                <a:off x="1027932" y="3616833"/>
                <a:ext cx="136525" cy="769057"/>
                <a:chOff x="1027932" y="3616833"/>
                <a:chExt cx="136525" cy="769057"/>
              </a:xfrm>
            </p:grpSpPr>
            <p:grpSp>
              <p:nvGrpSpPr>
                <p:cNvPr id="30" name="Group 29">
                  <a:extLst>
                    <a:ext uri="{FF2B5EF4-FFF2-40B4-BE49-F238E27FC236}">
                      <a16:creationId xmlns:a16="http://schemas.microsoft.com/office/drawing/2014/main" id="{0F4788F2-86B4-F14F-A5D5-15595712ACCD}"/>
                    </a:ext>
                  </a:extLst>
                </p:cNvPr>
                <p:cNvGrpSpPr/>
                <p:nvPr/>
              </p:nvGrpSpPr>
              <p:grpSpPr>
                <a:xfrm>
                  <a:off x="1027932" y="3616833"/>
                  <a:ext cx="136525" cy="493346"/>
                  <a:chOff x="1027932" y="3616833"/>
                  <a:chExt cx="136525" cy="493346"/>
                </a:xfrm>
              </p:grpSpPr>
              <p:sp>
                <p:nvSpPr>
                  <p:cNvPr id="32" name="Rectangle 31">
                    <a:extLst>
                      <a:ext uri="{FF2B5EF4-FFF2-40B4-BE49-F238E27FC236}">
                        <a16:creationId xmlns:a16="http://schemas.microsoft.com/office/drawing/2014/main" id="{298976EB-6614-3B42-9E8F-B4005C7F3589}"/>
                      </a:ext>
                    </a:extLst>
                  </p:cNvPr>
                  <p:cNvSpPr/>
                  <p:nvPr/>
                </p:nvSpPr>
                <p:spPr bwMode="auto">
                  <a:xfrm>
                    <a:off x="1027932" y="4082747"/>
                    <a:ext cx="136525" cy="27432"/>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33" name="Rectangle 32">
                    <a:extLst>
                      <a:ext uri="{FF2B5EF4-FFF2-40B4-BE49-F238E27FC236}">
                        <a16:creationId xmlns:a16="http://schemas.microsoft.com/office/drawing/2014/main" id="{51ADA940-FAFA-7944-AB5E-B9096F3C7019}"/>
                      </a:ext>
                    </a:extLst>
                  </p:cNvPr>
                  <p:cNvSpPr/>
                  <p:nvPr/>
                </p:nvSpPr>
                <p:spPr bwMode="auto">
                  <a:xfrm>
                    <a:off x="1069777" y="3885619"/>
                    <a:ext cx="54485" cy="197128"/>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34" name="Snip Same Side Corner Rectangle 33">
                    <a:extLst>
                      <a:ext uri="{FF2B5EF4-FFF2-40B4-BE49-F238E27FC236}">
                        <a16:creationId xmlns:a16="http://schemas.microsoft.com/office/drawing/2014/main" id="{A3342915-EDA1-5F44-9223-138DB83A626E}"/>
                      </a:ext>
                    </a:extLst>
                  </p:cNvPr>
                  <p:cNvSpPr/>
                  <p:nvPr/>
                </p:nvSpPr>
                <p:spPr bwMode="auto">
                  <a:xfrm>
                    <a:off x="1069777" y="3616833"/>
                    <a:ext cx="54864" cy="274320"/>
                  </a:xfrm>
                  <a:prstGeom prst="snip2SameRect">
                    <a:avLst>
                      <a:gd name="adj1" fmla="val 50000"/>
                      <a:gd name="adj2" fmla="val 0"/>
                    </a:avLst>
                  </a:prstGeom>
                  <a:solidFill>
                    <a:srgbClr val="00B0F0">
                      <a:alpha val="25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35" name="Rectangle 34">
                    <a:extLst>
                      <a:ext uri="{FF2B5EF4-FFF2-40B4-BE49-F238E27FC236}">
                        <a16:creationId xmlns:a16="http://schemas.microsoft.com/office/drawing/2014/main" id="{B9648E4B-CCAC-A249-87B3-DE35A866F4B8}"/>
                      </a:ext>
                    </a:extLst>
                  </p:cNvPr>
                  <p:cNvSpPr/>
                  <p:nvPr/>
                </p:nvSpPr>
                <p:spPr bwMode="auto">
                  <a:xfrm>
                    <a:off x="1075367" y="4040425"/>
                    <a:ext cx="45720" cy="60229"/>
                  </a:xfrm>
                  <a:prstGeom prst="rect">
                    <a:avLst/>
                  </a:prstGeom>
                  <a:solidFill>
                    <a:schemeClr val="bg1"/>
                  </a:solidFill>
                  <a:ln w="63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grpSp>
            <p:cxnSp>
              <p:nvCxnSpPr>
                <p:cNvPr id="31" name="Straight Arrow Connector 30">
                  <a:extLst>
                    <a:ext uri="{FF2B5EF4-FFF2-40B4-BE49-F238E27FC236}">
                      <a16:creationId xmlns:a16="http://schemas.microsoft.com/office/drawing/2014/main" id="{8037E922-8968-294F-BB7F-6A8F273A4289}"/>
                    </a:ext>
                  </a:extLst>
                </p:cNvPr>
                <p:cNvCxnSpPr>
                  <a:cxnSpLocks/>
                </p:cNvCxnSpPr>
                <p:nvPr/>
              </p:nvCxnSpPr>
              <p:spPr bwMode="auto">
                <a:xfrm flipV="1">
                  <a:off x="1096194" y="3834467"/>
                  <a:ext cx="0" cy="551423"/>
                </a:xfrm>
                <a:prstGeom prst="straightConnector1">
                  <a:avLst/>
                </a:prstGeom>
                <a:solidFill>
                  <a:srgbClr val="00B8FF"/>
                </a:solidFill>
                <a:ln w="22225"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9" name="Rounded Rectangle 28">
                <a:extLst>
                  <a:ext uri="{FF2B5EF4-FFF2-40B4-BE49-F238E27FC236}">
                    <a16:creationId xmlns:a16="http://schemas.microsoft.com/office/drawing/2014/main" id="{49240879-769E-2944-84E1-2487C08F6B39}"/>
                  </a:ext>
                </a:extLst>
              </p:cNvPr>
              <p:cNvSpPr/>
              <p:nvPr/>
            </p:nvSpPr>
            <p:spPr bwMode="auto">
              <a:xfrm>
                <a:off x="1060459" y="4385889"/>
                <a:ext cx="71470" cy="18288"/>
              </a:xfrm>
              <a:prstGeom prst="round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grpSp>
        <p:cxnSp>
          <p:nvCxnSpPr>
            <p:cNvPr id="27" name="Straight Connector 26">
              <a:extLst>
                <a:ext uri="{FF2B5EF4-FFF2-40B4-BE49-F238E27FC236}">
                  <a16:creationId xmlns:a16="http://schemas.microsoft.com/office/drawing/2014/main" id="{A24776F4-A76B-8C4B-9B1F-010E48B2AEDE}"/>
                </a:ext>
              </a:extLst>
            </p:cNvPr>
            <p:cNvCxnSpPr>
              <a:cxnSpLocks/>
              <a:stCxn id="34" idx="3"/>
            </p:cNvCxnSpPr>
            <p:nvPr/>
          </p:nvCxnSpPr>
          <p:spPr bwMode="auto">
            <a:xfrm flipH="1" flipV="1">
              <a:off x="754062" y="3873500"/>
              <a:ext cx="1015" cy="140647"/>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36" name="Freeform 35">
            <a:extLst>
              <a:ext uri="{FF2B5EF4-FFF2-40B4-BE49-F238E27FC236}">
                <a16:creationId xmlns:a16="http://schemas.microsoft.com/office/drawing/2014/main" id="{B6FA5284-1C39-5547-A4B7-999B16314D5D}"/>
              </a:ext>
            </a:extLst>
          </p:cNvPr>
          <p:cNvSpPr/>
          <p:nvPr/>
        </p:nvSpPr>
        <p:spPr bwMode="auto">
          <a:xfrm>
            <a:off x="2488189" y="3287275"/>
            <a:ext cx="114300" cy="152401"/>
          </a:xfrm>
          <a:custGeom>
            <a:avLst/>
            <a:gdLst>
              <a:gd name="connsiteX0" fmla="*/ 34291 w 114300"/>
              <a:gd name="connsiteY0" fmla="*/ 83705 h 152401"/>
              <a:gd name="connsiteX1" fmla="*/ 80010 w 114300"/>
              <a:gd name="connsiteY1" fmla="*/ 83705 h 152401"/>
              <a:gd name="connsiteX2" fmla="*/ 80010 w 114300"/>
              <a:gd name="connsiteY2" fmla="*/ 152401 h 152401"/>
              <a:gd name="connsiteX3" fmla="*/ 34291 w 114300"/>
              <a:gd name="connsiteY3" fmla="*/ 152401 h 152401"/>
              <a:gd name="connsiteX4" fmla="*/ 0 w 114300"/>
              <a:gd name="connsiteY4" fmla="*/ 0 h 152401"/>
              <a:gd name="connsiteX5" fmla="*/ 114300 w 114300"/>
              <a:gd name="connsiteY5" fmla="*/ 0 h 152401"/>
              <a:gd name="connsiteX6" fmla="*/ 114300 w 114300"/>
              <a:gd name="connsiteY6" fmla="*/ 83704 h 152401"/>
              <a:gd name="connsiteX7" fmla="*/ 0 w 114300"/>
              <a:gd name="connsiteY7" fmla="*/ 83704 h 1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52401">
                <a:moveTo>
                  <a:pt x="34291" y="83705"/>
                </a:moveTo>
                <a:lnTo>
                  <a:pt x="80010" y="83705"/>
                </a:lnTo>
                <a:lnTo>
                  <a:pt x="80010" y="152401"/>
                </a:lnTo>
                <a:lnTo>
                  <a:pt x="34291" y="152401"/>
                </a:lnTo>
                <a:close/>
                <a:moveTo>
                  <a:pt x="0" y="0"/>
                </a:moveTo>
                <a:lnTo>
                  <a:pt x="114300" y="0"/>
                </a:lnTo>
                <a:lnTo>
                  <a:pt x="114300" y="83704"/>
                </a:lnTo>
                <a:lnTo>
                  <a:pt x="0" y="83704"/>
                </a:lnTo>
                <a:close/>
              </a:path>
            </a:pathLst>
          </a:cu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37" name="Freeform 36">
            <a:extLst>
              <a:ext uri="{FF2B5EF4-FFF2-40B4-BE49-F238E27FC236}">
                <a16:creationId xmlns:a16="http://schemas.microsoft.com/office/drawing/2014/main" id="{2CD0DF75-C929-E44D-AAD1-F2C16963CB63}"/>
              </a:ext>
            </a:extLst>
          </p:cNvPr>
          <p:cNvSpPr/>
          <p:nvPr/>
        </p:nvSpPr>
        <p:spPr bwMode="auto">
          <a:xfrm>
            <a:off x="1989305" y="3277962"/>
            <a:ext cx="114300" cy="152401"/>
          </a:xfrm>
          <a:custGeom>
            <a:avLst/>
            <a:gdLst>
              <a:gd name="connsiteX0" fmla="*/ 34291 w 114300"/>
              <a:gd name="connsiteY0" fmla="*/ 83705 h 152401"/>
              <a:gd name="connsiteX1" fmla="*/ 80010 w 114300"/>
              <a:gd name="connsiteY1" fmla="*/ 83705 h 152401"/>
              <a:gd name="connsiteX2" fmla="*/ 80010 w 114300"/>
              <a:gd name="connsiteY2" fmla="*/ 152401 h 152401"/>
              <a:gd name="connsiteX3" fmla="*/ 34291 w 114300"/>
              <a:gd name="connsiteY3" fmla="*/ 152401 h 152401"/>
              <a:gd name="connsiteX4" fmla="*/ 0 w 114300"/>
              <a:gd name="connsiteY4" fmla="*/ 0 h 152401"/>
              <a:gd name="connsiteX5" fmla="*/ 114300 w 114300"/>
              <a:gd name="connsiteY5" fmla="*/ 0 h 152401"/>
              <a:gd name="connsiteX6" fmla="*/ 114300 w 114300"/>
              <a:gd name="connsiteY6" fmla="*/ 83704 h 152401"/>
              <a:gd name="connsiteX7" fmla="*/ 0 w 114300"/>
              <a:gd name="connsiteY7" fmla="*/ 83704 h 1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52401">
                <a:moveTo>
                  <a:pt x="34291" y="83705"/>
                </a:moveTo>
                <a:lnTo>
                  <a:pt x="80010" y="83705"/>
                </a:lnTo>
                <a:lnTo>
                  <a:pt x="80010" y="152401"/>
                </a:lnTo>
                <a:lnTo>
                  <a:pt x="34291" y="152401"/>
                </a:lnTo>
                <a:close/>
                <a:moveTo>
                  <a:pt x="0" y="0"/>
                </a:moveTo>
                <a:lnTo>
                  <a:pt x="114300" y="0"/>
                </a:lnTo>
                <a:lnTo>
                  <a:pt x="114300" y="83704"/>
                </a:lnTo>
                <a:lnTo>
                  <a:pt x="0" y="83704"/>
                </a:lnTo>
                <a:close/>
              </a:path>
            </a:pathLst>
          </a:cu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grpSp>
        <p:nvGrpSpPr>
          <p:cNvPr id="38" name="Group 37">
            <a:extLst>
              <a:ext uri="{FF2B5EF4-FFF2-40B4-BE49-F238E27FC236}">
                <a16:creationId xmlns:a16="http://schemas.microsoft.com/office/drawing/2014/main" id="{8AF1E2E3-35CA-064A-B7ED-511D7BF27E09}"/>
              </a:ext>
            </a:extLst>
          </p:cNvPr>
          <p:cNvGrpSpPr/>
          <p:nvPr/>
        </p:nvGrpSpPr>
        <p:grpSpPr>
          <a:xfrm>
            <a:off x="2449176" y="1869630"/>
            <a:ext cx="879638" cy="689150"/>
            <a:chOff x="2546989" y="3915504"/>
            <a:chExt cx="879638" cy="689150"/>
          </a:xfrm>
        </p:grpSpPr>
        <p:sp>
          <p:nvSpPr>
            <p:cNvPr id="39" name="Freeform 38">
              <a:extLst>
                <a:ext uri="{FF2B5EF4-FFF2-40B4-BE49-F238E27FC236}">
                  <a16:creationId xmlns:a16="http://schemas.microsoft.com/office/drawing/2014/main" id="{573A25CE-02B0-3B40-825F-5ADC56394951}"/>
                </a:ext>
              </a:extLst>
            </p:cNvPr>
            <p:cNvSpPr/>
            <p:nvPr/>
          </p:nvSpPr>
          <p:spPr bwMode="auto">
            <a:xfrm>
              <a:off x="3155182" y="4097208"/>
              <a:ext cx="271445" cy="392309"/>
            </a:xfrm>
            <a:custGeom>
              <a:avLst/>
              <a:gdLst>
                <a:gd name="connsiteX0" fmla="*/ 0 w 291796"/>
                <a:gd name="connsiteY0" fmla="*/ 408247 h 438762"/>
                <a:gd name="connsiteX1" fmla="*/ 187570 w 291796"/>
                <a:gd name="connsiteY1" fmla="*/ 428344 h 438762"/>
                <a:gd name="connsiteX2" fmla="*/ 291403 w 291796"/>
                <a:gd name="connsiteY2" fmla="*/ 264221 h 438762"/>
                <a:gd name="connsiteX3" fmla="*/ 214365 w 291796"/>
                <a:gd name="connsiteY3" fmla="*/ 6313 h 438762"/>
                <a:gd name="connsiteX4" fmla="*/ 6699 w 291796"/>
                <a:gd name="connsiteY4" fmla="*/ 73302 h 438762"/>
                <a:gd name="connsiteX5" fmla="*/ 6699 w 291796"/>
                <a:gd name="connsiteY5" fmla="*/ 73302 h 438762"/>
                <a:gd name="connsiteX0" fmla="*/ 0 w 291533"/>
                <a:gd name="connsiteY0" fmla="*/ 371708 h 402223"/>
                <a:gd name="connsiteX1" fmla="*/ 187570 w 291533"/>
                <a:gd name="connsiteY1" fmla="*/ 391805 h 402223"/>
                <a:gd name="connsiteX2" fmla="*/ 291403 w 291533"/>
                <a:gd name="connsiteY2" fmla="*/ 227682 h 402223"/>
                <a:gd name="connsiteX3" fmla="*/ 204317 w 291533"/>
                <a:gd name="connsiteY3" fmla="*/ 9967 h 402223"/>
                <a:gd name="connsiteX4" fmla="*/ 6699 w 291533"/>
                <a:gd name="connsiteY4" fmla="*/ 36763 h 402223"/>
                <a:gd name="connsiteX5" fmla="*/ 6699 w 291533"/>
                <a:gd name="connsiteY5" fmla="*/ 36763 h 402223"/>
                <a:gd name="connsiteX0" fmla="*/ 0 w 291533"/>
                <a:gd name="connsiteY0" fmla="*/ 368603 h 402580"/>
                <a:gd name="connsiteX1" fmla="*/ 187570 w 291533"/>
                <a:gd name="connsiteY1" fmla="*/ 388700 h 402580"/>
                <a:gd name="connsiteX2" fmla="*/ 291403 w 291533"/>
                <a:gd name="connsiteY2" fmla="*/ 177684 h 402580"/>
                <a:gd name="connsiteX3" fmla="*/ 204317 w 291533"/>
                <a:gd name="connsiteY3" fmla="*/ 6862 h 402580"/>
                <a:gd name="connsiteX4" fmla="*/ 6699 w 291533"/>
                <a:gd name="connsiteY4" fmla="*/ 33658 h 402580"/>
                <a:gd name="connsiteX5" fmla="*/ 6699 w 291533"/>
                <a:gd name="connsiteY5" fmla="*/ 33658 h 402580"/>
                <a:gd name="connsiteX0" fmla="*/ 0 w 304904"/>
                <a:gd name="connsiteY0" fmla="*/ 368819 h 402548"/>
                <a:gd name="connsiteX1" fmla="*/ 187570 w 304904"/>
                <a:gd name="connsiteY1" fmla="*/ 388916 h 402548"/>
                <a:gd name="connsiteX2" fmla="*/ 304800 w 304904"/>
                <a:gd name="connsiteY2" fmla="*/ 181250 h 402548"/>
                <a:gd name="connsiteX3" fmla="*/ 204317 w 304904"/>
                <a:gd name="connsiteY3" fmla="*/ 7078 h 402548"/>
                <a:gd name="connsiteX4" fmla="*/ 6699 w 304904"/>
                <a:gd name="connsiteY4" fmla="*/ 33874 h 402548"/>
                <a:gd name="connsiteX5" fmla="*/ 6699 w 304904"/>
                <a:gd name="connsiteY5" fmla="*/ 33874 h 402548"/>
                <a:gd name="connsiteX0" fmla="*/ 0 w 304800"/>
                <a:gd name="connsiteY0" fmla="*/ 365795 h 399524"/>
                <a:gd name="connsiteX1" fmla="*/ 187570 w 304800"/>
                <a:gd name="connsiteY1" fmla="*/ 385892 h 399524"/>
                <a:gd name="connsiteX2" fmla="*/ 304800 w 304800"/>
                <a:gd name="connsiteY2" fmla="*/ 178226 h 399524"/>
                <a:gd name="connsiteX3" fmla="*/ 187569 w 304800"/>
                <a:gd name="connsiteY3" fmla="*/ 7403 h 399524"/>
                <a:gd name="connsiteX4" fmla="*/ 6699 w 304800"/>
                <a:gd name="connsiteY4" fmla="*/ 30850 h 399524"/>
                <a:gd name="connsiteX5" fmla="*/ 6699 w 304800"/>
                <a:gd name="connsiteY5" fmla="*/ 30850 h 399524"/>
                <a:gd name="connsiteX0" fmla="*/ 0 w 304813"/>
                <a:gd name="connsiteY0" fmla="*/ 384296 h 418025"/>
                <a:gd name="connsiteX1" fmla="*/ 187570 w 304813"/>
                <a:gd name="connsiteY1" fmla="*/ 404393 h 418025"/>
                <a:gd name="connsiteX2" fmla="*/ 304800 w 304813"/>
                <a:gd name="connsiteY2" fmla="*/ 196727 h 418025"/>
                <a:gd name="connsiteX3" fmla="*/ 180870 w 304813"/>
                <a:gd name="connsiteY3" fmla="*/ 5807 h 418025"/>
                <a:gd name="connsiteX4" fmla="*/ 6699 w 304813"/>
                <a:gd name="connsiteY4" fmla="*/ 49351 h 418025"/>
                <a:gd name="connsiteX5" fmla="*/ 6699 w 304813"/>
                <a:gd name="connsiteY5" fmla="*/ 49351 h 418025"/>
                <a:gd name="connsiteX0" fmla="*/ 0 w 284721"/>
                <a:gd name="connsiteY0" fmla="*/ 383912 h 418136"/>
                <a:gd name="connsiteX1" fmla="*/ 187570 w 284721"/>
                <a:gd name="connsiteY1" fmla="*/ 404009 h 418136"/>
                <a:gd name="connsiteX2" fmla="*/ 284703 w 284721"/>
                <a:gd name="connsiteY2" fmla="*/ 189644 h 418136"/>
                <a:gd name="connsiteX3" fmla="*/ 180870 w 284721"/>
                <a:gd name="connsiteY3" fmla="*/ 5423 h 418136"/>
                <a:gd name="connsiteX4" fmla="*/ 6699 w 284721"/>
                <a:gd name="connsiteY4" fmla="*/ 48967 h 418136"/>
                <a:gd name="connsiteX5" fmla="*/ 6699 w 284721"/>
                <a:gd name="connsiteY5" fmla="*/ 48967 h 418136"/>
                <a:gd name="connsiteX0" fmla="*/ 0 w 284721"/>
                <a:gd name="connsiteY0" fmla="*/ 383912 h 437559"/>
                <a:gd name="connsiteX1" fmla="*/ 187570 w 284721"/>
                <a:gd name="connsiteY1" fmla="*/ 427456 h 437559"/>
                <a:gd name="connsiteX2" fmla="*/ 284703 w 284721"/>
                <a:gd name="connsiteY2" fmla="*/ 189644 h 437559"/>
                <a:gd name="connsiteX3" fmla="*/ 180870 w 284721"/>
                <a:gd name="connsiteY3" fmla="*/ 5423 h 437559"/>
                <a:gd name="connsiteX4" fmla="*/ 6699 w 284721"/>
                <a:gd name="connsiteY4" fmla="*/ 48967 h 437559"/>
                <a:gd name="connsiteX5" fmla="*/ 6699 w 284721"/>
                <a:gd name="connsiteY5" fmla="*/ 48967 h 437559"/>
                <a:gd name="connsiteX0" fmla="*/ 0 w 284706"/>
                <a:gd name="connsiteY0" fmla="*/ 383912 h 413167"/>
                <a:gd name="connsiteX1" fmla="*/ 177522 w 284706"/>
                <a:gd name="connsiteY1" fmla="*/ 397311 h 413167"/>
                <a:gd name="connsiteX2" fmla="*/ 284703 w 284706"/>
                <a:gd name="connsiteY2" fmla="*/ 189644 h 413167"/>
                <a:gd name="connsiteX3" fmla="*/ 180870 w 284706"/>
                <a:gd name="connsiteY3" fmla="*/ 5423 h 413167"/>
                <a:gd name="connsiteX4" fmla="*/ 6699 w 284706"/>
                <a:gd name="connsiteY4" fmla="*/ 48967 h 413167"/>
                <a:gd name="connsiteX5" fmla="*/ 6699 w 284706"/>
                <a:gd name="connsiteY5" fmla="*/ 48967 h 413167"/>
                <a:gd name="connsiteX0" fmla="*/ 0 w 284745"/>
                <a:gd name="connsiteY0" fmla="*/ 383912 h 423415"/>
                <a:gd name="connsiteX1" fmla="*/ 190920 w 284745"/>
                <a:gd name="connsiteY1" fmla="*/ 410708 h 423415"/>
                <a:gd name="connsiteX2" fmla="*/ 284703 w 284745"/>
                <a:gd name="connsiteY2" fmla="*/ 189644 h 423415"/>
                <a:gd name="connsiteX3" fmla="*/ 180870 w 284745"/>
                <a:gd name="connsiteY3" fmla="*/ 5423 h 423415"/>
                <a:gd name="connsiteX4" fmla="*/ 6699 w 284745"/>
                <a:gd name="connsiteY4" fmla="*/ 48967 h 423415"/>
                <a:gd name="connsiteX5" fmla="*/ 6699 w 284745"/>
                <a:gd name="connsiteY5" fmla="*/ 48967 h 423415"/>
                <a:gd name="connsiteX0" fmla="*/ 0 w 284796"/>
                <a:gd name="connsiteY0" fmla="*/ 383912 h 440505"/>
                <a:gd name="connsiteX1" fmla="*/ 164124 w 284796"/>
                <a:gd name="connsiteY1" fmla="*/ 430805 h 440505"/>
                <a:gd name="connsiteX2" fmla="*/ 284703 w 284796"/>
                <a:gd name="connsiteY2" fmla="*/ 189644 h 440505"/>
                <a:gd name="connsiteX3" fmla="*/ 180870 w 284796"/>
                <a:gd name="connsiteY3" fmla="*/ 5423 h 440505"/>
                <a:gd name="connsiteX4" fmla="*/ 6699 w 284796"/>
                <a:gd name="connsiteY4" fmla="*/ 48967 h 440505"/>
                <a:gd name="connsiteX5" fmla="*/ 6699 w 284796"/>
                <a:gd name="connsiteY5" fmla="*/ 48967 h 440505"/>
                <a:gd name="connsiteX0" fmla="*/ 0 w 284796"/>
                <a:gd name="connsiteY0" fmla="*/ 383912 h 434307"/>
                <a:gd name="connsiteX1" fmla="*/ 164124 w 284796"/>
                <a:gd name="connsiteY1" fmla="*/ 430805 h 434307"/>
                <a:gd name="connsiteX2" fmla="*/ 284703 w 284796"/>
                <a:gd name="connsiteY2" fmla="*/ 189644 h 434307"/>
                <a:gd name="connsiteX3" fmla="*/ 180870 w 284796"/>
                <a:gd name="connsiteY3" fmla="*/ 5423 h 434307"/>
                <a:gd name="connsiteX4" fmla="*/ 6699 w 284796"/>
                <a:gd name="connsiteY4" fmla="*/ 48967 h 434307"/>
                <a:gd name="connsiteX5" fmla="*/ 6699 w 284796"/>
                <a:gd name="connsiteY5" fmla="*/ 48967 h 434307"/>
                <a:gd name="connsiteX0" fmla="*/ 0 w 284791"/>
                <a:gd name="connsiteY0" fmla="*/ 379909 h 430304"/>
                <a:gd name="connsiteX1" fmla="*/ 164124 w 284791"/>
                <a:gd name="connsiteY1" fmla="*/ 426802 h 430304"/>
                <a:gd name="connsiteX2" fmla="*/ 284703 w 284791"/>
                <a:gd name="connsiteY2" fmla="*/ 185641 h 430304"/>
                <a:gd name="connsiteX3" fmla="*/ 180870 w 284791"/>
                <a:gd name="connsiteY3" fmla="*/ 1420 h 430304"/>
                <a:gd name="connsiteX4" fmla="*/ 6699 w 284791"/>
                <a:gd name="connsiteY4" fmla="*/ 44964 h 430304"/>
                <a:gd name="connsiteX5" fmla="*/ 6699 w 284791"/>
                <a:gd name="connsiteY5" fmla="*/ 44964 h 430304"/>
                <a:gd name="connsiteX0" fmla="*/ 0 w 281450"/>
                <a:gd name="connsiteY0" fmla="*/ 384296 h 440449"/>
                <a:gd name="connsiteX1" fmla="*/ 164124 w 281450"/>
                <a:gd name="connsiteY1" fmla="*/ 431189 h 440449"/>
                <a:gd name="connsiteX2" fmla="*/ 281353 w 281450"/>
                <a:gd name="connsiteY2" fmla="*/ 196727 h 440449"/>
                <a:gd name="connsiteX3" fmla="*/ 180870 w 281450"/>
                <a:gd name="connsiteY3" fmla="*/ 5807 h 440449"/>
                <a:gd name="connsiteX4" fmla="*/ 6699 w 281450"/>
                <a:gd name="connsiteY4" fmla="*/ 49351 h 440449"/>
                <a:gd name="connsiteX5" fmla="*/ 6699 w 281450"/>
                <a:gd name="connsiteY5" fmla="*/ 49351 h 440449"/>
                <a:gd name="connsiteX0" fmla="*/ 0 w 282947"/>
                <a:gd name="connsiteY0" fmla="*/ 384296 h 440449"/>
                <a:gd name="connsiteX1" fmla="*/ 164124 w 282947"/>
                <a:gd name="connsiteY1" fmla="*/ 431189 h 440449"/>
                <a:gd name="connsiteX2" fmla="*/ 281353 w 282947"/>
                <a:gd name="connsiteY2" fmla="*/ 196727 h 440449"/>
                <a:gd name="connsiteX3" fmla="*/ 180870 w 282947"/>
                <a:gd name="connsiteY3" fmla="*/ 5807 h 440449"/>
                <a:gd name="connsiteX4" fmla="*/ 6699 w 282947"/>
                <a:gd name="connsiteY4" fmla="*/ 49351 h 440449"/>
                <a:gd name="connsiteX5" fmla="*/ 6699 w 282947"/>
                <a:gd name="connsiteY5" fmla="*/ 49351 h 440449"/>
                <a:gd name="connsiteX0" fmla="*/ 0 w 281450"/>
                <a:gd name="connsiteY0" fmla="*/ 384296 h 440449"/>
                <a:gd name="connsiteX1" fmla="*/ 164124 w 281450"/>
                <a:gd name="connsiteY1" fmla="*/ 431189 h 440449"/>
                <a:gd name="connsiteX2" fmla="*/ 281353 w 281450"/>
                <a:gd name="connsiteY2" fmla="*/ 196727 h 440449"/>
                <a:gd name="connsiteX3" fmla="*/ 180870 w 281450"/>
                <a:gd name="connsiteY3" fmla="*/ 5807 h 440449"/>
                <a:gd name="connsiteX4" fmla="*/ 6699 w 281450"/>
                <a:gd name="connsiteY4" fmla="*/ 49351 h 440449"/>
                <a:gd name="connsiteX5" fmla="*/ 6699 w 281450"/>
                <a:gd name="connsiteY5" fmla="*/ 49351 h 440449"/>
                <a:gd name="connsiteX0" fmla="*/ 0 w 271418"/>
                <a:gd name="connsiteY0" fmla="*/ 386086 h 440296"/>
                <a:gd name="connsiteX1" fmla="*/ 164124 w 271418"/>
                <a:gd name="connsiteY1" fmla="*/ 432979 h 440296"/>
                <a:gd name="connsiteX2" fmla="*/ 271305 w 271418"/>
                <a:gd name="connsiteY2" fmla="*/ 228663 h 440296"/>
                <a:gd name="connsiteX3" fmla="*/ 180870 w 271418"/>
                <a:gd name="connsiteY3" fmla="*/ 7597 h 440296"/>
                <a:gd name="connsiteX4" fmla="*/ 6699 w 271418"/>
                <a:gd name="connsiteY4" fmla="*/ 51141 h 440296"/>
                <a:gd name="connsiteX5" fmla="*/ 6699 w 271418"/>
                <a:gd name="connsiteY5" fmla="*/ 51141 h 440296"/>
                <a:gd name="connsiteX0" fmla="*/ 0 w 271418"/>
                <a:gd name="connsiteY0" fmla="*/ 385280 h 440346"/>
                <a:gd name="connsiteX1" fmla="*/ 164124 w 271418"/>
                <a:gd name="connsiteY1" fmla="*/ 432173 h 440346"/>
                <a:gd name="connsiteX2" fmla="*/ 271305 w 271418"/>
                <a:gd name="connsiteY2" fmla="*/ 214459 h 440346"/>
                <a:gd name="connsiteX3" fmla="*/ 180870 w 271418"/>
                <a:gd name="connsiteY3" fmla="*/ 6791 h 440346"/>
                <a:gd name="connsiteX4" fmla="*/ 6699 w 271418"/>
                <a:gd name="connsiteY4" fmla="*/ 50335 h 440346"/>
                <a:gd name="connsiteX5" fmla="*/ 6699 w 271418"/>
                <a:gd name="connsiteY5" fmla="*/ 50335 h 440346"/>
                <a:gd name="connsiteX0" fmla="*/ 0 w 271465"/>
                <a:gd name="connsiteY0" fmla="*/ 385280 h 417772"/>
                <a:gd name="connsiteX1" fmla="*/ 160775 w 271465"/>
                <a:gd name="connsiteY1" fmla="*/ 405377 h 417772"/>
                <a:gd name="connsiteX2" fmla="*/ 271305 w 271465"/>
                <a:gd name="connsiteY2" fmla="*/ 214459 h 417772"/>
                <a:gd name="connsiteX3" fmla="*/ 180870 w 271465"/>
                <a:gd name="connsiteY3" fmla="*/ 6791 h 417772"/>
                <a:gd name="connsiteX4" fmla="*/ 6699 w 271465"/>
                <a:gd name="connsiteY4" fmla="*/ 50335 h 417772"/>
                <a:gd name="connsiteX5" fmla="*/ 6699 w 271465"/>
                <a:gd name="connsiteY5" fmla="*/ 50335 h 417772"/>
                <a:gd name="connsiteX0" fmla="*/ 0 w 271465"/>
                <a:gd name="connsiteY0" fmla="*/ 385280 h 413328"/>
                <a:gd name="connsiteX1" fmla="*/ 160775 w 271465"/>
                <a:gd name="connsiteY1" fmla="*/ 405377 h 413328"/>
                <a:gd name="connsiteX2" fmla="*/ 271305 w 271465"/>
                <a:gd name="connsiteY2" fmla="*/ 214459 h 413328"/>
                <a:gd name="connsiteX3" fmla="*/ 180870 w 271465"/>
                <a:gd name="connsiteY3" fmla="*/ 6791 h 413328"/>
                <a:gd name="connsiteX4" fmla="*/ 6699 w 271465"/>
                <a:gd name="connsiteY4" fmla="*/ 50335 h 413328"/>
                <a:gd name="connsiteX5" fmla="*/ 6699 w 271465"/>
                <a:gd name="connsiteY5" fmla="*/ 50335 h 413328"/>
                <a:gd name="connsiteX0" fmla="*/ 0 w 271518"/>
                <a:gd name="connsiteY0" fmla="*/ 382977 h 411025"/>
                <a:gd name="connsiteX1" fmla="*/ 160775 w 271518"/>
                <a:gd name="connsiteY1" fmla="*/ 403074 h 411025"/>
                <a:gd name="connsiteX2" fmla="*/ 271305 w 271518"/>
                <a:gd name="connsiteY2" fmla="*/ 212156 h 411025"/>
                <a:gd name="connsiteX3" fmla="*/ 180870 w 271518"/>
                <a:gd name="connsiteY3" fmla="*/ 4488 h 411025"/>
                <a:gd name="connsiteX4" fmla="*/ 6699 w 271518"/>
                <a:gd name="connsiteY4" fmla="*/ 48032 h 411025"/>
                <a:gd name="connsiteX5" fmla="*/ 6699 w 271518"/>
                <a:gd name="connsiteY5" fmla="*/ 48032 h 411025"/>
                <a:gd name="connsiteX0" fmla="*/ 0 w 271445"/>
                <a:gd name="connsiteY0" fmla="*/ 364261 h 392309"/>
                <a:gd name="connsiteX1" fmla="*/ 160775 w 271445"/>
                <a:gd name="connsiteY1" fmla="*/ 384358 h 392309"/>
                <a:gd name="connsiteX2" fmla="*/ 271305 w 271445"/>
                <a:gd name="connsiteY2" fmla="*/ 193440 h 392309"/>
                <a:gd name="connsiteX3" fmla="*/ 177520 w 271445"/>
                <a:gd name="connsiteY3" fmla="*/ 5869 h 392309"/>
                <a:gd name="connsiteX4" fmla="*/ 6699 w 271445"/>
                <a:gd name="connsiteY4" fmla="*/ 29316 h 392309"/>
                <a:gd name="connsiteX5" fmla="*/ 6699 w 271445"/>
                <a:gd name="connsiteY5" fmla="*/ 29316 h 39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445" h="392309">
                  <a:moveTo>
                    <a:pt x="0" y="364261"/>
                  </a:moveTo>
                  <a:cubicBezTo>
                    <a:pt x="69501" y="386311"/>
                    <a:pt x="105510" y="402780"/>
                    <a:pt x="160775" y="384358"/>
                  </a:cubicBezTo>
                  <a:cubicBezTo>
                    <a:pt x="216040" y="365936"/>
                    <a:pt x="268514" y="256521"/>
                    <a:pt x="271305" y="193440"/>
                  </a:cubicBezTo>
                  <a:cubicBezTo>
                    <a:pt x="274096" y="130359"/>
                    <a:pt x="235018" y="26524"/>
                    <a:pt x="177520" y="5869"/>
                  </a:cubicBezTo>
                  <a:cubicBezTo>
                    <a:pt x="120022" y="-14786"/>
                    <a:pt x="35169" y="25408"/>
                    <a:pt x="6699" y="29316"/>
                  </a:cubicBezTo>
                  <a:lnTo>
                    <a:pt x="6699" y="29316"/>
                  </a:lnTo>
                </a:path>
              </a:pathLst>
            </a:custGeom>
            <a:noFill/>
            <a:ln w="25400"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40" name="Oval 39">
              <a:extLst>
                <a:ext uri="{FF2B5EF4-FFF2-40B4-BE49-F238E27FC236}">
                  <a16:creationId xmlns:a16="http://schemas.microsoft.com/office/drawing/2014/main" id="{32AB98FA-683C-C54E-A78E-84ED006366ED}"/>
                </a:ext>
              </a:extLst>
            </p:cNvPr>
            <p:cNvSpPr/>
            <p:nvPr/>
          </p:nvSpPr>
          <p:spPr bwMode="auto">
            <a:xfrm>
              <a:off x="2697098" y="4075905"/>
              <a:ext cx="381000" cy="381000"/>
            </a:xfrm>
            <a:prstGeom prst="ellipse">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41" name="Freeform 40">
              <a:extLst>
                <a:ext uri="{FF2B5EF4-FFF2-40B4-BE49-F238E27FC236}">
                  <a16:creationId xmlns:a16="http://schemas.microsoft.com/office/drawing/2014/main" id="{E3276101-2FC3-6F44-A8AD-4B516A205BC5}"/>
                </a:ext>
              </a:extLst>
            </p:cNvPr>
            <p:cNvSpPr/>
            <p:nvPr/>
          </p:nvSpPr>
          <p:spPr bwMode="auto">
            <a:xfrm>
              <a:off x="2833623" y="3915504"/>
              <a:ext cx="114300" cy="152401"/>
            </a:xfrm>
            <a:custGeom>
              <a:avLst/>
              <a:gdLst>
                <a:gd name="connsiteX0" fmla="*/ 34291 w 114300"/>
                <a:gd name="connsiteY0" fmla="*/ 83705 h 152401"/>
                <a:gd name="connsiteX1" fmla="*/ 80010 w 114300"/>
                <a:gd name="connsiteY1" fmla="*/ 83705 h 152401"/>
                <a:gd name="connsiteX2" fmla="*/ 80010 w 114300"/>
                <a:gd name="connsiteY2" fmla="*/ 152401 h 152401"/>
                <a:gd name="connsiteX3" fmla="*/ 34291 w 114300"/>
                <a:gd name="connsiteY3" fmla="*/ 152401 h 152401"/>
                <a:gd name="connsiteX4" fmla="*/ 0 w 114300"/>
                <a:gd name="connsiteY4" fmla="*/ 0 h 152401"/>
                <a:gd name="connsiteX5" fmla="*/ 114300 w 114300"/>
                <a:gd name="connsiteY5" fmla="*/ 0 h 152401"/>
                <a:gd name="connsiteX6" fmla="*/ 114300 w 114300"/>
                <a:gd name="connsiteY6" fmla="*/ 83704 h 152401"/>
                <a:gd name="connsiteX7" fmla="*/ 0 w 114300"/>
                <a:gd name="connsiteY7" fmla="*/ 83704 h 1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52401">
                  <a:moveTo>
                    <a:pt x="34291" y="83705"/>
                  </a:moveTo>
                  <a:lnTo>
                    <a:pt x="80010" y="83705"/>
                  </a:lnTo>
                  <a:lnTo>
                    <a:pt x="80010" y="152401"/>
                  </a:lnTo>
                  <a:lnTo>
                    <a:pt x="34291" y="152401"/>
                  </a:lnTo>
                  <a:close/>
                  <a:moveTo>
                    <a:pt x="0" y="0"/>
                  </a:moveTo>
                  <a:lnTo>
                    <a:pt x="114300" y="0"/>
                  </a:lnTo>
                  <a:lnTo>
                    <a:pt x="114300" y="83704"/>
                  </a:lnTo>
                  <a:lnTo>
                    <a:pt x="0" y="83704"/>
                  </a:lnTo>
                  <a:close/>
                </a:path>
              </a:pathLst>
            </a:cu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42" name="Freeform 41">
              <a:extLst>
                <a:ext uri="{FF2B5EF4-FFF2-40B4-BE49-F238E27FC236}">
                  <a16:creationId xmlns:a16="http://schemas.microsoft.com/office/drawing/2014/main" id="{727EB3FD-4372-9D40-B7CB-BA07526A1572}"/>
                </a:ext>
              </a:extLst>
            </p:cNvPr>
            <p:cNvSpPr/>
            <p:nvPr/>
          </p:nvSpPr>
          <p:spPr bwMode="auto">
            <a:xfrm rot="10800000">
              <a:off x="2825984" y="4452253"/>
              <a:ext cx="114300" cy="152401"/>
            </a:xfrm>
            <a:custGeom>
              <a:avLst/>
              <a:gdLst>
                <a:gd name="connsiteX0" fmla="*/ 34291 w 114300"/>
                <a:gd name="connsiteY0" fmla="*/ 83705 h 152401"/>
                <a:gd name="connsiteX1" fmla="*/ 80010 w 114300"/>
                <a:gd name="connsiteY1" fmla="*/ 83705 h 152401"/>
                <a:gd name="connsiteX2" fmla="*/ 80010 w 114300"/>
                <a:gd name="connsiteY2" fmla="*/ 152401 h 152401"/>
                <a:gd name="connsiteX3" fmla="*/ 34291 w 114300"/>
                <a:gd name="connsiteY3" fmla="*/ 152401 h 152401"/>
                <a:gd name="connsiteX4" fmla="*/ 0 w 114300"/>
                <a:gd name="connsiteY4" fmla="*/ 0 h 152401"/>
                <a:gd name="connsiteX5" fmla="*/ 114300 w 114300"/>
                <a:gd name="connsiteY5" fmla="*/ 0 h 152401"/>
                <a:gd name="connsiteX6" fmla="*/ 114300 w 114300"/>
                <a:gd name="connsiteY6" fmla="*/ 83704 h 152401"/>
                <a:gd name="connsiteX7" fmla="*/ 0 w 114300"/>
                <a:gd name="connsiteY7" fmla="*/ 83704 h 1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52401">
                  <a:moveTo>
                    <a:pt x="34291" y="83705"/>
                  </a:moveTo>
                  <a:lnTo>
                    <a:pt x="80010" y="83705"/>
                  </a:lnTo>
                  <a:lnTo>
                    <a:pt x="80010" y="152401"/>
                  </a:lnTo>
                  <a:lnTo>
                    <a:pt x="34291" y="152401"/>
                  </a:lnTo>
                  <a:close/>
                  <a:moveTo>
                    <a:pt x="0" y="0"/>
                  </a:moveTo>
                  <a:lnTo>
                    <a:pt x="114300" y="0"/>
                  </a:lnTo>
                  <a:lnTo>
                    <a:pt x="114300" y="83704"/>
                  </a:lnTo>
                  <a:lnTo>
                    <a:pt x="0" y="83704"/>
                  </a:lnTo>
                  <a:close/>
                </a:path>
              </a:pathLst>
            </a:cu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43" name="Freeform 42">
              <a:extLst>
                <a:ext uri="{FF2B5EF4-FFF2-40B4-BE49-F238E27FC236}">
                  <a16:creationId xmlns:a16="http://schemas.microsoft.com/office/drawing/2014/main" id="{6FC61A3D-2025-2249-A3B1-5C681CFD7DAD}"/>
                </a:ext>
              </a:extLst>
            </p:cNvPr>
            <p:cNvSpPr/>
            <p:nvPr/>
          </p:nvSpPr>
          <p:spPr bwMode="auto">
            <a:xfrm rot="7440480">
              <a:off x="3051526" y="4353609"/>
              <a:ext cx="114300" cy="152401"/>
            </a:xfrm>
            <a:custGeom>
              <a:avLst/>
              <a:gdLst>
                <a:gd name="connsiteX0" fmla="*/ 34291 w 114300"/>
                <a:gd name="connsiteY0" fmla="*/ 83705 h 152401"/>
                <a:gd name="connsiteX1" fmla="*/ 80010 w 114300"/>
                <a:gd name="connsiteY1" fmla="*/ 83705 h 152401"/>
                <a:gd name="connsiteX2" fmla="*/ 80010 w 114300"/>
                <a:gd name="connsiteY2" fmla="*/ 152401 h 152401"/>
                <a:gd name="connsiteX3" fmla="*/ 34291 w 114300"/>
                <a:gd name="connsiteY3" fmla="*/ 152401 h 152401"/>
                <a:gd name="connsiteX4" fmla="*/ 0 w 114300"/>
                <a:gd name="connsiteY4" fmla="*/ 0 h 152401"/>
                <a:gd name="connsiteX5" fmla="*/ 114300 w 114300"/>
                <a:gd name="connsiteY5" fmla="*/ 0 h 152401"/>
                <a:gd name="connsiteX6" fmla="*/ 114300 w 114300"/>
                <a:gd name="connsiteY6" fmla="*/ 83704 h 152401"/>
                <a:gd name="connsiteX7" fmla="*/ 0 w 114300"/>
                <a:gd name="connsiteY7" fmla="*/ 83704 h 1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52401">
                  <a:moveTo>
                    <a:pt x="34291" y="83705"/>
                  </a:moveTo>
                  <a:lnTo>
                    <a:pt x="80010" y="83705"/>
                  </a:lnTo>
                  <a:lnTo>
                    <a:pt x="80010" y="152401"/>
                  </a:lnTo>
                  <a:lnTo>
                    <a:pt x="34291" y="152401"/>
                  </a:lnTo>
                  <a:close/>
                  <a:moveTo>
                    <a:pt x="0" y="0"/>
                  </a:moveTo>
                  <a:lnTo>
                    <a:pt x="114300" y="0"/>
                  </a:lnTo>
                  <a:lnTo>
                    <a:pt x="114300" y="83704"/>
                  </a:lnTo>
                  <a:lnTo>
                    <a:pt x="0" y="83704"/>
                  </a:lnTo>
                  <a:close/>
                </a:path>
              </a:pathLst>
            </a:cu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44" name="Freeform 43">
              <a:extLst>
                <a:ext uri="{FF2B5EF4-FFF2-40B4-BE49-F238E27FC236}">
                  <a16:creationId xmlns:a16="http://schemas.microsoft.com/office/drawing/2014/main" id="{AB1BBA3F-2566-2E44-9453-E1B9AF4D63F3}"/>
                </a:ext>
              </a:extLst>
            </p:cNvPr>
            <p:cNvSpPr/>
            <p:nvPr/>
          </p:nvSpPr>
          <p:spPr bwMode="auto">
            <a:xfrm rot="3892110">
              <a:off x="3069979" y="4074820"/>
              <a:ext cx="114300" cy="152401"/>
            </a:xfrm>
            <a:custGeom>
              <a:avLst/>
              <a:gdLst>
                <a:gd name="connsiteX0" fmla="*/ 34291 w 114300"/>
                <a:gd name="connsiteY0" fmla="*/ 83705 h 152401"/>
                <a:gd name="connsiteX1" fmla="*/ 80010 w 114300"/>
                <a:gd name="connsiteY1" fmla="*/ 83705 h 152401"/>
                <a:gd name="connsiteX2" fmla="*/ 80010 w 114300"/>
                <a:gd name="connsiteY2" fmla="*/ 152401 h 152401"/>
                <a:gd name="connsiteX3" fmla="*/ 34291 w 114300"/>
                <a:gd name="connsiteY3" fmla="*/ 152401 h 152401"/>
                <a:gd name="connsiteX4" fmla="*/ 0 w 114300"/>
                <a:gd name="connsiteY4" fmla="*/ 0 h 152401"/>
                <a:gd name="connsiteX5" fmla="*/ 114300 w 114300"/>
                <a:gd name="connsiteY5" fmla="*/ 0 h 152401"/>
                <a:gd name="connsiteX6" fmla="*/ 114300 w 114300"/>
                <a:gd name="connsiteY6" fmla="*/ 83704 h 152401"/>
                <a:gd name="connsiteX7" fmla="*/ 0 w 114300"/>
                <a:gd name="connsiteY7" fmla="*/ 83704 h 1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52401">
                  <a:moveTo>
                    <a:pt x="34291" y="83705"/>
                  </a:moveTo>
                  <a:lnTo>
                    <a:pt x="80010" y="83705"/>
                  </a:lnTo>
                  <a:lnTo>
                    <a:pt x="80010" y="152401"/>
                  </a:lnTo>
                  <a:lnTo>
                    <a:pt x="34291" y="152401"/>
                  </a:lnTo>
                  <a:close/>
                  <a:moveTo>
                    <a:pt x="0" y="0"/>
                  </a:moveTo>
                  <a:lnTo>
                    <a:pt x="114300" y="0"/>
                  </a:lnTo>
                  <a:lnTo>
                    <a:pt x="114300" y="83704"/>
                  </a:lnTo>
                  <a:lnTo>
                    <a:pt x="0" y="83704"/>
                  </a:lnTo>
                  <a:close/>
                </a:path>
              </a:pathLst>
            </a:cu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45" name="Freeform 44">
              <a:extLst>
                <a:ext uri="{FF2B5EF4-FFF2-40B4-BE49-F238E27FC236}">
                  <a16:creationId xmlns:a16="http://schemas.microsoft.com/office/drawing/2014/main" id="{BC5E8200-AACD-AB49-B708-5CA4839F1965}"/>
                </a:ext>
              </a:extLst>
            </p:cNvPr>
            <p:cNvSpPr/>
            <p:nvPr/>
          </p:nvSpPr>
          <p:spPr bwMode="auto">
            <a:xfrm rot="17429354">
              <a:off x="2566040" y="4102827"/>
              <a:ext cx="114300" cy="152401"/>
            </a:xfrm>
            <a:custGeom>
              <a:avLst/>
              <a:gdLst>
                <a:gd name="connsiteX0" fmla="*/ 34291 w 114300"/>
                <a:gd name="connsiteY0" fmla="*/ 83705 h 152401"/>
                <a:gd name="connsiteX1" fmla="*/ 80010 w 114300"/>
                <a:gd name="connsiteY1" fmla="*/ 83705 h 152401"/>
                <a:gd name="connsiteX2" fmla="*/ 80010 w 114300"/>
                <a:gd name="connsiteY2" fmla="*/ 152401 h 152401"/>
                <a:gd name="connsiteX3" fmla="*/ 34291 w 114300"/>
                <a:gd name="connsiteY3" fmla="*/ 152401 h 152401"/>
                <a:gd name="connsiteX4" fmla="*/ 0 w 114300"/>
                <a:gd name="connsiteY4" fmla="*/ 0 h 152401"/>
                <a:gd name="connsiteX5" fmla="*/ 114300 w 114300"/>
                <a:gd name="connsiteY5" fmla="*/ 0 h 152401"/>
                <a:gd name="connsiteX6" fmla="*/ 114300 w 114300"/>
                <a:gd name="connsiteY6" fmla="*/ 83704 h 152401"/>
                <a:gd name="connsiteX7" fmla="*/ 0 w 114300"/>
                <a:gd name="connsiteY7" fmla="*/ 83704 h 1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52401">
                  <a:moveTo>
                    <a:pt x="34291" y="83705"/>
                  </a:moveTo>
                  <a:lnTo>
                    <a:pt x="80010" y="83705"/>
                  </a:lnTo>
                  <a:lnTo>
                    <a:pt x="80010" y="152401"/>
                  </a:lnTo>
                  <a:lnTo>
                    <a:pt x="34291" y="152401"/>
                  </a:lnTo>
                  <a:close/>
                  <a:moveTo>
                    <a:pt x="0" y="0"/>
                  </a:moveTo>
                  <a:lnTo>
                    <a:pt x="114300" y="0"/>
                  </a:lnTo>
                  <a:lnTo>
                    <a:pt x="114300" y="83704"/>
                  </a:lnTo>
                  <a:lnTo>
                    <a:pt x="0" y="83704"/>
                  </a:lnTo>
                  <a:close/>
                </a:path>
              </a:pathLst>
            </a:cu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grpSp>
      <p:grpSp>
        <p:nvGrpSpPr>
          <p:cNvPr id="46" name="Group 45">
            <a:extLst>
              <a:ext uri="{FF2B5EF4-FFF2-40B4-BE49-F238E27FC236}">
                <a16:creationId xmlns:a16="http://schemas.microsoft.com/office/drawing/2014/main" id="{BDA5CDFA-C187-A548-A177-E836799E25CE}"/>
              </a:ext>
            </a:extLst>
          </p:cNvPr>
          <p:cNvGrpSpPr/>
          <p:nvPr/>
        </p:nvGrpSpPr>
        <p:grpSpPr>
          <a:xfrm>
            <a:off x="3731236" y="1720460"/>
            <a:ext cx="269875" cy="2457938"/>
            <a:chOff x="3829049" y="3766334"/>
            <a:chExt cx="269875" cy="2457938"/>
          </a:xfrm>
        </p:grpSpPr>
        <p:sp>
          <p:nvSpPr>
            <p:cNvPr id="47" name="Rectangle 46">
              <a:extLst>
                <a:ext uri="{FF2B5EF4-FFF2-40B4-BE49-F238E27FC236}">
                  <a16:creationId xmlns:a16="http://schemas.microsoft.com/office/drawing/2014/main" id="{F50AF92A-77DE-4F42-ADDF-44CC2B674C73}"/>
                </a:ext>
              </a:extLst>
            </p:cNvPr>
            <p:cNvSpPr/>
            <p:nvPr/>
          </p:nvSpPr>
          <p:spPr bwMode="auto">
            <a:xfrm>
              <a:off x="3912687" y="4126153"/>
              <a:ext cx="102599" cy="1737008"/>
            </a:xfrm>
            <a:prstGeom prst="rect">
              <a:avLst/>
            </a:prstGeom>
            <a:solidFill>
              <a:schemeClr val="bg2">
                <a:lumMod val="20000"/>
                <a:lumOff val="80000"/>
              </a:schemeClr>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48" name="Rounded Rectangle 47">
              <a:extLst>
                <a:ext uri="{FF2B5EF4-FFF2-40B4-BE49-F238E27FC236}">
                  <a16:creationId xmlns:a16="http://schemas.microsoft.com/office/drawing/2014/main" id="{9B12227F-4341-AF4B-88D9-ACFFC5C87D5F}"/>
                </a:ext>
              </a:extLst>
            </p:cNvPr>
            <p:cNvSpPr/>
            <p:nvPr/>
          </p:nvSpPr>
          <p:spPr bwMode="auto">
            <a:xfrm>
              <a:off x="3829049" y="3920656"/>
              <a:ext cx="269875" cy="205497"/>
            </a:xfrm>
            <a:prstGeom prst="roundRect">
              <a:avLst/>
            </a:prstGeom>
            <a:solidFill>
              <a:srgbClr val="C00000"/>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49" name="Rounded Rectangle 48">
              <a:extLst>
                <a:ext uri="{FF2B5EF4-FFF2-40B4-BE49-F238E27FC236}">
                  <a16:creationId xmlns:a16="http://schemas.microsoft.com/office/drawing/2014/main" id="{6A5BD973-83A2-034C-80F3-290AF99CC722}"/>
                </a:ext>
              </a:extLst>
            </p:cNvPr>
            <p:cNvSpPr/>
            <p:nvPr/>
          </p:nvSpPr>
          <p:spPr bwMode="auto">
            <a:xfrm>
              <a:off x="3829049" y="5863161"/>
              <a:ext cx="269875" cy="205497"/>
            </a:xfrm>
            <a:prstGeom prst="roundRect">
              <a:avLst/>
            </a:prstGeom>
            <a:solidFill>
              <a:srgbClr val="C00000"/>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50" name="Freeform 49">
              <a:extLst>
                <a:ext uri="{FF2B5EF4-FFF2-40B4-BE49-F238E27FC236}">
                  <a16:creationId xmlns:a16="http://schemas.microsoft.com/office/drawing/2014/main" id="{986F0FF7-35A6-2046-A6AF-4AE63439B4BB}"/>
                </a:ext>
              </a:extLst>
            </p:cNvPr>
            <p:cNvSpPr/>
            <p:nvPr/>
          </p:nvSpPr>
          <p:spPr bwMode="auto">
            <a:xfrm>
              <a:off x="3906836" y="3766334"/>
              <a:ext cx="114300" cy="152401"/>
            </a:xfrm>
            <a:custGeom>
              <a:avLst/>
              <a:gdLst>
                <a:gd name="connsiteX0" fmla="*/ 34291 w 114300"/>
                <a:gd name="connsiteY0" fmla="*/ 83705 h 152401"/>
                <a:gd name="connsiteX1" fmla="*/ 80010 w 114300"/>
                <a:gd name="connsiteY1" fmla="*/ 83705 h 152401"/>
                <a:gd name="connsiteX2" fmla="*/ 80010 w 114300"/>
                <a:gd name="connsiteY2" fmla="*/ 152401 h 152401"/>
                <a:gd name="connsiteX3" fmla="*/ 34291 w 114300"/>
                <a:gd name="connsiteY3" fmla="*/ 152401 h 152401"/>
                <a:gd name="connsiteX4" fmla="*/ 0 w 114300"/>
                <a:gd name="connsiteY4" fmla="*/ 0 h 152401"/>
                <a:gd name="connsiteX5" fmla="*/ 114300 w 114300"/>
                <a:gd name="connsiteY5" fmla="*/ 0 h 152401"/>
                <a:gd name="connsiteX6" fmla="*/ 114300 w 114300"/>
                <a:gd name="connsiteY6" fmla="*/ 83704 h 152401"/>
                <a:gd name="connsiteX7" fmla="*/ 0 w 114300"/>
                <a:gd name="connsiteY7" fmla="*/ 83704 h 1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52401">
                  <a:moveTo>
                    <a:pt x="34291" y="83705"/>
                  </a:moveTo>
                  <a:lnTo>
                    <a:pt x="80010" y="83705"/>
                  </a:lnTo>
                  <a:lnTo>
                    <a:pt x="80010" y="152401"/>
                  </a:lnTo>
                  <a:lnTo>
                    <a:pt x="34291" y="152401"/>
                  </a:lnTo>
                  <a:close/>
                  <a:moveTo>
                    <a:pt x="0" y="0"/>
                  </a:moveTo>
                  <a:lnTo>
                    <a:pt x="114300" y="0"/>
                  </a:lnTo>
                  <a:lnTo>
                    <a:pt x="114300" y="83704"/>
                  </a:lnTo>
                  <a:lnTo>
                    <a:pt x="0" y="83704"/>
                  </a:lnTo>
                  <a:close/>
                </a:path>
              </a:pathLst>
            </a:cu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51" name="Freeform 50">
              <a:extLst>
                <a:ext uri="{FF2B5EF4-FFF2-40B4-BE49-F238E27FC236}">
                  <a16:creationId xmlns:a16="http://schemas.microsoft.com/office/drawing/2014/main" id="{FDA5E12C-D4B4-A446-9B6C-8B6714BFA953}"/>
                </a:ext>
              </a:extLst>
            </p:cNvPr>
            <p:cNvSpPr/>
            <p:nvPr/>
          </p:nvSpPr>
          <p:spPr bwMode="auto">
            <a:xfrm rot="10800000">
              <a:off x="3906836" y="6071871"/>
              <a:ext cx="114300" cy="152401"/>
            </a:xfrm>
            <a:custGeom>
              <a:avLst/>
              <a:gdLst>
                <a:gd name="connsiteX0" fmla="*/ 34291 w 114300"/>
                <a:gd name="connsiteY0" fmla="*/ 83705 h 152401"/>
                <a:gd name="connsiteX1" fmla="*/ 80010 w 114300"/>
                <a:gd name="connsiteY1" fmla="*/ 83705 h 152401"/>
                <a:gd name="connsiteX2" fmla="*/ 80010 w 114300"/>
                <a:gd name="connsiteY2" fmla="*/ 152401 h 152401"/>
                <a:gd name="connsiteX3" fmla="*/ 34291 w 114300"/>
                <a:gd name="connsiteY3" fmla="*/ 152401 h 152401"/>
                <a:gd name="connsiteX4" fmla="*/ 0 w 114300"/>
                <a:gd name="connsiteY4" fmla="*/ 0 h 152401"/>
                <a:gd name="connsiteX5" fmla="*/ 114300 w 114300"/>
                <a:gd name="connsiteY5" fmla="*/ 0 h 152401"/>
                <a:gd name="connsiteX6" fmla="*/ 114300 w 114300"/>
                <a:gd name="connsiteY6" fmla="*/ 83704 h 152401"/>
                <a:gd name="connsiteX7" fmla="*/ 0 w 114300"/>
                <a:gd name="connsiteY7" fmla="*/ 83704 h 1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52401">
                  <a:moveTo>
                    <a:pt x="34291" y="83705"/>
                  </a:moveTo>
                  <a:lnTo>
                    <a:pt x="80010" y="83705"/>
                  </a:lnTo>
                  <a:lnTo>
                    <a:pt x="80010" y="152401"/>
                  </a:lnTo>
                  <a:lnTo>
                    <a:pt x="34291" y="152401"/>
                  </a:lnTo>
                  <a:close/>
                  <a:moveTo>
                    <a:pt x="0" y="0"/>
                  </a:moveTo>
                  <a:lnTo>
                    <a:pt x="114300" y="0"/>
                  </a:lnTo>
                  <a:lnTo>
                    <a:pt x="114300" y="83704"/>
                  </a:lnTo>
                  <a:lnTo>
                    <a:pt x="0" y="83704"/>
                  </a:lnTo>
                  <a:close/>
                </a:path>
              </a:pathLst>
            </a:cu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grpSp>
      <p:sp>
        <p:nvSpPr>
          <p:cNvPr id="52" name="Oval 51">
            <a:extLst>
              <a:ext uri="{FF2B5EF4-FFF2-40B4-BE49-F238E27FC236}">
                <a16:creationId xmlns:a16="http://schemas.microsoft.com/office/drawing/2014/main" id="{70A67F09-789D-094E-B2DD-7EECE8B9BB4D}"/>
              </a:ext>
            </a:extLst>
          </p:cNvPr>
          <p:cNvSpPr/>
          <p:nvPr/>
        </p:nvSpPr>
        <p:spPr bwMode="auto">
          <a:xfrm>
            <a:off x="5831429" y="3022494"/>
            <a:ext cx="887263" cy="887263"/>
          </a:xfrm>
          <a:prstGeom prst="ellipse">
            <a:avLst/>
          </a:prstGeom>
          <a:solidFill>
            <a:srgbClr val="FFFFFF"/>
          </a:solidFill>
          <a:ln w="9525" cap="flat" cmpd="sng" algn="ctr">
            <a:noFill/>
            <a:prstDash val="solid"/>
            <a:round/>
            <a:headEnd type="none" w="med" len="med"/>
            <a:tailEnd type="none" w="med" len="med"/>
          </a:ln>
          <a:effectLst/>
          <a:scene3d>
            <a:camera prst="obliqueTopRight"/>
            <a:lightRig rig="harsh" dir="t"/>
          </a:scene3d>
          <a:sp3d extrusionH="6350000" contourW="12700" prstMaterial="translucentPowder">
            <a:extrusionClr>
              <a:schemeClr val="bg2">
                <a:lumMod val="75000"/>
              </a:schemeClr>
            </a:extrusionClr>
            <a:contourClr>
              <a:schemeClr val="tx1"/>
            </a:contourClr>
          </a:sp3d>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53" name="Oval 52">
            <a:extLst>
              <a:ext uri="{FF2B5EF4-FFF2-40B4-BE49-F238E27FC236}">
                <a16:creationId xmlns:a16="http://schemas.microsoft.com/office/drawing/2014/main" id="{FE0800B0-8A2B-7743-919C-FE8A1E67A3DC}"/>
              </a:ext>
            </a:extLst>
          </p:cNvPr>
          <p:cNvSpPr/>
          <p:nvPr/>
        </p:nvSpPr>
        <p:spPr bwMode="auto">
          <a:xfrm>
            <a:off x="6019592" y="3447156"/>
            <a:ext cx="255468" cy="255468"/>
          </a:xfrm>
          <a:prstGeom prst="ellipse">
            <a:avLst/>
          </a:prstGeom>
          <a:solidFill>
            <a:schemeClr val="bg1"/>
          </a:solidFill>
          <a:ln w="9525" cap="flat" cmpd="sng" algn="ctr">
            <a:noFill/>
            <a:prstDash val="solid"/>
            <a:round/>
            <a:headEnd type="none" w="med" len="med"/>
            <a:tailEnd type="none" w="med" len="med"/>
          </a:ln>
          <a:effectLst/>
          <a:scene3d>
            <a:camera prst="obliqueTopRight"/>
            <a:lightRig rig="threePt" dir="t"/>
          </a:scene3d>
          <a:sp3d extrusionH="381000" contourW="6350" prstMaterial="translucentPowder">
            <a:extrusionClr>
              <a:schemeClr val="bg2">
                <a:lumMod val="75000"/>
              </a:schemeClr>
            </a:extrusionClr>
          </a:sp3d>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cxnSp>
        <p:nvCxnSpPr>
          <p:cNvPr id="54" name="Straight Connector 53">
            <a:extLst>
              <a:ext uri="{FF2B5EF4-FFF2-40B4-BE49-F238E27FC236}">
                <a16:creationId xmlns:a16="http://schemas.microsoft.com/office/drawing/2014/main" id="{9731256B-EF56-5C47-BBD5-50857058E53F}"/>
              </a:ext>
            </a:extLst>
          </p:cNvPr>
          <p:cNvCxnSpPr>
            <a:cxnSpLocks/>
            <a:endCxn id="53" idx="7"/>
          </p:cNvCxnSpPr>
          <p:nvPr/>
        </p:nvCxnSpPr>
        <p:spPr bwMode="auto">
          <a:xfrm flipV="1">
            <a:off x="5632177" y="3484568"/>
            <a:ext cx="605471" cy="617374"/>
          </a:xfrm>
          <a:prstGeom prst="line">
            <a:avLst/>
          </a:prstGeom>
          <a:solidFill>
            <a:srgbClr val="00B8FF"/>
          </a:solidFill>
          <a:ln w="222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5" name="Straight Connector 54">
            <a:extLst>
              <a:ext uri="{FF2B5EF4-FFF2-40B4-BE49-F238E27FC236}">
                <a16:creationId xmlns:a16="http://schemas.microsoft.com/office/drawing/2014/main" id="{947C6068-9789-644E-9199-FE15F3D10E6E}"/>
              </a:ext>
            </a:extLst>
          </p:cNvPr>
          <p:cNvCxnSpPr>
            <a:cxnSpLocks/>
            <a:stCxn id="53" idx="7"/>
          </p:cNvCxnSpPr>
          <p:nvPr/>
        </p:nvCxnSpPr>
        <p:spPr bwMode="auto">
          <a:xfrm flipV="1">
            <a:off x="6237648" y="2121178"/>
            <a:ext cx="1377304" cy="1363390"/>
          </a:xfrm>
          <a:prstGeom prst="line">
            <a:avLst/>
          </a:prstGeom>
          <a:solidFill>
            <a:srgbClr val="00B8FF"/>
          </a:solidFill>
          <a:ln w="1905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6" name="Oval 55">
            <a:extLst>
              <a:ext uri="{FF2B5EF4-FFF2-40B4-BE49-F238E27FC236}">
                <a16:creationId xmlns:a16="http://schemas.microsoft.com/office/drawing/2014/main" id="{B1F508E6-7922-5249-9AD4-6DB4B54DC0E6}"/>
              </a:ext>
            </a:extLst>
          </p:cNvPr>
          <p:cNvSpPr/>
          <p:nvPr/>
        </p:nvSpPr>
        <p:spPr bwMode="auto">
          <a:xfrm>
            <a:off x="5915067" y="3870892"/>
            <a:ext cx="77729" cy="77729"/>
          </a:xfrm>
          <a:prstGeom prst="ellipse">
            <a:avLst/>
          </a:prstGeom>
          <a:gradFill>
            <a:gsLst>
              <a:gs pos="41000">
                <a:srgbClr val="00B0F0"/>
              </a:gs>
              <a:gs pos="67000">
                <a:schemeClr val="accent3">
                  <a:lumMod val="89000"/>
                </a:schemeClr>
              </a:gs>
              <a:gs pos="92000">
                <a:schemeClr val="accent3">
                  <a:lumMod val="75000"/>
                </a:schemeClr>
              </a:gs>
              <a:gs pos="100000">
                <a:schemeClr val="accent3">
                  <a:lumMod val="70000"/>
                </a:schemeClr>
              </a:gs>
            </a:gsLst>
            <a:path path="circle">
              <a:fillToRect l="50000" t="50000" r="50000" b="50000"/>
            </a:path>
          </a:gradFill>
          <a:ln w="9525" cap="flat" cmpd="sng" algn="ctr">
            <a:noFill/>
            <a:prstDash val="solid"/>
            <a:round/>
            <a:headEnd type="none" w="med" len="med"/>
            <a:tailEnd type="none" w="med" len="med"/>
          </a:ln>
          <a:effectLst/>
          <a:scene3d>
            <a:camera prst="isometricOffAxis1Left">
              <a:rot lat="20576531" lon="3583046" rev="10403119"/>
            </a:camera>
            <a:lightRig rig="threePt" dir="t"/>
          </a:scene3d>
          <a:sp3d extrusionH="254000" prstMaterial="clear">
            <a:extrusionClr>
              <a:schemeClr val="bg1"/>
            </a:extrusionClr>
          </a:sp3d>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57" name="Rounded Rectangle 56">
            <a:extLst>
              <a:ext uri="{FF2B5EF4-FFF2-40B4-BE49-F238E27FC236}">
                <a16:creationId xmlns:a16="http://schemas.microsoft.com/office/drawing/2014/main" id="{12A09068-333B-CF4E-BDA1-4A4E94B27D2A}"/>
              </a:ext>
            </a:extLst>
          </p:cNvPr>
          <p:cNvSpPr/>
          <p:nvPr/>
        </p:nvSpPr>
        <p:spPr bwMode="auto">
          <a:xfrm>
            <a:off x="4440113" y="4012728"/>
            <a:ext cx="487526" cy="320926"/>
          </a:xfrm>
          <a:prstGeom prst="roundRec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58" name="TextBox 57">
            <a:extLst>
              <a:ext uri="{FF2B5EF4-FFF2-40B4-BE49-F238E27FC236}">
                <a16:creationId xmlns:a16="http://schemas.microsoft.com/office/drawing/2014/main" id="{3EC14C0E-1460-8E4E-9003-5C869475771A}"/>
              </a:ext>
            </a:extLst>
          </p:cNvPr>
          <p:cNvSpPr txBox="1"/>
          <p:nvPr/>
        </p:nvSpPr>
        <p:spPr>
          <a:xfrm>
            <a:off x="4447190" y="3988525"/>
            <a:ext cx="574811" cy="369332"/>
          </a:xfrm>
          <a:prstGeom prst="rect">
            <a:avLst/>
          </a:prstGeom>
          <a:noFill/>
        </p:spPr>
        <p:txBody>
          <a:bodyPr wrap="square" rtlCol="0">
            <a:spAutoFit/>
          </a:bodyPr>
          <a:lstStyle/>
          <a:p>
            <a:r>
              <a:rPr lang="en-US" dirty="0"/>
              <a:t>UV</a:t>
            </a:r>
          </a:p>
        </p:txBody>
      </p:sp>
      <p:sp>
        <p:nvSpPr>
          <p:cNvPr id="59" name="Freeform 58">
            <a:extLst>
              <a:ext uri="{FF2B5EF4-FFF2-40B4-BE49-F238E27FC236}">
                <a16:creationId xmlns:a16="http://schemas.microsoft.com/office/drawing/2014/main" id="{9D673C0F-1DFE-9B44-B1C2-02B7D518302A}"/>
              </a:ext>
            </a:extLst>
          </p:cNvPr>
          <p:cNvSpPr/>
          <p:nvPr/>
        </p:nvSpPr>
        <p:spPr bwMode="auto">
          <a:xfrm rot="16200000">
            <a:off x="4306763" y="4096991"/>
            <a:ext cx="114300" cy="152401"/>
          </a:xfrm>
          <a:custGeom>
            <a:avLst/>
            <a:gdLst>
              <a:gd name="connsiteX0" fmla="*/ 34291 w 114300"/>
              <a:gd name="connsiteY0" fmla="*/ 83705 h 152401"/>
              <a:gd name="connsiteX1" fmla="*/ 80010 w 114300"/>
              <a:gd name="connsiteY1" fmla="*/ 83705 h 152401"/>
              <a:gd name="connsiteX2" fmla="*/ 80010 w 114300"/>
              <a:gd name="connsiteY2" fmla="*/ 152401 h 152401"/>
              <a:gd name="connsiteX3" fmla="*/ 34291 w 114300"/>
              <a:gd name="connsiteY3" fmla="*/ 152401 h 152401"/>
              <a:gd name="connsiteX4" fmla="*/ 0 w 114300"/>
              <a:gd name="connsiteY4" fmla="*/ 0 h 152401"/>
              <a:gd name="connsiteX5" fmla="*/ 114300 w 114300"/>
              <a:gd name="connsiteY5" fmla="*/ 0 h 152401"/>
              <a:gd name="connsiteX6" fmla="*/ 114300 w 114300"/>
              <a:gd name="connsiteY6" fmla="*/ 83704 h 152401"/>
              <a:gd name="connsiteX7" fmla="*/ 0 w 114300"/>
              <a:gd name="connsiteY7" fmla="*/ 83704 h 1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52401">
                <a:moveTo>
                  <a:pt x="34291" y="83705"/>
                </a:moveTo>
                <a:lnTo>
                  <a:pt x="80010" y="83705"/>
                </a:lnTo>
                <a:lnTo>
                  <a:pt x="80010" y="152401"/>
                </a:lnTo>
                <a:lnTo>
                  <a:pt x="34291" y="152401"/>
                </a:lnTo>
                <a:close/>
                <a:moveTo>
                  <a:pt x="0" y="0"/>
                </a:moveTo>
                <a:lnTo>
                  <a:pt x="114300" y="0"/>
                </a:lnTo>
                <a:lnTo>
                  <a:pt x="114300" y="83704"/>
                </a:lnTo>
                <a:lnTo>
                  <a:pt x="0" y="83704"/>
                </a:lnTo>
                <a:close/>
              </a:path>
            </a:pathLst>
          </a:cu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60" name="Freeform 59">
            <a:extLst>
              <a:ext uri="{FF2B5EF4-FFF2-40B4-BE49-F238E27FC236}">
                <a16:creationId xmlns:a16="http://schemas.microsoft.com/office/drawing/2014/main" id="{A24E3D52-8F9C-E242-A213-3B5C3A8AAEBA}"/>
              </a:ext>
            </a:extLst>
          </p:cNvPr>
          <p:cNvSpPr/>
          <p:nvPr/>
        </p:nvSpPr>
        <p:spPr bwMode="auto">
          <a:xfrm rot="5400000">
            <a:off x="4941298" y="4096991"/>
            <a:ext cx="114300" cy="152401"/>
          </a:xfrm>
          <a:custGeom>
            <a:avLst/>
            <a:gdLst>
              <a:gd name="connsiteX0" fmla="*/ 34291 w 114300"/>
              <a:gd name="connsiteY0" fmla="*/ 83705 h 152401"/>
              <a:gd name="connsiteX1" fmla="*/ 80010 w 114300"/>
              <a:gd name="connsiteY1" fmla="*/ 83705 h 152401"/>
              <a:gd name="connsiteX2" fmla="*/ 80010 w 114300"/>
              <a:gd name="connsiteY2" fmla="*/ 152401 h 152401"/>
              <a:gd name="connsiteX3" fmla="*/ 34291 w 114300"/>
              <a:gd name="connsiteY3" fmla="*/ 152401 h 152401"/>
              <a:gd name="connsiteX4" fmla="*/ 0 w 114300"/>
              <a:gd name="connsiteY4" fmla="*/ 0 h 152401"/>
              <a:gd name="connsiteX5" fmla="*/ 114300 w 114300"/>
              <a:gd name="connsiteY5" fmla="*/ 0 h 152401"/>
              <a:gd name="connsiteX6" fmla="*/ 114300 w 114300"/>
              <a:gd name="connsiteY6" fmla="*/ 83704 h 152401"/>
              <a:gd name="connsiteX7" fmla="*/ 0 w 114300"/>
              <a:gd name="connsiteY7" fmla="*/ 83704 h 1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52401">
                <a:moveTo>
                  <a:pt x="34291" y="83705"/>
                </a:moveTo>
                <a:lnTo>
                  <a:pt x="80010" y="83705"/>
                </a:lnTo>
                <a:lnTo>
                  <a:pt x="80010" y="152401"/>
                </a:lnTo>
                <a:lnTo>
                  <a:pt x="34291" y="152401"/>
                </a:lnTo>
                <a:close/>
                <a:moveTo>
                  <a:pt x="0" y="0"/>
                </a:moveTo>
                <a:lnTo>
                  <a:pt x="114300" y="0"/>
                </a:lnTo>
                <a:lnTo>
                  <a:pt x="114300" y="83704"/>
                </a:lnTo>
                <a:lnTo>
                  <a:pt x="0" y="83704"/>
                </a:lnTo>
                <a:close/>
              </a:path>
            </a:pathLst>
          </a:cu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61" name="Freeform 60">
            <a:extLst>
              <a:ext uri="{FF2B5EF4-FFF2-40B4-BE49-F238E27FC236}">
                <a16:creationId xmlns:a16="http://schemas.microsoft.com/office/drawing/2014/main" id="{2F7345AA-12AA-B545-AE87-CED8B6D48C3D}"/>
              </a:ext>
            </a:extLst>
          </p:cNvPr>
          <p:cNvSpPr/>
          <p:nvPr/>
        </p:nvSpPr>
        <p:spPr bwMode="auto">
          <a:xfrm>
            <a:off x="5950756" y="3910650"/>
            <a:ext cx="260350" cy="304800"/>
          </a:xfrm>
          <a:custGeom>
            <a:avLst/>
            <a:gdLst>
              <a:gd name="connsiteX0" fmla="*/ 0 w 260350"/>
              <a:gd name="connsiteY0" fmla="*/ 0 h 304800"/>
              <a:gd name="connsiteX1" fmla="*/ 149225 w 260350"/>
              <a:gd name="connsiteY1" fmla="*/ 63500 h 304800"/>
              <a:gd name="connsiteX2" fmla="*/ 260350 w 260350"/>
              <a:gd name="connsiteY2" fmla="*/ 304800 h 304800"/>
            </a:gdLst>
            <a:ahLst/>
            <a:cxnLst>
              <a:cxn ang="0">
                <a:pos x="connsiteX0" y="connsiteY0"/>
              </a:cxn>
              <a:cxn ang="0">
                <a:pos x="connsiteX1" y="connsiteY1"/>
              </a:cxn>
              <a:cxn ang="0">
                <a:pos x="connsiteX2" y="connsiteY2"/>
              </a:cxn>
            </a:cxnLst>
            <a:rect l="l" t="t" r="r" b="b"/>
            <a:pathLst>
              <a:path w="260350" h="304800">
                <a:moveTo>
                  <a:pt x="0" y="0"/>
                </a:moveTo>
                <a:cubicBezTo>
                  <a:pt x="52916" y="6350"/>
                  <a:pt x="105833" y="12700"/>
                  <a:pt x="149225" y="63500"/>
                </a:cubicBezTo>
                <a:cubicBezTo>
                  <a:pt x="192617" y="114300"/>
                  <a:pt x="226483" y="209550"/>
                  <a:pt x="260350" y="304800"/>
                </a:cubicBezTo>
              </a:path>
            </a:pathLst>
          </a:custGeom>
          <a:noFill/>
          <a:ln w="25400"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dirty="0">
              <a:ln>
                <a:noFill/>
              </a:ln>
              <a:solidFill>
                <a:schemeClr val="bg1"/>
              </a:solidFill>
              <a:effectLst/>
              <a:latin typeface="Arial" charset="0"/>
              <a:ea typeface="ＭＳ Ｐゴシック" pitchFamily="32" charset="-128"/>
            </a:endParaRPr>
          </a:p>
        </p:txBody>
      </p:sp>
      <p:sp>
        <p:nvSpPr>
          <p:cNvPr id="62" name="TextBox 61">
            <a:extLst>
              <a:ext uri="{FF2B5EF4-FFF2-40B4-BE49-F238E27FC236}">
                <a16:creationId xmlns:a16="http://schemas.microsoft.com/office/drawing/2014/main" id="{3A85690A-5370-354F-8D50-6ED6746B7FE7}"/>
              </a:ext>
            </a:extLst>
          </p:cNvPr>
          <p:cNvSpPr txBox="1"/>
          <p:nvPr/>
        </p:nvSpPr>
        <p:spPr>
          <a:xfrm>
            <a:off x="733231" y="1772632"/>
            <a:ext cx="1031051" cy="646331"/>
          </a:xfrm>
          <a:prstGeom prst="rect">
            <a:avLst/>
          </a:prstGeom>
          <a:noFill/>
        </p:spPr>
        <p:txBody>
          <a:bodyPr wrap="none" rtlCol="0">
            <a:spAutoFit/>
          </a:bodyPr>
          <a:lstStyle/>
          <a:p>
            <a:r>
              <a:rPr lang="en-US" dirty="0"/>
              <a:t>Sample</a:t>
            </a:r>
          </a:p>
          <a:p>
            <a:r>
              <a:rPr lang="en-US" dirty="0"/>
              <a:t>injection</a:t>
            </a:r>
          </a:p>
        </p:txBody>
      </p:sp>
      <p:sp>
        <p:nvSpPr>
          <p:cNvPr id="63" name="TextBox 62">
            <a:extLst>
              <a:ext uri="{FF2B5EF4-FFF2-40B4-BE49-F238E27FC236}">
                <a16:creationId xmlns:a16="http://schemas.microsoft.com/office/drawing/2014/main" id="{24CAD880-2A26-0543-9FC0-6BB7BCB54A9C}"/>
              </a:ext>
            </a:extLst>
          </p:cNvPr>
          <p:cNvSpPr txBox="1"/>
          <p:nvPr/>
        </p:nvSpPr>
        <p:spPr>
          <a:xfrm>
            <a:off x="3962400" y="2590805"/>
            <a:ext cx="928459" cy="646331"/>
          </a:xfrm>
          <a:prstGeom prst="rect">
            <a:avLst/>
          </a:prstGeom>
          <a:noFill/>
        </p:spPr>
        <p:txBody>
          <a:bodyPr wrap="none" rtlCol="0">
            <a:spAutoFit/>
          </a:bodyPr>
          <a:lstStyle/>
          <a:p>
            <a:r>
              <a:rPr lang="en-US" dirty="0"/>
              <a:t>SEC</a:t>
            </a:r>
          </a:p>
          <a:p>
            <a:r>
              <a:rPr lang="en-US" dirty="0"/>
              <a:t>column</a:t>
            </a:r>
          </a:p>
        </p:txBody>
      </p:sp>
      <p:sp>
        <p:nvSpPr>
          <p:cNvPr id="64" name="TextBox 63">
            <a:extLst>
              <a:ext uri="{FF2B5EF4-FFF2-40B4-BE49-F238E27FC236}">
                <a16:creationId xmlns:a16="http://schemas.microsoft.com/office/drawing/2014/main" id="{045D5826-AB67-A941-B41D-FEB357D05EC2}"/>
              </a:ext>
            </a:extLst>
          </p:cNvPr>
          <p:cNvSpPr txBox="1"/>
          <p:nvPr/>
        </p:nvSpPr>
        <p:spPr>
          <a:xfrm>
            <a:off x="5290057" y="4088948"/>
            <a:ext cx="851515" cy="369332"/>
          </a:xfrm>
          <a:prstGeom prst="rect">
            <a:avLst/>
          </a:prstGeom>
          <a:noFill/>
        </p:spPr>
        <p:txBody>
          <a:bodyPr wrap="none" rtlCol="0">
            <a:spAutoFit/>
          </a:bodyPr>
          <a:lstStyle/>
          <a:p>
            <a:r>
              <a:rPr lang="en-US" dirty="0"/>
              <a:t>X-rays</a:t>
            </a:r>
          </a:p>
        </p:txBody>
      </p:sp>
      <p:sp>
        <p:nvSpPr>
          <p:cNvPr id="65" name="TextBox 64">
            <a:extLst>
              <a:ext uri="{FF2B5EF4-FFF2-40B4-BE49-F238E27FC236}">
                <a16:creationId xmlns:a16="http://schemas.microsoft.com/office/drawing/2014/main" id="{FBB805E9-1905-3E42-86A4-932096A58C55}"/>
              </a:ext>
            </a:extLst>
          </p:cNvPr>
          <p:cNvSpPr txBox="1"/>
          <p:nvPr/>
        </p:nvSpPr>
        <p:spPr>
          <a:xfrm>
            <a:off x="7807862" y="2689060"/>
            <a:ext cx="1056700" cy="369332"/>
          </a:xfrm>
          <a:prstGeom prst="rect">
            <a:avLst/>
          </a:prstGeom>
          <a:noFill/>
        </p:spPr>
        <p:txBody>
          <a:bodyPr wrap="none" rtlCol="0">
            <a:spAutoFit/>
          </a:bodyPr>
          <a:lstStyle/>
          <a:p>
            <a:r>
              <a:rPr lang="en-US" dirty="0"/>
              <a:t>Detector</a:t>
            </a:r>
          </a:p>
        </p:txBody>
      </p:sp>
    </p:spTree>
    <p:extLst>
      <p:ext uri="{BB962C8B-B14F-4D97-AF65-F5344CB8AC3E}">
        <p14:creationId xmlns:p14="http://schemas.microsoft.com/office/powerpoint/2010/main" val="1800333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1DE7-9FEA-C146-A8B6-B49F678EB878}"/>
              </a:ext>
            </a:extLst>
          </p:cNvPr>
          <p:cNvSpPr>
            <a:spLocks noGrp="1"/>
          </p:cNvSpPr>
          <p:nvPr>
            <p:ph type="title"/>
          </p:nvPr>
        </p:nvSpPr>
        <p:spPr/>
        <p:txBody>
          <a:bodyPr/>
          <a:lstStyle/>
          <a:p>
            <a:r>
              <a:rPr lang="en-US" dirty="0"/>
              <a:t>What is small angle scattering?</a:t>
            </a:r>
          </a:p>
        </p:txBody>
      </p:sp>
      <p:sp>
        <p:nvSpPr>
          <p:cNvPr id="3" name="Content Placeholder 2">
            <a:extLst>
              <a:ext uri="{FF2B5EF4-FFF2-40B4-BE49-F238E27FC236}">
                <a16:creationId xmlns:a16="http://schemas.microsoft.com/office/drawing/2014/main" id="{8E4E3374-56D7-7C4C-97C3-CE6A855663CB}"/>
              </a:ext>
            </a:extLst>
          </p:cNvPr>
          <p:cNvSpPr>
            <a:spLocks noGrp="1"/>
          </p:cNvSpPr>
          <p:nvPr>
            <p:ph idx="1"/>
          </p:nvPr>
        </p:nvSpPr>
        <p:spPr/>
        <p:txBody>
          <a:bodyPr>
            <a:normAutofit fontScale="92500" lnSpcReduction="10000"/>
          </a:bodyPr>
          <a:lstStyle/>
          <a:p>
            <a:r>
              <a:rPr lang="en-US" dirty="0"/>
              <a:t>Scattering of X-rays (SAXS) or neutrons (SANS) at small angles</a:t>
            </a:r>
          </a:p>
          <a:p>
            <a:r>
              <a:rPr lang="en-US" dirty="0"/>
              <a:t>Many variations</a:t>
            </a:r>
          </a:p>
          <a:p>
            <a:pPr lvl="1"/>
            <a:r>
              <a:rPr lang="en-US" dirty="0"/>
              <a:t>Bulk</a:t>
            </a:r>
          </a:p>
          <a:p>
            <a:pPr lvl="2"/>
            <a:r>
              <a:rPr lang="en-US" dirty="0"/>
              <a:t>Volume properties</a:t>
            </a:r>
          </a:p>
          <a:p>
            <a:pPr lvl="1"/>
            <a:r>
              <a:rPr lang="en-US" dirty="0"/>
              <a:t>Grazing incidence</a:t>
            </a:r>
          </a:p>
          <a:p>
            <a:pPr lvl="2"/>
            <a:r>
              <a:rPr lang="en-US" dirty="0"/>
              <a:t>Surface properties</a:t>
            </a:r>
          </a:p>
          <a:p>
            <a:pPr lvl="1"/>
            <a:r>
              <a:rPr lang="en-US" dirty="0"/>
              <a:t>Biological</a:t>
            </a:r>
          </a:p>
          <a:p>
            <a:pPr lvl="1"/>
            <a:r>
              <a:rPr lang="en-US" dirty="0"/>
              <a:t>Material</a:t>
            </a:r>
          </a:p>
        </p:txBody>
      </p:sp>
    </p:spTree>
    <p:extLst>
      <p:ext uri="{BB962C8B-B14F-4D97-AF65-F5344CB8AC3E}">
        <p14:creationId xmlns:p14="http://schemas.microsoft.com/office/powerpoint/2010/main" val="1792826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574F-6C76-7049-8452-DA6256847935}"/>
              </a:ext>
            </a:extLst>
          </p:cNvPr>
          <p:cNvSpPr>
            <a:spLocks noGrp="1"/>
          </p:cNvSpPr>
          <p:nvPr>
            <p:ph type="title"/>
          </p:nvPr>
        </p:nvSpPr>
        <p:spPr/>
        <p:txBody>
          <a:bodyPr/>
          <a:lstStyle/>
          <a:p>
            <a:r>
              <a:rPr lang="en-US" dirty="0"/>
              <a:t>SEC-MALS-SAXS</a:t>
            </a:r>
          </a:p>
        </p:txBody>
      </p:sp>
      <p:sp>
        <p:nvSpPr>
          <p:cNvPr id="3" name="Content Placeholder 2">
            <a:extLst>
              <a:ext uri="{FF2B5EF4-FFF2-40B4-BE49-F238E27FC236}">
                <a16:creationId xmlns:a16="http://schemas.microsoft.com/office/drawing/2014/main" id="{89B8363B-155C-3647-A39F-3E3F7D3ACD66}"/>
              </a:ext>
            </a:extLst>
          </p:cNvPr>
          <p:cNvSpPr>
            <a:spLocks noGrp="1"/>
          </p:cNvSpPr>
          <p:nvPr>
            <p:ph idx="1"/>
          </p:nvPr>
        </p:nvSpPr>
        <p:spPr>
          <a:xfrm>
            <a:off x="685800" y="1524000"/>
            <a:ext cx="7770813" cy="1295400"/>
          </a:xfrm>
        </p:spPr>
        <p:txBody>
          <a:bodyPr>
            <a:normAutofit fontScale="77500" lnSpcReduction="20000"/>
          </a:bodyPr>
          <a:lstStyle/>
          <a:p>
            <a:r>
              <a:rPr lang="en-US" dirty="0"/>
              <a:t>SEC-SAXS coupled to multi-angle light scattering, dynamic light scattering, and refractive index measurement</a:t>
            </a:r>
          </a:p>
        </p:txBody>
      </p:sp>
      <p:pic>
        <p:nvPicPr>
          <p:cNvPr id="4" name="Picture 3">
            <a:extLst>
              <a:ext uri="{FF2B5EF4-FFF2-40B4-BE49-F238E27FC236}">
                <a16:creationId xmlns:a16="http://schemas.microsoft.com/office/drawing/2014/main" id="{3C354A78-C236-5640-A113-ABCB5CA760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877258"/>
            <a:ext cx="5942806" cy="3945363"/>
          </a:xfrm>
          <a:prstGeom prst="rect">
            <a:avLst/>
          </a:prstGeom>
        </p:spPr>
      </p:pic>
    </p:spTree>
    <p:extLst>
      <p:ext uri="{BB962C8B-B14F-4D97-AF65-F5344CB8AC3E}">
        <p14:creationId xmlns:p14="http://schemas.microsoft.com/office/powerpoint/2010/main" val="2060593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973CF-1E37-BE4C-A9C2-1195A5EDCE02}"/>
              </a:ext>
            </a:extLst>
          </p:cNvPr>
          <p:cNvSpPr>
            <a:spLocks noGrp="1"/>
          </p:cNvSpPr>
          <p:nvPr>
            <p:ph type="title"/>
          </p:nvPr>
        </p:nvSpPr>
        <p:spPr/>
        <p:txBody>
          <a:bodyPr/>
          <a:lstStyle/>
          <a:p>
            <a:r>
              <a:rPr lang="en-US" dirty="0"/>
              <a:t>So you have a scattering profile . . . now what?</a:t>
            </a:r>
          </a:p>
        </p:txBody>
      </p:sp>
      <p:sp>
        <p:nvSpPr>
          <p:cNvPr id="3" name="Content Placeholder 2">
            <a:extLst>
              <a:ext uri="{FF2B5EF4-FFF2-40B4-BE49-F238E27FC236}">
                <a16:creationId xmlns:a16="http://schemas.microsoft.com/office/drawing/2014/main" id="{2D149852-68F2-7046-9715-0DF0E1E5E109}"/>
              </a:ext>
            </a:extLst>
          </p:cNvPr>
          <p:cNvSpPr>
            <a:spLocks noGrp="1"/>
          </p:cNvSpPr>
          <p:nvPr>
            <p:ph idx="1"/>
          </p:nvPr>
        </p:nvSpPr>
        <p:spPr/>
        <p:txBody>
          <a:bodyPr>
            <a:normAutofit fontScale="40000" lnSpcReduction="20000"/>
          </a:bodyPr>
          <a:lstStyle/>
          <a:p>
            <a:r>
              <a:rPr lang="en-US" dirty="0"/>
              <a:t>Verify data quality</a:t>
            </a:r>
          </a:p>
          <a:p>
            <a:pPr lvl="1"/>
            <a:r>
              <a:rPr lang="en-US" dirty="0"/>
              <a:t>Check individual curves for differences (automated)</a:t>
            </a:r>
          </a:p>
          <a:p>
            <a:pPr lvl="2"/>
            <a:r>
              <a:rPr lang="en-US" dirty="0"/>
              <a:t>Radiation damage</a:t>
            </a:r>
          </a:p>
          <a:p>
            <a:endParaRPr lang="en-US" dirty="0"/>
          </a:p>
          <a:p>
            <a:r>
              <a:rPr lang="en-US" dirty="0"/>
              <a:t>Carry out buffer subtraction</a:t>
            </a:r>
          </a:p>
          <a:p>
            <a:endParaRPr lang="en-US" dirty="0"/>
          </a:p>
          <a:p>
            <a:r>
              <a:rPr lang="en-US" dirty="0"/>
              <a:t>Check macromolecule state, further data quality checks</a:t>
            </a:r>
          </a:p>
          <a:p>
            <a:pPr lvl="1"/>
            <a:r>
              <a:rPr lang="en-US" dirty="0"/>
              <a:t>Guinier analysis</a:t>
            </a:r>
          </a:p>
          <a:p>
            <a:pPr lvl="1"/>
            <a:r>
              <a:rPr lang="en-US" dirty="0"/>
              <a:t>MW analysis</a:t>
            </a:r>
          </a:p>
          <a:p>
            <a:pPr lvl="1"/>
            <a:r>
              <a:rPr lang="en-US" dirty="0"/>
              <a:t>Check for concentration dependence</a:t>
            </a:r>
          </a:p>
          <a:p>
            <a:pPr lvl="1"/>
            <a:endParaRPr lang="en-US" dirty="0"/>
          </a:p>
          <a:p>
            <a:r>
              <a:rPr lang="en-US" dirty="0"/>
              <a:t>Simple analysis based on profile</a:t>
            </a:r>
          </a:p>
          <a:p>
            <a:pPr lvl="1"/>
            <a:r>
              <a:rPr lang="en-US" dirty="0"/>
              <a:t>Kratky plot for flexibility</a:t>
            </a:r>
          </a:p>
          <a:p>
            <a:pPr lvl="1"/>
            <a:endParaRPr lang="en-US" dirty="0"/>
          </a:p>
          <a:p>
            <a:r>
              <a:rPr lang="en-US" dirty="0"/>
              <a:t>More advanced analysis</a:t>
            </a:r>
          </a:p>
          <a:p>
            <a:pPr lvl="1"/>
            <a:r>
              <a:rPr lang="en-US" dirty="0"/>
              <a:t>IFT</a:t>
            </a:r>
          </a:p>
          <a:p>
            <a:pPr lvl="1"/>
            <a:r>
              <a:rPr lang="en-US" dirty="0"/>
              <a:t>Envelope reconstruction</a:t>
            </a:r>
          </a:p>
          <a:p>
            <a:pPr lvl="1"/>
            <a:r>
              <a:rPr lang="en-US" dirty="0"/>
              <a:t>Rigid body modeling, ensemble modeling, etc.</a:t>
            </a:r>
          </a:p>
          <a:p>
            <a:pPr lvl="1"/>
            <a:endParaRPr lang="en-US" dirty="0"/>
          </a:p>
          <a:p>
            <a:endParaRPr lang="en-US" dirty="0"/>
          </a:p>
        </p:txBody>
      </p:sp>
    </p:spTree>
    <p:extLst>
      <p:ext uri="{BB962C8B-B14F-4D97-AF65-F5344CB8AC3E}">
        <p14:creationId xmlns:p14="http://schemas.microsoft.com/office/powerpoint/2010/main" val="2153815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E361-5F20-2E42-B1EC-13E5A181DF03}"/>
              </a:ext>
            </a:extLst>
          </p:cNvPr>
          <p:cNvSpPr>
            <a:spLocks noGrp="1"/>
          </p:cNvSpPr>
          <p:nvPr>
            <p:ph type="title"/>
          </p:nvPr>
        </p:nvSpPr>
        <p:spPr/>
        <p:txBody>
          <a:bodyPr/>
          <a:lstStyle/>
          <a:p>
            <a:r>
              <a:rPr lang="en-US" dirty="0"/>
              <a:t>Guinier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BC7000B-3B07-6E4C-B165-FEF57E98E5F8}"/>
                  </a:ext>
                </a:extLst>
              </p:cNvPr>
              <p:cNvSpPr>
                <a:spLocks noGrp="1"/>
              </p:cNvSpPr>
              <p:nvPr>
                <p:ph idx="1"/>
              </p:nvPr>
            </p:nvSpPr>
            <p:spPr>
              <a:xfrm>
                <a:off x="685800" y="1524000"/>
                <a:ext cx="7770813" cy="1524000"/>
              </a:xfrm>
            </p:spPr>
            <p:txBody>
              <a:bodyPr>
                <a:normAutofit fontScale="70000" lnSpcReduction="20000"/>
              </a:bodyPr>
              <a:lstStyle/>
              <a:p>
                <a:r>
                  <a:rPr lang="en-US" dirty="0"/>
                  <a:t>Developed by Andre Guinier in 1939</a:t>
                </a:r>
              </a:p>
              <a:p>
                <a:endParaRPr lang="en-US" dirty="0"/>
              </a:p>
              <a:p>
                <a:r>
                  <a:rPr lang="en-US" dirty="0"/>
                  <a:t>As </a:t>
                </a:r>
                <a14:m>
                  <m:oMath xmlns:m="http://schemas.openxmlformats.org/officeDocument/2006/math">
                    <m:r>
                      <a:rPr lang="en-US" b="0" i="1" smtClean="0">
                        <a:latin typeface="Cambria Math" panose="02040503050406030204" pitchFamily="18" charset="0"/>
                      </a:rPr>
                      <m:t>𝑞</m:t>
                    </m:r>
                    <m:r>
                      <a:rPr lang="en-US" b="0" i="1" smtClean="0">
                        <a:latin typeface="Cambria Math" panose="02040503050406030204" pitchFamily="18" charset="0"/>
                        <a:ea typeface="Cambria Math" panose="02040503050406030204" pitchFamily="18" charset="0"/>
                      </a:rPr>
                      <m:t>→0</m:t>
                    </m:r>
                  </m:oMath>
                </a14:m>
                <a:r>
                  <a:rPr lang="en-US" dirty="0"/>
                  <a:t>, intensity can be approximated by:</a:t>
                </a:r>
              </a:p>
              <a:p>
                <a:endParaRPr lang="en-US" dirty="0"/>
              </a:p>
            </p:txBody>
          </p:sp>
        </mc:Choice>
        <mc:Fallback xmlns="">
          <p:sp>
            <p:nvSpPr>
              <p:cNvPr id="3" name="Content Placeholder 2">
                <a:extLst>
                  <a:ext uri="{FF2B5EF4-FFF2-40B4-BE49-F238E27FC236}">
                    <a16:creationId xmlns:a16="http://schemas.microsoft.com/office/drawing/2014/main" id="{ABC7000B-3B07-6E4C-B165-FEF57E98E5F8}"/>
                  </a:ext>
                </a:extLst>
              </p:cNvPr>
              <p:cNvSpPr>
                <a:spLocks noGrp="1" noRot="1" noChangeAspect="1" noMove="1" noResize="1" noEditPoints="1" noAdjustHandles="1" noChangeArrowheads="1" noChangeShapeType="1" noTextEdit="1"/>
              </p:cNvSpPr>
              <p:nvPr>
                <p:ph idx="1"/>
              </p:nvPr>
            </p:nvSpPr>
            <p:spPr>
              <a:xfrm>
                <a:off x="685800" y="1524000"/>
                <a:ext cx="7770813" cy="1524000"/>
              </a:xfrm>
              <a:blipFill>
                <a:blip r:embed="rId2"/>
                <a:stretch>
                  <a:fillRect l="-816" t="-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66A1349-F384-1D47-A31C-16FF9D8EE7D8}"/>
                  </a:ext>
                </a:extLst>
              </p:cNvPr>
              <p:cNvSpPr txBox="1"/>
              <p:nvPr/>
            </p:nvSpPr>
            <p:spPr>
              <a:xfrm>
                <a:off x="2743199" y="2853239"/>
                <a:ext cx="3224922" cy="6284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000" b="0" i="1" smtClean="0">
                          <a:latin typeface="Cambria Math" panose="02040503050406030204" pitchFamily="18" charset="0"/>
                          <a:ea typeface="Verdana" panose="020B0604030504040204" pitchFamily="34" charset="0"/>
                          <a:cs typeface="Verdana" panose="020B0604030504040204" pitchFamily="34" charset="0"/>
                        </a:rPr>
                        <m:t>𝐼</m:t>
                      </m:r>
                      <m:d>
                        <m:dPr>
                          <m:ctrlPr>
                            <a:rPr lang="en-US" sz="3000" b="0" i="1" smtClean="0">
                              <a:latin typeface="Cambria Math" panose="02040503050406030204" pitchFamily="18" charset="0"/>
                              <a:ea typeface="Verdana" panose="020B0604030504040204" pitchFamily="34" charset="0"/>
                              <a:cs typeface="Verdana" panose="020B0604030504040204" pitchFamily="34" charset="0"/>
                            </a:rPr>
                          </m:ctrlPr>
                        </m:dPr>
                        <m:e>
                          <m:r>
                            <a:rPr lang="en-US" sz="3000" b="0" i="1" smtClean="0">
                              <a:latin typeface="Cambria Math" panose="02040503050406030204" pitchFamily="18" charset="0"/>
                              <a:ea typeface="Verdana" panose="020B0604030504040204" pitchFamily="34" charset="0"/>
                              <a:cs typeface="Verdana" panose="020B0604030504040204" pitchFamily="34" charset="0"/>
                            </a:rPr>
                            <m:t>𝑞</m:t>
                          </m:r>
                        </m:e>
                      </m:d>
                      <m:r>
                        <a:rPr lang="en-US" sz="3000" b="0" i="1" smtClean="0">
                          <a:latin typeface="Cambria Math" panose="02040503050406030204" pitchFamily="18" charset="0"/>
                          <a:ea typeface="Verdana" panose="020B0604030504040204" pitchFamily="34" charset="0"/>
                          <a:cs typeface="Verdana" panose="020B0604030504040204" pitchFamily="34" charset="0"/>
                        </a:rPr>
                        <m:t>=</m:t>
                      </m:r>
                      <m:sSub>
                        <m:sSubPr>
                          <m:ctrlPr>
                            <a:rPr lang="en-US" sz="30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3000" b="0" i="1" smtClean="0">
                              <a:latin typeface="Cambria Math" panose="02040503050406030204" pitchFamily="18" charset="0"/>
                              <a:ea typeface="Verdana" panose="020B0604030504040204" pitchFamily="34" charset="0"/>
                              <a:cs typeface="Verdana" panose="020B0604030504040204" pitchFamily="34" charset="0"/>
                            </a:rPr>
                            <m:t>𝐼</m:t>
                          </m:r>
                        </m:e>
                        <m:sub>
                          <m:r>
                            <a:rPr lang="en-US" sz="3000" b="0" i="1" smtClean="0">
                              <a:latin typeface="Cambria Math" panose="02040503050406030204" pitchFamily="18" charset="0"/>
                              <a:ea typeface="Verdana" panose="020B0604030504040204" pitchFamily="34" charset="0"/>
                              <a:cs typeface="Verdana" panose="020B0604030504040204" pitchFamily="34" charset="0"/>
                            </a:rPr>
                            <m:t>0</m:t>
                          </m:r>
                        </m:sub>
                      </m:sSub>
                      <m:sSup>
                        <m:sSupPr>
                          <m:ctrlPr>
                            <a:rPr lang="en-US" sz="3000" b="0" i="1" smtClean="0">
                              <a:latin typeface="Cambria Math" panose="02040503050406030204" pitchFamily="18" charset="0"/>
                              <a:ea typeface="Verdana" panose="020B0604030504040204" pitchFamily="34" charset="0"/>
                              <a:cs typeface="Verdana" panose="020B0604030504040204" pitchFamily="34" charset="0"/>
                            </a:rPr>
                          </m:ctrlPr>
                        </m:sSupPr>
                        <m:e>
                          <m:r>
                            <a:rPr lang="en-US" sz="3000" b="0" i="1" smtClean="0">
                              <a:latin typeface="Cambria Math" panose="02040503050406030204" pitchFamily="18" charset="0"/>
                              <a:ea typeface="Verdana" panose="020B0604030504040204" pitchFamily="34" charset="0"/>
                              <a:cs typeface="Verdana" panose="020B0604030504040204" pitchFamily="34" charset="0"/>
                            </a:rPr>
                            <m:t>𝑒</m:t>
                          </m:r>
                        </m:e>
                        <m:sup>
                          <m:r>
                            <a:rPr lang="en-US" sz="3000" b="0" i="1" smtClean="0">
                              <a:latin typeface="Cambria Math" panose="02040503050406030204" pitchFamily="18" charset="0"/>
                              <a:ea typeface="Verdana" panose="020B0604030504040204" pitchFamily="34" charset="0"/>
                              <a:cs typeface="Verdana" panose="020B0604030504040204" pitchFamily="34" charset="0"/>
                            </a:rPr>
                            <m:t>−</m:t>
                          </m:r>
                          <m:sSup>
                            <m:sSupPr>
                              <m:ctrlPr>
                                <a:rPr lang="en-US" sz="3000" b="0" i="1" smtClean="0">
                                  <a:latin typeface="Cambria Math" panose="02040503050406030204" pitchFamily="18" charset="0"/>
                                  <a:ea typeface="Verdana" panose="020B0604030504040204" pitchFamily="34" charset="0"/>
                                  <a:cs typeface="Verdana" panose="020B0604030504040204" pitchFamily="34" charset="0"/>
                                </a:rPr>
                              </m:ctrlPr>
                            </m:sSupPr>
                            <m:e>
                              <m:r>
                                <a:rPr lang="en-US" sz="3000" b="0" i="1" smtClean="0">
                                  <a:latin typeface="Cambria Math" panose="02040503050406030204" pitchFamily="18" charset="0"/>
                                  <a:ea typeface="Verdana" panose="020B0604030504040204" pitchFamily="34" charset="0"/>
                                  <a:cs typeface="Verdana" panose="020B0604030504040204" pitchFamily="34" charset="0"/>
                                </a:rPr>
                                <m:t>𝑞</m:t>
                              </m:r>
                            </m:e>
                            <m:sup>
                              <m:r>
                                <a:rPr lang="en-US" sz="3000" b="0" i="1" smtClean="0">
                                  <a:latin typeface="Cambria Math" panose="02040503050406030204" pitchFamily="18" charset="0"/>
                                  <a:ea typeface="Verdana" panose="020B0604030504040204" pitchFamily="34" charset="0"/>
                                  <a:cs typeface="Verdana" panose="020B0604030504040204" pitchFamily="34" charset="0"/>
                                </a:rPr>
                                <m:t>2</m:t>
                              </m:r>
                            </m:sup>
                          </m:sSup>
                          <m:sSubSup>
                            <m:sSubSupPr>
                              <m:ctrlPr>
                                <a:rPr lang="en-US" sz="3000" b="0" i="1" smtClean="0">
                                  <a:latin typeface="Cambria Math" panose="02040503050406030204" pitchFamily="18" charset="0"/>
                                  <a:ea typeface="Verdana" panose="020B0604030504040204" pitchFamily="34" charset="0"/>
                                  <a:cs typeface="Verdana" panose="020B0604030504040204" pitchFamily="34" charset="0"/>
                                </a:rPr>
                              </m:ctrlPr>
                            </m:sSubSupPr>
                            <m:e>
                              <m:r>
                                <a:rPr lang="en-US" sz="3000" b="0" i="1" smtClean="0">
                                  <a:latin typeface="Cambria Math" panose="02040503050406030204" pitchFamily="18" charset="0"/>
                                  <a:ea typeface="Verdana" panose="020B0604030504040204" pitchFamily="34" charset="0"/>
                                  <a:cs typeface="Verdana" panose="020B0604030504040204" pitchFamily="34" charset="0"/>
                                </a:rPr>
                                <m:t>𝑅</m:t>
                              </m:r>
                            </m:e>
                            <m:sub>
                              <m:r>
                                <a:rPr lang="en-US" sz="3000" b="0" i="1" smtClean="0">
                                  <a:latin typeface="Cambria Math" panose="02040503050406030204" pitchFamily="18" charset="0"/>
                                  <a:ea typeface="Verdana" panose="020B0604030504040204" pitchFamily="34" charset="0"/>
                                  <a:cs typeface="Verdana" panose="020B0604030504040204" pitchFamily="34" charset="0"/>
                                </a:rPr>
                                <m:t>𝑔</m:t>
                              </m:r>
                            </m:sub>
                            <m:sup>
                              <m:r>
                                <a:rPr lang="en-US" sz="3000" b="0" i="1" smtClean="0">
                                  <a:latin typeface="Cambria Math" panose="02040503050406030204" pitchFamily="18" charset="0"/>
                                  <a:ea typeface="Verdana" panose="020B0604030504040204" pitchFamily="34" charset="0"/>
                                  <a:cs typeface="Verdana" panose="020B0604030504040204" pitchFamily="34" charset="0"/>
                                </a:rPr>
                                <m:t>2</m:t>
                              </m:r>
                            </m:sup>
                          </m:sSubSup>
                          <m:r>
                            <a:rPr lang="en-US" sz="3000" b="0" i="1" smtClean="0">
                              <a:latin typeface="Cambria Math" panose="02040503050406030204" pitchFamily="18" charset="0"/>
                              <a:ea typeface="Verdana" panose="020B0604030504040204" pitchFamily="34" charset="0"/>
                              <a:cs typeface="Verdana" panose="020B0604030504040204" pitchFamily="34" charset="0"/>
                            </a:rPr>
                            <m:t>/3</m:t>
                          </m:r>
                        </m:sup>
                      </m:sSup>
                    </m:oMath>
                  </m:oMathPara>
                </a14:m>
                <a:endParaRPr lang="en-US" sz="30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4" name="TextBox 3">
                <a:extLst>
                  <a:ext uri="{FF2B5EF4-FFF2-40B4-BE49-F238E27FC236}">
                    <a16:creationId xmlns:a16="http://schemas.microsoft.com/office/drawing/2014/main" id="{166A1349-F384-1D47-A31C-16FF9D8EE7D8}"/>
                  </a:ext>
                </a:extLst>
              </p:cNvPr>
              <p:cNvSpPr txBox="1">
                <a:spLocks noRot="1" noChangeAspect="1" noMove="1" noResize="1" noEditPoints="1" noAdjustHandles="1" noChangeArrowheads="1" noChangeShapeType="1" noTextEdit="1"/>
              </p:cNvSpPr>
              <p:nvPr/>
            </p:nvSpPr>
            <p:spPr>
              <a:xfrm>
                <a:off x="2743199" y="2853239"/>
                <a:ext cx="3224922" cy="628442"/>
              </a:xfrm>
              <a:prstGeom prst="rect">
                <a:avLst/>
              </a:prstGeom>
              <a:blipFill>
                <a:blip r:embed="rId3"/>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B402C3E3-DBD8-7C49-AD19-2E84C43C8FB6}"/>
                  </a:ext>
                </a:extLst>
              </p:cNvPr>
              <p:cNvSpPr txBox="1">
                <a:spLocks/>
              </p:cNvSpPr>
              <p:nvPr/>
            </p:nvSpPr>
            <p:spPr bwMode="auto">
              <a:xfrm>
                <a:off x="685800" y="3524033"/>
                <a:ext cx="7770813" cy="1354732"/>
              </a:xfrm>
              <a:prstGeom prst="rect">
                <a:avLst/>
              </a:prstGeom>
              <a:noFill/>
              <a:ln>
                <a:noFill/>
              </a:ln>
              <a:effectLst/>
              <a:extLst>
                <a:ext uri="{909E8E84-426E-40dd-AFC4-6F175D3DCCD1}">
                  <a14:hiddenFill xmlns="">
                    <a:solidFill>
                      <a:srgbClr val="FFFFFF"/>
                    </a:solidFill>
                  </a14:hiddenFill>
                </a:ext>
                <a:ext uri="{91240B29-F687-4f45-9708-019B960494DF}">
                  <a14:hiddenLine xmlns="" w="9525">
                    <a:solidFill>
                      <a:srgbClr val="3465AF"/>
                    </a:solidFill>
                    <a:round/>
                    <a:headEnd/>
                    <a:tailEnd/>
                  </a14:hiddenLine>
                </a:ext>
                <a:ext uri="{AF507438-7753-43e0-B8FC-AC1667EBCBE1}">
                  <a14:hiddenEffects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Autofit/>
              </a:bodyPr>
              <a:lstStyle>
                <a:lvl1pPr marL="457200" indent="-457200" algn="l" defTabSz="457200" rtl="0" eaLnBrk="0" fontAlgn="base" hangingPunct="0">
                  <a:lnSpc>
                    <a:spcPct val="128000"/>
                  </a:lnSpc>
                  <a:spcBef>
                    <a:spcPts val="800"/>
                  </a:spcBef>
                  <a:spcAft>
                    <a:spcPct val="0"/>
                  </a:spcAft>
                  <a:buClr>
                    <a:srgbClr val="000000"/>
                  </a:buClr>
                  <a:buSzPct val="100000"/>
                  <a:buFont typeface="Arial" panose="020B0604020202020204" pitchFamily="34" charset="0"/>
                  <a:buChar char="•"/>
                  <a:defRPr sz="3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914400" indent="-457200" algn="l" defTabSz="457200" rtl="0" eaLnBrk="0" fontAlgn="base" hangingPunct="0">
                  <a:spcBef>
                    <a:spcPts val="700"/>
                  </a:spcBef>
                  <a:spcAft>
                    <a:spcPct val="0"/>
                  </a:spcAft>
                  <a:buClr>
                    <a:srgbClr val="000000"/>
                  </a:buClr>
                  <a:buSzPct val="100000"/>
                  <a:buFont typeface="Arial" panose="020B0604020202020204" pitchFamily="34" charset="0"/>
                  <a:buChar char="•"/>
                  <a:defRPr sz="28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457200" rtl="0" eaLnBrk="0" fontAlgn="base" hangingPunct="0">
                  <a:lnSpc>
                    <a:spcPct val="128000"/>
                  </a:lnSpc>
                  <a:spcBef>
                    <a:spcPts val="600"/>
                  </a:spcBef>
                  <a:spcAft>
                    <a:spcPct val="0"/>
                  </a:spcAft>
                  <a:buClr>
                    <a:srgbClr val="000000"/>
                  </a:buClr>
                  <a:buSzPct val="100000"/>
                  <a:buFont typeface="Arial" panose="020B0604020202020204" pitchFamily="34" charset="0"/>
                  <a:buChar char="•"/>
                  <a:defRPr sz="24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7145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21717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buNone/>
                </a:pPr>
                <a:r>
                  <a:rPr lang="en-US" sz="2200" kern="0" dirty="0"/>
                  <a:t>	R</a:t>
                </a:r>
                <a:r>
                  <a:rPr lang="en-US" sz="2200" kern="0" baseline="-25000" dirty="0"/>
                  <a:t>g</a:t>
                </a:r>
                <a:r>
                  <a:rPr lang="en-US" sz="2200" kern="0" dirty="0"/>
                  <a:t> = “radius of gyration”</a:t>
                </a:r>
              </a:p>
              <a:p>
                <a:r>
                  <a:rPr lang="en-US" sz="2200" kern="0" dirty="0"/>
                  <a:t> Plot </a:t>
                </a:r>
                <a14:m>
                  <m:oMath xmlns:m="http://schemas.openxmlformats.org/officeDocument/2006/math">
                    <m:func>
                      <m:funcPr>
                        <m:ctrlPr>
                          <a:rPr lang="en-US" sz="2200" b="0" i="1" kern="0" smtClean="0">
                            <a:latin typeface="Cambria Math" panose="02040503050406030204" pitchFamily="18" charset="0"/>
                          </a:rPr>
                        </m:ctrlPr>
                      </m:funcPr>
                      <m:fName>
                        <m:r>
                          <m:rPr>
                            <m:sty m:val="p"/>
                          </m:rPr>
                          <a:rPr lang="en-US" sz="2200" b="0" i="0" kern="0" smtClean="0">
                            <a:latin typeface="Cambria Math" panose="02040503050406030204" pitchFamily="18" charset="0"/>
                          </a:rPr>
                          <m:t>log</m:t>
                        </m:r>
                      </m:fName>
                      <m:e>
                        <m:d>
                          <m:dPr>
                            <m:ctrlPr>
                              <a:rPr lang="en-US" sz="2200" b="0" i="1" kern="0" smtClean="0">
                                <a:latin typeface="Cambria Math" panose="02040503050406030204" pitchFamily="18" charset="0"/>
                              </a:rPr>
                            </m:ctrlPr>
                          </m:dPr>
                          <m:e>
                            <m:r>
                              <a:rPr lang="en-US" sz="2200" b="0" i="1" kern="0" smtClean="0">
                                <a:latin typeface="Cambria Math" panose="02040503050406030204" pitchFamily="18" charset="0"/>
                              </a:rPr>
                              <m:t>𝐼</m:t>
                            </m:r>
                          </m:e>
                        </m:d>
                      </m:e>
                    </m:func>
                  </m:oMath>
                </a14:m>
                <a:r>
                  <a:rPr lang="en-US" sz="2200" kern="0" dirty="0"/>
                  <a:t> vs. </a:t>
                </a:r>
                <a14:m>
                  <m:oMath xmlns:m="http://schemas.openxmlformats.org/officeDocument/2006/math">
                    <m:sSup>
                      <m:sSupPr>
                        <m:ctrlPr>
                          <a:rPr lang="en-US" sz="2200" i="1" kern="0" smtClean="0">
                            <a:latin typeface="Cambria Math" panose="02040503050406030204" pitchFamily="18" charset="0"/>
                          </a:rPr>
                        </m:ctrlPr>
                      </m:sSupPr>
                      <m:e>
                        <m:r>
                          <a:rPr lang="en-US" sz="2200" b="0" i="1" kern="0" smtClean="0">
                            <a:latin typeface="Cambria Math" panose="02040503050406030204" pitchFamily="18" charset="0"/>
                          </a:rPr>
                          <m:t>𝑞</m:t>
                        </m:r>
                      </m:e>
                      <m:sup>
                        <m:r>
                          <a:rPr lang="en-US" sz="2200" b="0" i="1" kern="0" smtClean="0">
                            <a:latin typeface="Cambria Math" panose="02040503050406030204" pitchFamily="18" charset="0"/>
                          </a:rPr>
                          <m:t>2</m:t>
                        </m:r>
                      </m:sup>
                    </m:sSup>
                  </m:oMath>
                </a14:m>
                <a:r>
                  <a:rPr lang="en-US" sz="2200" kern="0" dirty="0"/>
                  <a:t>: slope = </a:t>
                </a:r>
                <a14:m>
                  <m:oMath xmlns:m="http://schemas.openxmlformats.org/officeDocument/2006/math">
                    <m:r>
                      <a:rPr lang="en-US" sz="2200" b="0" i="0" kern="0" smtClean="0">
                        <a:latin typeface="Cambria Math" panose="02040503050406030204" pitchFamily="18" charset="0"/>
                      </a:rPr>
                      <m:t>−</m:t>
                    </m:r>
                    <m:sSubSup>
                      <m:sSubSupPr>
                        <m:ctrlPr>
                          <a:rPr lang="en-US" sz="2200" i="1" kern="0" smtClean="0">
                            <a:latin typeface="Cambria Math" panose="02040503050406030204" pitchFamily="18" charset="0"/>
                          </a:rPr>
                        </m:ctrlPr>
                      </m:sSubSupPr>
                      <m:e>
                        <m:r>
                          <a:rPr lang="en-US" sz="2200" b="0" i="1" kern="0" smtClean="0">
                            <a:latin typeface="Cambria Math" panose="02040503050406030204" pitchFamily="18" charset="0"/>
                          </a:rPr>
                          <m:t>𝑅</m:t>
                        </m:r>
                      </m:e>
                      <m:sub>
                        <m:r>
                          <a:rPr lang="en-US" sz="2200" b="0" i="1" kern="0" smtClean="0">
                            <a:latin typeface="Cambria Math" panose="02040503050406030204" pitchFamily="18" charset="0"/>
                          </a:rPr>
                          <m:t>𝑔</m:t>
                        </m:r>
                      </m:sub>
                      <m:sup>
                        <m:r>
                          <a:rPr lang="en-US" sz="2200" b="0" i="1" kern="0" smtClean="0">
                            <a:latin typeface="Cambria Math" panose="02040503050406030204" pitchFamily="18" charset="0"/>
                          </a:rPr>
                          <m:t>2</m:t>
                        </m:r>
                      </m:sup>
                    </m:sSubSup>
                    <m:r>
                      <a:rPr lang="en-US" sz="2200" b="0" i="1" kern="0" smtClean="0">
                        <a:latin typeface="Cambria Math" panose="02040503050406030204" pitchFamily="18" charset="0"/>
                      </a:rPr>
                      <m:t>/3</m:t>
                    </m:r>
                  </m:oMath>
                </a14:m>
                <a:r>
                  <a:rPr lang="en-US" sz="2200" kern="0" dirty="0"/>
                  <a:t>, intercept = </a:t>
                </a:r>
                <a14:m>
                  <m:oMath xmlns:m="http://schemas.openxmlformats.org/officeDocument/2006/math">
                    <m:r>
                      <a:rPr lang="en-US" sz="2200" b="0" i="1" kern="0" smtClean="0">
                        <a:latin typeface="Cambria Math" panose="02040503050406030204" pitchFamily="18" charset="0"/>
                      </a:rPr>
                      <m:t>𝐼</m:t>
                    </m:r>
                    <m:r>
                      <a:rPr lang="en-US" sz="2200" b="0" i="1" kern="0" smtClean="0">
                        <a:latin typeface="Cambria Math" panose="02040503050406030204" pitchFamily="18" charset="0"/>
                      </a:rPr>
                      <m:t>(0)</m:t>
                    </m:r>
                  </m:oMath>
                </a14:m>
                <a:endParaRPr lang="en-US" sz="2200" kern="0" dirty="0"/>
              </a:p>
              <a:p>
                <a:endParaRPr lang="en-US" sz="2200" kern="0" dirty="0"/>
              </a:p>
            </p:txBody>
          </p:sp>
        </mc:Choice>
        <mc:Fallback xmlns="">
          <p:sp>
            <p:nvSpPr>
              <p:cNvPr id="5" name="Content Placeholder 2">
                <a:extLst>
                  <a:ext uri="{FF2B5EF4-FFF2-40B4-BE49-F238E27FC236}">
                    <a16:creationId xmlns:a16="http://schemas.microsoft.com/office/drawing/2014/main" id="{B402C3E3-DBD8-7C49-AD19-2E84C43C8FB6}"/>
                  </a:ext>
                </a:extLst>
              </p:cNvPr>
              <p:cNvSpPr txBox="1">
                <a:spLocks noRot="1" noChangeAspect="1" noMove="1" noResize="1" noEditPoints="1" noAdjustHandles="1" noChangeArrowheads="1" noChangeShapeType="1" noTextEdit="1"/>
              </p:cNvSpPr>
              <p:nvPr/>
            </p:nvSpPr>
            <p:spPr bwMode="auto">
              <a:xfrm>
                <a:off x="685800" y="3524033"/>
                <a:ext cx="7770813" cy="1354732"/>
              </a:xfrm>
              <a:prstGeom prst="rect">
                <a:avLst/>
              </a:prstGeom>
              <a:blipFill>
                <a:blip r:embed="rId4"/>
                <a:stretch>
                  <a:fillRect l="-816"/>
                </a:stretch>
              </a:bli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9" name="Picture 8">
            <a:extLst>
              <a:ext uri="{FF2B5EF4-FFF2-40B4-BE49-F238E27FC236}">
                <a16:creationId xmlns:a16="http://schemas.microsoft.com/office/drawing/2014/main" id="{D25AF4D2-7B77-D042-8BA2-C7C8890B8358}"/>
              </a:ext>
            </a:extLst>
          </p:cNvPr>
          <p:cNvPicPr>
            <a:picLocks noChangeAspect="1"/>
          </p:cNvPicPr>
          <p:nvPr/>
        </p:nvPicPr>
        <p:blipFill rotWithShape="1">
          <a:blip r:embed="rId5">
            <a:extLst>
              <a:ext uri="{28A0092B-C50C-407E-A947-70E740481C1C}">
                <a14:useLocalDpi xmlns:a14="http://schemas.microsoft.com/office/drawing/2010/main" val="0"/>
              </a:ext>
            </a:extLst>
          </a:blip>
          <a:srcRect l="3006" r="2827" b="46435"/>
          <a:stretch/>
        </p:blipFill>
        <p:spPr>
          <a:xfrm>
            <a:off x="265906" y="4572000"/>
            <a:ext cx="8610600" cy="2289717"/>
          </a:xfrm>
          <a:prstGeom prst="rect">
            <a:avLst/>
          </a:prstGeom>
        </p:spPr>
      </p:pic>
      <p:sp>
        <p:nvSpPr>
          <p:cNvPr id="10" name="TextBox 9">
            <a:extLst>
              <a:ext uri="{FF2B5EF4-FFF2-40B4-BE49-F238E27FC236}">
                <a16:creationId xmlns:a16="http://schemas.microsoft.com/office/drawing/2014/main" id="{C7698E9C-6CAB-3544-8E83-F279B162E37B}"/>
              </a:ext>
            </a:extLst>
          </p:cNvPr>
          <p:cNvSpPr txBox="1"/>
          <p:nvPr/>
        </p:nvSpPr>
        <p:spPr>
          <a:xfrm>
            <a:off x="1843697" y="4804317"/>
            <a:ext cx="1646605"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Guinier region</a:t>
            </a:r>
          </a:p>
        </p:txBody>
      </p:sp>
      <p:cxnSp>
        <p:nvCxnSpPr>
          <p:cNvPr id="12" name="Straight Arrow Connector 11">
            <a:extLst>
              <a:ext uri="{FF2B5EF4-FFF2-40B4-BE49-F238E27FC236}">
                <a16:creationId xmlns:a16="http://schemas.microsoft.com/office/drawing/2014/main" id="{22B018BB-8E86-8740-A075-54DECC20215E}"/>
              </a:ext>
            </a:extLst>
          </p:cNvPr>
          <p:cNvCxnSpPr>
            <a:stCxn id="10" idx="1"/>
          </p:cNvCxnSpPr>
          <p:nvPr/>
        </p:nvCxnSpPr>
        <p:spPr bwMode="auto">
          <a:xfrm flipH="1">
            <a:off x="1371600" y="4973594"/>
            <a:ext cx="472097" cy="169277"/>
          </a:xfrm>
          <a:prstGeom prst="straightConnector1">
            <a:avLst/>
          </a:prstGeom>
          <a:solidFill>
            <a:srgbClr val="00B8FF"/>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78433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8CF4-C7E3-E64C-988A-0B40FFCB513B}"/>
              </a:ext>
            </a:extLst>
          </p:cNvPr>
          <p:cNvSpPr>
            <a:spLocks noGrp="1"/>
          </p:cNvSpPr>
          <p:nvPr>
            <p:ph type="title"/>
          </p:nvPr>
        </p:nvSpPr>
        <p:spPr/>
        <p:txBody>
          <a:bodyPr/>
          <a:lstStyle/>
          <a:p>
            <a:r>
              <a:rPr lang="en-US" dirty="0"/>
              <a:t>Guinier analysis</a:t>
            </a:r>
          </a:p>
        </p:txBody>
      </p:sp>
      <p:sp>
        <p:nvSpPr>
          <p:cNvPr id="3" name="Content Placeholder 2">
            <a:extLst>
              <a:ext uri="{FF2B5EF4-FFF2-40B4-BE49-F238E27FC236}">
                <a16:creationId xmlns:a16="http://schemas.microsoft.com/office/drawing/2014/main" id="{86D6C9D2-44B4-A940-AB7A-A8C90FF33493}"/>
              </a:ext>
            </a:extLst>
          </p:cNvPr>
          <p:cNvSpPr>
            <a:spLocks noGrp="1"/>
          </p:cNvSpPr>
          <p:nvPr>
            <p:ph idx="1"/>
          </p:nvPr>
        </p:nvSpPr>
        <p:spPr>
          <a:xfrm>
            <a:off x="685800" y="1524000"/>
            <a:ext cx="7770813" cy="1371600"/>
          </a:xfrm>
        </p:spPr>
        <p:txBody>
          <a:bodyPr/>
          <a:lstStyle/>
          <a:p>
            <a:r>
              <a:rPr lang="en-US" dirty="0"/>
              <a:t>Radius of gyration:</a:t>
            </a:r>
          </a:p>
          <a:p>
            <a:pPr lvl="1"/>
            <a:r>
              <a:rPr lang="en-US" dirty="0"/>
              <a:t>RMS distance from center of mass</a:t>
            </a:r>
          </a:p>
        </p:txBody>
      </p:sp>
      <p:grpSp>
        <p:nvGrpSpPr>
          <p:cNvPr id="13" name="Group 12">
            <a:extLst>
              <a:ext uri="{FF2B5EF4-FFF2-40B4-BE49-F238E27FC236}">
                <a16:creationId xmlns:a16="http://schemas.microsoft.com/office/drawing/2014/main" id="{694D4DAA-5ECF-D44D-AECD-10FD67BBF8D1}"/>
              </a:ext>
            </a:extLst>
          </p:cNvPr>
          <p:cNvGrpSpPr/>
          <p:nvPr/>
        </p:nvGrpSpPr>
        <p:grpSpPr>
          <a:xfrm>
            <a:off x="762000" y="2726323"/>
            <a:ext cx="3733800" cy="3165172"/>
            <a:chOff x="762000" y="2726323"/>
            <a:chExt cx="3733800" cy="3165172"/>
          </a:xfrm>
        </p:grpSpPr>
        <p:pic>
          <p:nvPicPr>
            <p:cNvPr id="5" name="Picture 4">
              <a:extLst>
                <a:ext uri="{FF2B5EF4-FFF2-40B4-BE49-F238E27FC236}">
                  <a16:creationId xmlns:a16="http://schemas.microsoft.com/office/drawing/2014/main" id="{7DC4AA52-9ED5-D044-9580-BB1CA15F8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895600"/>
              <a:ext cx="3733800" cy="2995895"/>
            </a:xfrm>
            <a:prstGeom prst="rect">
              <a:avLst/>
            </a:prstGeom>
          </p:spPr>
        </p:pic>
        <p:sp>
          <p:nvSpPr>
            <p:cNvPr id="6" name="TextBox 5">
              <a:extLst>
                <a:ext uri="{FF2B5EF4-FFF2-40B4-BE49-F238E27FC236}">
                  <a16:creationId xmlns:a16="http://schemas.microsoft.com/office/drawing/2014/main" id="{821F1EC1-F878-1D49-8568-F611F42BDE0B}"/>
                </a:ext>
              </a:extLst>
            </p:cNvPr>
            <p:cNvSpPr txBox="1"/>
            <p:nvPr/>
          </p:nvSpPr>
          <p:spPr>
            <a:xfrm>
              <a:off x="2032326" y="2726323"/>
              <a:ext cx="1193147"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Lysozyme</a:t>
              </a:r>
            </a:p>
          </p:txBody>
        </p:sp>
        <p:sp>
          <p:nvSpPr>
            <p:cNvPr id="7" name="TextBox 6">
              <a:extLst>
                <a:ext uri="{FF2B5EF4-FFF2-40B4-BE49-F238E27FC236}">
                  <a16:creationId xmlns:a16="http://schemas.microsoft.com/office/drawing/2014/main" id="{BA9EA4C0-FF9F-2E45-856C-02B16189EA63}"/>
                </a:ext>
              </a:extLst>
            </p:cNvPr>
            <p:cNvSpPr txBox="1"/>
            <p:nvPr/>
          </p:nvSpPr>
          <p:spPr>
            <a:xfrm>
              <a:off x="1017874" y="3623846"/>
              <a:ext cx="429926" cy="338554"/>
            </a:xfrm>
            <a:prstGeom prst="rect">
              <a:avLst/>
            </a:prstGeom>
            <a:solidFill>
              <a:schemeClr val="bg1"/>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R</a:t>
              </a:r>
              <a:r>
                <a:rPr lang="en-US" sz="1600" baseline="-25000" dirty="0">
                  <a:latin typeface="Verdana" panose="020B0604030504040204" pitchFamily="34" charset="0"/>
                  <a:ea typeface="Verdana" panose="020B0604030504040204" pitchFamily="34" charset="0"/>
                  <a:cs typeface="Verdana" panose="020B0604030504040204" pitchFamily="34" charset="0"/>
                </a:rPr>
                <a:t>H</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36775E7C-186C-B44A-8E6C-EE405D79805F}"/>
                </a:ext>
              </a:extLst>
            </p:cNvPr>
            <p:cNvSpPr txBox="1"/>
            <p:nvPr/>
          </p:nvSpPr>
          <p:spPr>
            <a:xfrm>
              <a:off x="1305820" y="5334000"/>
              <a:ext cx="421910" cy="338554"/>
            </a:xfrm>
            <a:prstGeom prst="rect">
              <a:avLst/>
            </a:prstGeom>
            <a:solidFill>
              <a:schemeClr val="bg1"/>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R</a:t>
              </a:r>
              <a:r>
                <a:rPr lang="en-US" sz="1600" baseline="-25000" dirty="0">
                  <a:latin typeface="Verdana" panose="020B0604030504040204" pitchFamily="34" charset="0"/>
                  <a:ea typeface="Verdana" panose="020B0604030504040204" pitchFamily="34" charset="0"/>
                  <a:cs typeface="Verdana" panose="020B0604030504040204" pitchFamily="34" charset="0"/>
                </a:rPr>
                <a:t>R</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421E6CEB-2B11-7742-A94F-962114F4EA42}"/>
                </a:ext>
              </a:extLst>
            </p:cNvPr>
            <p:cNvSpPr txBox="1"/>
            <p:nvPr/>
          </p:nvSpPr>
          <p:spPr>
            <a:xfrm>
              <a:off x="762000" y="4133850"/>
              <a:ext cx="412292" cy="338554"/>
            </a:xfrm>
            <a:prstGeom prst="rect">
              <a:avLst/>
            </a:prstGeom>
            <a:solidFill>
              <a:schemeClr val="bg1"/>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R</a:t>
              </a:r>
              <a:r>
                <a:rPr lang="en-US" sz="1600" baseline="-25000" dirty="0">
                  <a:latin typeface="Verdana" panose="020B0604030504040204" pitchFamily="34" charset="0"/>
                  <a:ea typeface="Verdana" panose="020B0604030504040204" pitchFamily="34" charset="0"/>
                  <a:cs typeface="Verdana" panose="020B0604030504040204" pitchFamily="34" charset="0"/>
                </a:rPr>
                <a:t>g</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99C818B3-B6B2-0C45-9189-E83E782A5ECE}"/>
                </a:ext>
              </a:extLst>
            </p:cNvPr>
            <p:cNvSpPr txBox="1"/>
            <p:nvPr/>
          </p:nvSpPr>
          <p:spPr>
            <a:xfrm>
              <a:off x="1074025" y="4862096"/>
              <a:ext cx="442750" cy="338554"/>
            </a:xfrm>
            <a:prstGeom prst="rect">
              <a:avLst/>
            </a:prstGeom>
            <a:solidFill>
              <a:schemeClr val="bg1"/>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R</a:t>
              </a:r>
              <a:r>
                <a:rPr lang="en-US" sz="1600" baseline="-25000" dirty="0">
                  <a:latin typeface="Verdana" panose="020B0604030504040204" pitchFamily="34" charset="0"/>
                  <a:ea typeface="Verdana" panose="020B0604030504040204" pitchFamily="34" charset="0"/>
                  <a:cs typeface="Verdana" panose="020B0604030504040204" pitchFamily="34" charset="0"/>
                </a:rPr>
                <a:t>M</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5F65D31B-503A-4A48-98D5-534E98F92995}"/>
                </a:ext>
              </a:extLst>
            </p:cNvPr>
            <p:cNvSpPr txBox="1"/>
            <p:nvPr/>
          </p:nvSpPr>
          <p:spPr>
            <a:xfrm>
              <a:off x="2286000" y="5410200"/>
              <a:ext cx="657552" cy="338554"/>
            </a:xfrm>
            <a:prstGeom prst="rect">
              <a:avLst/>
            </a:prstGeom>
            <a:solidFill>
              <a:schemeClr val="bg1"/>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26 </a:t>
              </a:r>
              <a:r>
                <a:rPr lang="en-US" sz="1600" dirty="0" err="1">
                  <a:latin typeface="Verdana" panose="020B0604030504040204" pitchFamily="34" charset="0"/>
                  <a:ea typeface="Verdana" panose="020B0604030504040204" pitchFamily="34" charset="0"/>
                  <a:cs typeface="Verdana" panose="020B0604030504040204" pitchFamily="34" charset="0"/>
                </a:rPr>
                <a:t>Å</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66C62F46-2D68-F44B-8DEC-5E7C65F8F3FF}"/>
                </a:ext>
              </a:extLst>
            </p:cNvPr>
            <p:cNvSpPr txBox="1"/>
            <p:nvPr/>
          </p:nvSpPr>
          <p:spPr>
            <a:xfrm rot="16200000">
              <a:off x="3498101" y="3986861"/>
              <a:ext cx="657552" cy="338554"/>
            </a:xfrm>
            <a:prstGeom prst="rect">
              <a:avLst/>
            </a:prstGeom>
            <a:solidFill>
              <a:schemeClr val="bg1"/>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45 </a:t>
              </a:r>
              <a:r>
                <a:rPr lang="en-US" sz="1600" dirty="0" err="1">
                  <a:latin typeface="Verdana" panose="020B0604030504040204" pitchFamily="34" charset="0"/>
                  <a:ea typeface="Verdana" panose="020B0604030504040204" pitchFamily="34" charset="0"/>
                  <a:cs typeface="Verdana" panose="020B0604030504040204" pitchFamily="34" charset="0"/>
                </a:rPr>
                <a:t>Å</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grpSp>
      <p:sp>
        <p:nvSpPr>
          <p:cNvPr id="14" name="TextBox 13">
            <a:extLst>
              <a:ext uri="{FF2B5EF4-FFF2-40B4-BE49-F238E27FC236}">
                <a16:creationId xmlns:a16="http://schemas.microsoft.com/office/drawing/2014/main" id="{8CF11959-68E3-1944-874F-CFB2451E3898}"/>
              </a:ext>
            </a:extLst>
          </p:cNvPr>
          <p:cNvSpPr txBox="1"/>
          <p:nvPr/>
        </p:nvSpPr>
        <p:spPr>
          <a:xfrm>
            <a:off x="677636" y="5763161"/>
            <a:ext cx="4154086" cy="1323439"/>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R</a:t>
            </a:r>
            <a:r>
              <a:rPr lang="en-US" sz="1600" baseline="-25000" dirty="0">
                <a:latin typeface="Verdana" panose="020B0604030504040204" pitchFamily="34" charset="0"/>
                <a:ea typeface="Verdana" panose="020B0604030504040204" pitchFamily="34" charset="0"/>
                <a:cs typeface="Verdana" panose="020B0604030504040204" pitchFamily="34" charset="0"/>
              </a:rPr>
              <a:t>g</a:t>
            </a:r>
            <a:r>
              <a:rPr lang="en-US" sz="1600" dirty="0">
                <a:latin typeface="Verdana" panose="020B0604030504040204" pitchFamily="34" charset="0"/>
                <a:ea typeface="Verdana" panose="020B0604030504040204" pitchFamily="34" charset="0"/>
                <a:cs typeface="Verdana" panose="020B0604030504040204" pitchFamily="34" charset="0"/>
              </a:rPr>
              <a:t> – radius of gyration</a:t>
            </a:r>
          </a:p>
          <a:p>
            <a:pPr algn="l"/>
            <a:r>
              <a:rPr lang="en-US" sz="1600" dirty="0">
                <a:latin typeface="Verdana" panose="020B0604030504040204" pitchFamily="34" charset="0"/>
                <a:ea typeface="Verdana" panose="020B0604030504040204" pitchFamily="34" charset="0"/>
                <a:cs typeface="Verdana" panose="020B0604030504040204" pitchFamily="34" charset="0"/>
              </a:rPr>
              <a:t>R</a:t>
            </a:r>
            <a:r>
              <a:rPr lang="en-US" sz="1600" baseline="-25000" dirty="0">
                <a:latin typeface="Verdana" panose="020B0604030504040204" pitchFamily="34" charset="0"/>
                <a:ea typeface="Verdana" panose="020B0604030504040204" pitchFamily="34" charset="0"/>
                <a:cs typeface="Verdana" panose="020B0604030504040204" pitchFamily="34" charset="0"/>
              </a:rPr>
              <a:t>H</a:t>
            </a:r>
            <a:r>
              <a:rPr lang="en-US" sz="1600" dirty="0">
                <a:latin typeface="Verdana" panose="020B0604030504040204" pitchFamily="34" charset="0"/>
                <a:ea typeface="Verdana" panose="020B0604030504040204" pitchFamily="34" charset="0"/>
                <a:cs typeface="Verdana" panose="020B0604030504040204" pitchFamily="34" charset="0"/>
              </a:rPr>
              <a:t> – hydrodynamic radius</a:t>
            </a:r>
          </a:p>
          <a:p>
            <a:pPr algn="l"/>
            <a:r>
              <a:rPr lang="en-US" sz="1600" dirty="0">
                <a:latin typeface="Verdana" panose="020B0604030504040204" pitchFamily="34" charset="0"/>
                <a:ea typeface="Verdana" panose="020B0604030504040204" pitchFamily="34" charset="0"/>
                <a:cs typeface="Verdana" panose="020B0604030504040204" pitchFamily="34" charset="0"/>
              </a:rPr>
              <a:t>R</a:t>
            </a:r>
            <a:r>
              <a:rPr lang="en-US" sz="1600" baseline="-25000" dirty="0">
                <a:latin typeface="Verdana" panose="020B0604030504040204" pitchFamily="34" charset="0"/>
                <a:ea typeface="Verdana" panose="020B0604030504040204" pitchFamily="34" charset="0"/>
                <a:cs typeface="Verdana" panose="020B0604030504040204" pitchFamily="34" charset="0"/>
              </a:rPr>
              <a:t>M</a:t>
            </a:r>
            <a:r>
              <a:rPr lang="en-US" sz="1600" dirty="0">
                <a:latin typeface="Verdana" panose="020B0604030504040204" pitchFamily="34" charset="0"/>
                <a:ea typeface="Verdana" panose="020B0604030504040204" pitchFamily="34" charset="0"/>
                <a:cs typeface="Verdana" panose="020B0604030504040204" pitchFamily="34" charset="0"/>
              </a:rPr>
              <a:t> – radius of mass-equivalent sphere</a:t>
            </a:r>
          </a:p>
          <a:p>
            <a:pPr algn="l"/>
            <a:r>
              <a:rPr lang="en-US" sz="1600" dirty="0">
                <a:latin typeface="Verdana" panose="020B0604030504040204" pitchFamily="34" charset="0"/>
                <a:ea typeface="Verdana" panose="020B0604030504040204" pitchFamily="34" charset="0"/>
                <a:cs typeface="Verdana" panose="020B0604030504040204" pitchFamily="34" charset="0"/>
              </a:rPr>
              <a:t>R</a:t>
            </a:r>
            <a:r>
              <a:rPr lang="en-US" sz="1600" baseline="-25000" dirty="0">
                <a:latin typeface="Verdana" panose="020B0604030504040204" pitchFamily="34" charset="0"/>
                <a:ea typeface="Verdana" panose="020B0604030504040204" pitchFamily="34" charset="0"/>
                <a:cs typeface="Verdana" panose="020B0604030504040204" pitchFamily="34" charset="0"/>
              </a:rPr>
              <a:t>R</a:t>
            </a:r>
            <a:r>
              <a:rPr lang="en-US" sz="1600" dirty="0">
                <a:latin typeface="Verdana" panose="020B0604030504040204" pitchFamily="34" charset="0"/>
                <a:ea typeface="Verdana" panose="020B0604030504040204" pitchFamily="34" charset="0"/>
                <a:cs typeface="Verdana" panose="020B0604030504040204" pitchFamily="34" charset="0"/>
              </a:rPr>
              <a:t> – maximum hard sphere radius</a:t>
            </a:r>
          </a:p>
          <a:p>
            <a:pPr algn="l"/>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F1BFC691-3D52-8944-AA72-EE4169136E88}"/>
              </a:ext>
            </a:extLst>
          </p:cNvPr>
          <p:cNvSpPr txBox="1"/>
          <p:nvPr/>
        </p:nvSpPr>
        <p:spPr>
          <a:xfrm>
            <a:off x="4724400" y="3028950"/>
            <a:ext cx="2526654"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Useful definitions of R</a:t>
            </a:r>
            <a:r>
              <a:rPr lang="en-US" sz="1600" baseline="-25000" dirty="0">
                <a:latin typeface="Verdana" panose="020B0604030504040204" pitchFamily="34" charset="0"/>
                <a:ea typeface="Verdana" panose="020B0604030504040204" pitchFamily="34" charset="0"/>
                <a:cs typeface="Verdana" panose="020B0604030504040204" pitchFamily="34" charset="0"/>
              </a:rPr>
              <a:t>g</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988BFD6-18C0-0F4A-AB30-6EF79F81681C}"/>
                  </a:ext>
                </a:extLst>
              </p:cNvPr>
              <p:cNvSpPr txBox="1"/>
              <p:nvPr/>
            </p:nvSpPr>
            <p:spPr>
              <a:xfrm>
                <a:off x="4731770" y="3367504"/>
                <a:ext cx="2383729" cy="6885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ea typeface="Verdana" panose="020B0604030504040204" pitchFamily="34" charset="0"/>
                              <a:cs typeface="Verdana" panose="020B0604030504040204" pitchFamily="34" charset="0"/>
                            </a:rPr>
                          </m:ctrlPr>
                        </m:sSubSupPr>
                        <m:e>
                          <m:r>
                            <a:rPr lang="en-US" sz="1600" b="0" i="1" smtClean="0">
                              <a:latin typeface="Cambria Math" panose="02040503050406030204" pitchFamily="18" charset="0"/>
                              <a:ea typeface="Verdana" panose="020B0604030504040204" pitchFamily="34" charset="0"/>
                              <a:cs typeface="Verdana" panose="020B0604030504040204" pitchFamily="34" charset="0"/>
                            </a:rPr>
                            <m:t>𝑅</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𝑔</m:t>
                          </m:r>
                        </m:sub>
                        <m:sup>
                          <m:r>
                            <a:rPr lang="en-US" sz="1600" b="0" i="1" smtClean="0">
                              <a:latin typeface="Cambria Math" panose="02040503050406030204" pitchFamily="18" charset="0"/>
                              <a:ea typeface="Verdana" panose="020B0604030504040204" pitchFamily="34" charset="0"/>
                              <a:cs typeface="Verdana" panose="020B0604030504040204" pitchFamily="34" charset="0"/>
                            </a:rPr>
                            <m:t>2</m:t>
                          </m:r>
                        </m:sup>
                      </m:sSubSup>
                      <m:r>
                        <a:rPr lang="en-US" sz="1600" b="0" i="1" smtClean="0">
                          <a:latin typeface="Cambria Math" panose="02040503050406030204" pitchFamily="18" charset="0"/>
                          <a:ea typeface="Verdana" panose="020B0604030504040204" pitchFamily="34" charset="0"/>
                          <a:cs typeface="Verdana" panose="020B0604030504040204" pitchFamily="34" charset="0"/>
                        </a:rPr>
                        <m:t>=</m:t>
                      </m:r>
                      <m:f>
                        <m:f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fPr>
                        <m:num>
                          <m:r>
                            <a:rPr lang="en-US" sz="1600" b="0" i="1" smtClean="0">
                              <a:latin typeface="Cambria Math" panose="02040503050406030204" pitchFamily="18" charset="0"/>
                              <a:ea typeface="Verdana" panose="020B0604030504040204" pitchFamily="34" charset="0"/>
                              <a:cs typeface="Verdana" panose="020B0604030504040204" pitchFamily="34" charset="0"/>
                            </a:rPr>
                            <m:t>1</m:t>
                          </m:r>
                        </m:num>
                        <m:den>
                          <m:r>
                            <a:rPr lang="en-US" sz="1600" b="0" i="1" smtClean="0">
                              <a:latin typeface="Cambria Math" panose="02040503050406030204" pitchFamily="18" charset="0"/>
                              <a:ea typeface="Verdana" panose="020B0604030504040204" pitchFamily="34" charset="0"/>
                              <a:cs typeface="Verdana" panose="020B0604030504040204" pitchFamily="34" charset="0"/>
                            </a:rPr>
                            <m:t>𝑁</m:t>
                          </m:r>
                        </m:den>
                      </m:f>
                      <m:nary>
                        <m:naryPr>
                          <m:chr m:val="∑"/>
                          <m:subHide m:val="on"/>
                          <m:supHide m:val="on"/>
                          <m:ctrlPr>
                            <a:rPr lang="en-US" sz="1600" b="0" i="1" smtClean="0">
                              <a:latin typeface="Cambria Math" panose="02040503050406030204" pitchFamily="18" charset="0"/>
                              <a:ea typeface="Verdana" panose="020B0604030504040204" pitchFamily="34" charset="0"/>
                              <a:cs typeface="Verdana" panose="020B0604030504040204" pitchFamily="34" charset="0"/>
                            </a:rPr>
                          </m:ctrlPr>
                        </m:naryPr>
                        <m:sub/>
                        <m:sup/>
                        <m:e>
                          <m:sSup>
                            <m:sSup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pPr>
                            <m:e>
                              <m:d>
                                <m:dPr>
                                  <m:begChr m:val="‖"/>
                                  <m:endChr m:val="‖"/>
                                  <m:ctrlPr>
                                    <a:rPr lang="en-US" sz="1600" i="1">
                                      <a:latin typeface="Cambria Math" panose="02040503050406030204" pitchFamily="18" charset="0"/>
                                      <a:ea typeface="Verdana" panose="020B0604030504040204" pitchFamily="34" charset="0"/>
                                      <a:cs typeface="Verdana" panose="020B0604030504040204" pitchFamily="34" charset="0"/>
                                    </a:rPr>
                                  </m:ctrlPr>
                                </m:dPr>
                                <m:e>
                                  <m:acc>
                                    <m:accPr>
                                      <m:chr m:val="⃗"/>
                                      <m:ctrlPr>
                                        <a:rPr lang="en-US" sz="1600" i="1">
                                          <a:latin typeface="Cambria Math" panose="02040503050406030204" pitchFamily="18" charset="0"/>
                                          <a:ea typeface="Verdana" panose="020B0604030504040204" pitchFamily="34" charset="0"/>
                                          <a:cs typeface="Verdana" panose="020B0604030504040204" pitchFamily="34" charset="0"/>
                                        </a:rPr>
                                      </m:ctrlPr>
                                    </m:accPr>
                                    <m:e>
                                      <m:sSub>
                                        <m:sSubPr>
                                          <m:ctrlPr>
                                            <a:rPr lang="en-US" sz="1600" i="1">
                                              <a:latin typeface="Cambria Math" panose="02040503050406030204" pitchFamily="18" charset="0"/>
                                              <a:ea typeface="Verdana" panose="020B0604030504040204" pitchFamily="34" charset="0"/>
                                              <a:cs typeface="Verdana" panose="020B0604030504040204" pitchFamily="34" charset="0"/>
                                            </a:rPr>
                                          </m:ctrlPr>
                                        </m:sSubPr>
                                        <m:e>
                                          <m:r>
                                            <a:rPr lang="en-US" sz="1600" i="1">
                                              <a:latin typeface="Cambria Math" panose="02040503050406030204" pitchFamily="18" charset="0"/>
                                              <a:ea typeface="Verdana" panose="020B0604030504040204" pitchFamily="34" charset="0"/>
                                              <a:cs typeface="Verdana" panose="020B0604030504040204" pitchFamily="34" charset="0"/>
                                            </a:rPr>
                                            <m:t>𝑟</m:t>
                                          </m:r>
                                        </m:e>
                                        <m:sub>
                                          <m:r>
                                            <a:rPr lang="en-US" sz="1600" i="1">
                                              <a:latin typeface="Cambria Math" panose="02040503050406030204" pitchFamily="18" charset="0"/>
                                              <a:ea typeface="Verdana" panose="020B0604030504040204" pitchFamily="34" charset="0"/>
                                              <a:cs typeface="Verdana" panose="020B0604030504040204" pitchFamily="34" charset="0"/>
                                            </a:rPr>
                                            <m:t>𝑖</m:t>
                                          </m:r>
                                        </m:sub>
                                      </m:sSub>
                                    </m:e>
                                  </m:acc>
                                  <m:r>
                                    <a:rPr lang="en-US" sz="1600" i="1">
                                      <a:latin typeface="Cambria Math" panose="02040503050406030204" pitchFamily="18" charset="0"/>
                                      <a:ea typeface="Verdana" panose="020B0604030504040204" pitchFamily="34" charset="0"/>
                                      <a:cs typeface="Verdana" panose="020B0604030504040204" pitchFamily="34" charset="0"/>
                                    </a:rPr>
                                    <m:t>−</m:t>
                                  </m:r>
                                  <m:acc>
                                    <m:accPr>
                                      <m:chr m:val="⃗"/>
                                      <m:ctrlPr>
                                        <a:rPr lang="en-US" sz="1600" i="1">
                                          <a:latin typeface="Cambria Math" panose="02040503050406030204" pitchFamily="18" charset="0"/>
                                          <a:ea typeface="Verdana" panose="020B0604030504040204" pitchFamily="34" charset="0"/>
                                          <a:cs typeface="Verdana" panose="020B0604030504040204" pitchFamily="34" charset="0"/>
                                        </a:rPr>
                                      </m:ctrlPr>
                                    </m:accPr>
                                    <m:e>
                                      <m:sSub>
                                        <m:sSubPr>
                                          <m:ctrlPr>
                                            <a:rPr lang="en-US" sz="1600" i="1">
                                              <a:latin typeface="Cambria Math" panose="02040503050406030204" pitchFamily="18" charset="0"/>
                                              <a:ea typeface="Verdana" panose="020B0604030504040204" pitchFamily="34" charset="0"/>
                                              <a:cs typeface="Verdana" panose="020B0604030504040204" pitchFamily="34" charset="0"/>
                                            </a:rPr>
                                          </m:ctrlPr>
                                        </m:sSubPr>
                                        <m:e>
                                          <m:r>
                                            <a:rPr lang="en-US" sz="1600" i="1">
                                              <a:latin typeface="Cambria Math" panose="02040503050406030204" pitchFamily="18" charset="0"/>
                                              <a:ea typeface="Verdana" panose="020B0604030504040204" pitchFamily="34" charset="0"/>
                                              <a:cs typeface="Verdana" panose="020B0604030504040204" pitchFamily="34" charset="0"/>
                                            </a:rPr>
                                            <m:t>𝑟</m:t>
                                          </m:r>
                                        </m:e>
                                        <m:sub>
                                          <m:r>
                                            <a:rPr lang="en-US" sz="1600" i="1">
                                              <a:latin typeface="Cambria Math" panose="02040503050406030204" pitchFamily="18" charset="0"/>
                                              <a:ea typeface="Verdana" panose="020B0604030504040204" pitchFamily="34" charset="0"/>
                                              <a:cs typeface="Verdana" panose="020B0604030504040204" pitchFamily="34" charset="0"/>
                                            </a:rPr>
                                            <m:t>𝐶𝑂𝑀</m:t>
                                          </m:r>
                                        </m:sub>
                                      </m:sSub>
                                    </m:e>
                                  </m:acc>
                                </m:e>
                              </m:d>
                            </m:e>
                            <m:sup>
                              <m:r>
                                <a:rPr lang="en-US" sz="1600" b="0" i="1" smtClean="0">
                                  <a:latin typeface="Cambria Math" panose="02040503050406030204" pitchFamily="18" charset="0"/>
                                  <a:ea typeface="Verdana" panose="020B0604030504040204" pitchFamily="34" charset="0"/>
                                  <a:cs typeface="Verdana" panose="020B0604030504040204" pitchFamily="34" charset="0"/>
                                </a:rPr>
                                <m:t>2</m:t>
                              </m:r>
                            </m:sup>
                          </m:sSup>
                        </m:e>
                      </m:nary>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16" name="TextBox 15">
                <a:extLst>
                  <a:ext uri="{FF2B5EF4-FFF2-40B4-BE49-F238E27FC236}">
                    <a16:creationId xmlns:a16="http://schemas.microsoft.com/office/drawing/2014/main" id="{6988BFD6-18C0-0F4A-AB30-6EF79F81681C}"/>
                  </a:ext>
                </a:extLst>
              </p:cNvPr>
              <p:cNvSpPr txBox="1">
                <a:spLocks noRot="1" noChangeAspect="1" noMove="1" noResize="1" noEditPoints="1" noAdjustHandles="1" noChangeArrowheads="1" noChangeShapeType="1" noTextEdit="1"/>
              </p:cNvSpPr>
              <p:nvPr/>
            </p:nvSpPr>
            <p:spPr>
              <a:xfrm>
                <a:off x="4731770" y="3367504"/>
                <a:ext cx="2383729" cy="688522"/>
              </a:xfrm>
              <a:prstGeom prst="rect">
                <a:avLst/>
              </a:prstGeom>
              <a:blipFill>
                <a:blip r:embed="rId3"/>
                <a:stretch>
                  <a:fillRect t="-121818" b="-17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91FD641-2467-D146-8939-FB17F0AB46F1}"/>
                  </a:ext>
                </a:extLst>
              </p:cNvPr>
              <p:cNvSpPr txBox="1"/>
              <p:nvPr/>
            </p:nvSpPr>
            <p:spPr>
              <a:xfrm>
                <a:off x="4724400" y="3920479"/>
                <a:ext cx="2954590" cy="667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ea typeface="Verdana" panose="020B0604030504040204" pitchFamily="34" charset="0"/>
                              <a:cs typeface="Verdana" panose="020B0604030504040204" pitchFamily="34" charset="0"/>
                            </a:rPr>
                          </m:ctrlPr>
                        </m:sSubSupPr>
                        <m:e>
                          <m:r>
                            <a:rPr lang="en-US" sz="1600" b="0" i="1" smtClean="0">
                              <a:latin typeface="Cambria Math" panose="02040503050406030204" pitchFamily="18" charset="0"/>
                              <a:ea typeface="Verdana" panose="020B0604030504040204" pitchFamily="34" charset="0"/>
                              <a:cs typeface="Verdana" panose="020B0604030504040204" pitchFamily="34" charset="0"/>
                            </a:rPr>
                            <m:t>𝑅</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𝑔</m:t>
                          </m:r>
                        </m:sub>
                        <m:sup>
                          <m:r>
                            <a:rPr lang="en-US" sz="1600" b="0" i="1" smtClean="0">
                              <a:latin typeface="Cambria Math" panose="02040503050406030204" pitchFamily="18" charset="0"/>
                              <a:ea typeface="Verdana" panose="020B0604030504040204" pitchFamily="34" charset="0"/>
                              <a:cs typeface="Verdana" panose="020B0604030504040204" pitchFamily="34" charset="0"/>
                            </a:rPr>
                            <m:t>2</m:t>
                          </m:r>
                        </m:sup>
                      </m:sSubSup>
                      <m:r>
                        <a:rPr lang="en-US" sz="1600" b="0" i="1" smtClean="0">
                          <a:latin typeface="Cambria Math" panose="02040503050406030204" pitchFamily="18" charset="0"/>
                          <a:ea typeface="Verdana" panose="020B0604030504040204" pitchFamily="34" charset="0"/>
                          <a:cs typeface="Verdana" panose="020B0604030504040204" pitchFamily="34" charset="0"/>
                        </a:rPr>
                        <m:t>=</m:t>
                      </m:r>
                      <m:f>
                        <m:fPr>
                          <m:type m:val="lin"/>
                          <m:ctrlPr>
                            <a:rPr lang="en-US" sz="1600" b="0" i="1" smtClean="0">
                              <a:latin typeface="Cambria Math" panose="02040503050406030204" pitchFamily="18" charset="0"/>
                              <a:ea typeface="Verdana" panose="020B0604030504040204" pitchFamily="34" charset="0"/>
                              <a:cs typeface="Verdana" panose="020B0604030504040204" pitchFamily="34" charset="0"/>
                            </a:rPr>
                          </m:ctrlPr>
                        </m:fPr>
                        <m:num>
                          <m:nary>
                            <m:naryPr>
                              <m:ctrlPr>
                                <a:rPr lang="en-US" sz="1600" i="1">
                                  <a:latin typeface="Cambria Math" panose="02040503050406030204" pitchFamily="18" charset="0"/>
                                  <a:ea typeface="Verdana" panose="020B0604030504040204" pitchFamily="34" charset="0"/>
                                  <a:cs typeface="Verdana" panose="020B0604030504040204" pitchFamily="34" charset="0"/>
                                </a:rPr>
                              </m:ctrlPr>
                            </m:naryPr>
                            <m:sub>
                              <m:r>
                                <m:rPr>
                                  <m:brk m:alnAt="23"/>
                                </m:rPr>
                                <a:rPr lang="en-US" sz="1600" i="1">
                                  <a:latin typeface="Cambria Math" panose="02040503050406030204" pitchFamily="18" charset="0"/>
                                  <a:ea typeface="Verdana" panose="020B0604030504040204" pitchFamily="34" charset="0"/>
                                  <a:cs typeface="Verdana" panose="020B0604030504040204" pitchFamily="34" charset="0"/>
                                </a:rPr>
                                <m:t>𝑉</m:t>
                              </m:r>
                            </m:sub>
                            <m:sup/>
                            <m:e>
                              <m:sSup>
                                <m:sSupPr>
                                  <m:ctrlPr>
                                    <a:rPr lang="en-US" sz="1600" i="1">
                                      <a:latin typeface="Cambria Math" panose="02040503050406030204" pitchFamily="18" charset="0"/>
                                      <a:ea typeface="Verdana" panose="020B0604030504040204" pitchFamily="34" charset="0"/>
                                      <a:cs typeface="Verdana" panose="020B0604030504040204" pitchFamily="34" charset="0"/>
                                    </a:rPr>
                                  </m:ctrlPr>
                                </m:sSupPr>
                                <m:e>
                                  <m:r>
                                    <a:rPr lang="en-US" sz="1600" i="1">
                                      <a:latin typeface="Cambria Math" panose="02040503050406030204" pitchFamily="18" charset="0"/>
                                      <a:ea typeface="Verdana" panose="020B0604030504040204" pitchFamily="34" charset="0"/>
                                      <a:cs typeface="Verdana" panose="020B0604030504040204" pitchFamily="34" charset="0"/>
                                    </a:rPr>
                                    <m:t>𝑟</m:t>
                                  </m:r>
                                </m:e>
                                <m:sup>
                                  <m:r>
                                    <a:rPr lang="en-US" sz="1600" i="1">
                                      <a:latin typeface="Cambria Math" panose="02040503050406030204" pitchFamily="18" charset="0"/>
                                      <a:ea typeface="Verdana" panose="020B0604030504040204" pitchFamily="34" charset="0"/>
                                      <a:cs typeface="Verdana" panose="020B0604030504040204" pitchFamily="34" charset="0"/>
                                    </a:rPr>
                                    <m:t>2</m:t>
                                  </m:r>
                                </m:sup>
                              </m:sSup>
                              <m:r>
                                <a:rPr lang="en-US" sz="1600" i="1">
                                  <a:latin typeface="Cambria Math" panose="02040503050406030204" pitchFamily="18" charset="0"/>
                                  <a:ea typeface="Cambria Math" panose="02040503050406030204" pitchFamily="18" charset="0"/>
                                  <a:cs typeface="Verdana" panose="020B0604030504040204" pitchFamily="34" charset="0"/>
                                </a:rPr>
                                <m:t>𝜌</m:t>
                              </m:r>
                              <m:d>
                                <m:dPr>
                                  <m:ctrlPr>
                                    <a:rPr lang="en-US" sz="1600" i="1">
                                      <a:latin typeface="Cambria Math" panose="02040503050406030204" pitchFamily="18" charset="0"/>
                                      <a:ea typeface="Cambria Math" panose="02040503050406030204" pitchFamily="18" charset="0"/>
                                      <a:cs typeface="Verdana" panose="020B0604030504040204" pitchFamily="34" charset="0"/>
                                    </a:rPr>
                                  </m:ctrlPr>
                                </m:dPr>
                                <m:e>
                                  <m:r>
                                    <a:rPr lang="en-US" sz="1600" i="1">
                                      <a:latin typeface="Cambria Math" panose="02040503050406030204" pitchFamily="18" charset="0"/>
                                      <a:ea typeface="Cambria Math" panose="02040503050406030204" pitchFamily="18" charset="0"/>
                                      <a:cs typeface="Verdana" panose="020B0604030504040204" pitchFamily="34" charset="0"/>
                                    </a:rPr>
                                    <m:t>𝑟</m:t>
                                  </m:r>
                                </m:e>
                              </m:d>
                              <m:r>
                                <a:rPr lang="en-US" sz="1600" i="1">
                                  <a:latin typeface="Cambria Math" panose="02040503050406030204" pitchFamily="18" charset="0"/>
                                  <a:ea typeface="Cambria Math" panose="02040503050406030204" pitchFamily="18" charset="0"/>
                                  <a:cs typeface="Verdana" panose="020B0604030504040204" pitchFamily="34" charset="0"/>
                                </a:rPr>
                                <m:t>𝑑𝑟</m:t>
                              </m:r>
                            </m:e>
                          </m:nary>
                        </m:num>
                        <m:den>
                          <m:nary>
                            <m:naryPr>
                              <m:ctrlPr>
                                <a:rPr lang="en-US" sz="1600" i="1">
                                  <a:latin typeface="Cambria Math" panose="02040503050406030204" pitchFamily="18" charset="0"/>
                                  <a:ea typeface="Verdana" panose="020B0604030504040204" pitchFamily="34" charset="0"/>
                                  <a:cs typeface="Verdana" panose="020B0604030504040204" pitchFamily="34" charset="0"/>
                                </a:rPr>
                              </m:ctrlPr>
                            </m:naryPr>
                            <m:sub>
                              <m:r>
                                <m:rPr>
                                  <m:brk m:alnAt="23"/>
                                </m:rPr>
                                <a:rPr lang="en-US" sz="1600" i="1">
                                  <a:latin typeface="Cambria Math" panose="02040503050406030204" pitchFamily="18" charset="0"/>
                                  <a:ea typeface="Verdana" panose="020B0604030504040204" pitchFamily="34" charset="0"/>
                                  <a:cs typeface="Verdana" panose="020B0604030504040204" pitchFamily="34" charset="0"/>
                                </a:rPr>
                                <m:t>𝑉</m:t>
                              </m:r>
                            </m:sub>
                            <m:sup/>
                            <m:e>
                              <m:r>
                                <a:rPr lang="en-US" sz="1600" i="1">
                                  <a:latin typeface="Cambria Math" panose="02040503050406030204" pitchFamily="18" charset="0"/>
                                  <a:ea typeface="Cambria Math" panose="02040503050406030204" pitchFamily="18" charset="0"/>
                                  <a:cs typeface="Verdana" panose="020B0604030504040204" pitchFamily="34" charset="0"/>
                                </a:rPr>
                                <m:t>𝜌</m:t>
                              </m:r>
                              <m:d>
                                <m:dPr>
                                  <m:ctrlPr>
                                    <a:rPr lang="en-US" sz="1600" i="1">
                                      <a:latin typeface="Cambria Math" panose="02040503050406030204" pitchFamily="18" charset="0"/>
                                      <a:ea typeface="Cambria Math" panose="02040503050406030204" pitchFamily="18" charset="0"/>
                                      <a:cs typeface="Verdana" panose="020B0604030504040204" pitchFamily="34" charset="0"/>
                                    </a:rPr>
                                  </m:ctrlPr>
                                </m:dPr>
                                <m:e>
                                  <m:r>
                                    <a:rPr lang="en-US" sz="1600" i="1">
                                      <a:latin typeface="Cambria Math" panose="02040503050406030204" pitchFamily="18" charset="0"/>
                                      <a:ea typeface="Cambria Math" panose="02040503050406030204" pitchFamily="18" charset="0"/>
                                      <a:cs typeface="Verdana" panose="020B0604030504040204" pitchFamily="34" charset="0"/>
                                    </a:rPr>
                                    <m:t>𝑟</m:t>
                                  </m:r>
                                </m:e>
                              </m:d>
                              <m:r>
                                <a:rPr lang="en-US" sz="1600" i="1">
                                  <a:latin typeface="Cambria Math" panose="02040503050406030204" pitchFamily="18" charset="0"/>
                                  <a:ea typeface="Cambria Math" panose="02040503050406030204" pitchFamily="18" charset="0"/>
                                  <a:cs typeface="Verdana" panose="020B0604030504040204" pitchFamily="34" charset="0"/>
                                </a:rPr>
                                <m:t>𝑑𝑟</m:t>
                              </m:r>
                            </m:e>
                          </m:nary>
                        </m:den>
                      </m:f>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17" name="TextBox 16">
                <a:extLst>
                  <a:ext uri="{FF2B5EF4-FFF2-40B4-BE49-F238E27FC236}">
                    <a16:creationId xmlns:a16="http://schemas.microsoft.com/office/drawing/2014/main" id="{F91FD641-2467-D146-8939-FB17F0AB46F1}"/>
                  </a:ext>
                </a:extLst>
              </p:cNvPr>
              <p:cNvSpPr txBox="1">
                <a:spLocks noRot="1" noChangeAspect="1" noMove="1" noResize="1" noEditPoints="1" noAdjustHandles="1" noChangeArrowheads="1" noChangeShapeType="1" noTextEdit="1"/>
              </p:cNvSpPr>
              <p:nvPr/>
            </p:nvSpPr>
            <p:spPr>
              <a:xfrm>
                <a:off x="4724400" y="3920479"/>
                <a:ext cx="2954590" cy="667619"/>
              </a:xfrm>
              <a:prstGeom prst="rect">
                <a:avLst/>
              </a:prstGeom>
              <a:blipFill>
                <a:blip r:embed="rId4"/>
                <a:stretch>
                  <a:fillRect l="-8155" t="-137736" b="-2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41B92C4-7232-2546-8654-A7342164C290}"/>
                  </a:ext>
                </a:extLst>
              </p:cNvPr>
              <p:cNvSpPr txBox="1"/>
              <p:nvPr/>
            </p:nvSpPr>
            <p:spPr>
              <a:xfrm>
                <a:off x="4739140" y="4726192"/>
                <a:ext cx="3266663" cy="7176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ea typeface="Verdana" panose="020B0604030504040204" pitchFamily="34" charset="0"/>
                              <a:cs typeface="Verdana" panose="020B0604030504040204" pitchFamily="34" charset="0"/>
                            </a:rPr>
                          </m:ctrlPr>
                        </m:sSubSupPr>
                        <m:e>
                          <m:r>
                            <a:rPr lang="en-US" sz="1600" b="0" i="1" smtClean="0">
                              <a:latin typeface="Cambria Math" panose="02040503050406030204" pitchFamily="18" charset="0"/>
                              <a:ea typeface="Verdana" panose="020B0604030504040204" pitchFamily="34" charset="0"/>
                              <a:cs typeface="Verdana" panose="020B0604030504040204" pitchFamily="34" charset="0"/>
                            </a:rPr>
                            <m:t>𝑅</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𝑔</m:t>
                          </m:r>
                        </m:sub>
                        <m:sup>
                          <m:r>
                            <a:rPr lang="en-US" sz="1600" b="0" i="1" smtClean="0">
                              <a:latin typeface="Cambria Math" panose="02040503050406030204" pitchFamily="18" charset="0"/>
                              <a:ea typeface="Verdana" panose="020B0604030504040204" pitchFamily="34" charset="0"/>
                              <a:cs typeface="Verdana" panose="020B0604030504040204" pitchFamily="34" charset="0"/>
                            </a:rPr>
                            <m:t>2</m:t>
                          </m:r>
                        </m:sup>
                      </m:sSubSup>
                      <m:r>
                        <a:rPr lang="en-US" sz="1600" b="0" i="1" smtClean="0">
                          <a:latin typeface="Cambria Math" panose="02040503050406030204" pitchFamily="18" charset="0"/>
                          <a:ea typeface="Verdana" panose="020B0604030504040204" pitchFamily="34" charset="0"/>
                          <a:cs typeface="Verdana" panose="020B0604030504040204" pitchFamily="34" charset="0"/>
                        </a:rPr>
                        <m:t>=</m:t>
                      </m:r>
                      <m:f>
                        <m:f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fPr>
                        <m:num>
                          <m:r>
                            <a:rPr lang="en-US" sz="1600" b="0" i="1" smtClean="0">
                              <a:latin typeface="Cambria Math" panose="02040503050406030204" pitchFamily="18" charset="0"/>
                              <a:ea typeface="Verdana" panose="020B0604030504040204" pitchFamily="34" charset="0"/>
                              <a:cs typeface="Verdana" panose="020B0604030504040204" pitchFamily="34" charset="0"/>
                            </a:rPr>
                            <m:t>1</m:t>
                          </m:r>
                        </m:num>
                        <m:den>
                          <m:r>
                            <a:rPr lang="en-US" sz="1600" b="0" i="1" smtClean="0">
                              <a:latin typeface="Cambria Math" panose="02040503050406030204" pitchFamily="18" charset="0"/>
                              <a:ea typeface="Verdana" panose="020B0604030504040204" pitchFamily="34" charset="0"/>
                              <a:cs typeface="Verdana" panose="020B0604030504040204" pitchFamily="34" charset="0"/>
                            </a:rPr>
                            <m:t>2</m:t>
                          </m:r>
                          <m:r>
                            <a:rPr lang="en-US" sz="1600" b="0" i="1" smtClean="0">
                              <a:latin typeface="Cambria Math" panose="02040503050406030204" pitchFamily="18" charset="0"/>
                              <a:ea typeface="Verdana" panose="020B0604030504040204" pitchFamily="34" charset="0"/>
                              <a:cs typeface="Verdana" panose="020B0604030504040204" pitchFamily="34" charset="0"/>
                            </a:rPr>
                            <m:t>𝑁</m:t>
                          </m:r>
                          <m:r>
                            <a:rPr lang="en-US" sz="1600" b="0" i="1" smtClean="0">
                              <a:latin typeface="Cambria Math" panose="02040503050406030204" pitchFamily="18" charset="0"/>
                              <a:ea typeface="Verdana" panose="020B0604030504040204" pitchFamily="34" charset="0"/>
                              <a:cs typeface="Verdana" panose="020B0604030504040204" pitchFamily="34" charset="0"/>
                            </a:rPr>
                            <m:t>(</m:t>
                          </m:r>
                          <m:r>
                            <a:rPr lang="en-US" sz="1600" b="0" i="1" smtClean="0">
                              <a:latin typeface="Cambria Math" panose="02040503050406030204" pitchFamily="18" charset="0"/>
                              <a:ea typeface="Verdana" panose="020B0604030504040204" pitchFamily="34" charset="0"/>
                              <a:cs typeface="Verdana" panose="020B0604030504040204" pitchFamily="34" charset="0"/>
                            </a:rPr>
                            <m:t>𝑁</m:t>
                          </m:r>
                          <m:r>
                            <a:rPr lang="en-US" sz="1600" b="0" i="1" smtClean="0">
                              <a:latin typeface="Cambria Math" panose="02040503050406030204" pitchFamily="18" charset="0"/>
                              <a:ea typeface="Verdana" panose="020B0604030504040204" pitchFamily="34" charset="0"/>
                              <a:cs typeface="Verdana" panose="020B0604030504040204" pitchFamily="34" charset="0"/>
                            </a:rPr>
                            <m:t>−1)</m:t>
                          </m:r>
                        </m:den>
                      </m:f>
                      <m:nary>
                        <m:naryPr>
                          <m:chr m:val="∑"/>
                          <m:supHide m:val="on"/>
                          <m:ctrlPr>
                            <a:rPr lang="en-US" sz="1600" b="0" i="1" smtClean="0">
                              <a:latin typeface="Cambria Math" panose="02040503050406030204" pitchFamily="18" charset="0"/>
                              <a:ea typeface="Verdana" panose="020B0604030504040204" pitchFamily="34" charset="0"/>
                              <a:cs typeface="Verdana" panose="020B0604030504040204" pitchFamily="34" charset="0"/>
                            </a:rPr>
                          </m:ctrlPr>
                        </m:naryPr>
                        <m:sub>
                          <m:r>
                            <m:rPr>
                              <m:brk m:alnAt="7"/>
                            </m:rPr>
                            <a:rPr lang="en-US" sz="1600" b="0" i="1" smtClean="0">
                              <a:latin typeface="Cambria Math" panose="02040503050406030204" pitchFamily="18" charset="0"/>
                              <a:ea typeface="Verdana" panose="020B0604030504040204" pitchFamily="34" charset="0"/>
                              <a:cs typeface="Verdana" panose="020B0604030504040204" pitchFamily="34" charset="0"/>
                            </a:rPr>
                            <m:t>𝑖</m:t>
                          </m:r>
                        </m:sub>
                        <m:sup/>
                        <m:e>
                          <m:nary>
                            <m:naryPr>
                              <m:chr m:val="∑"/>
                              <m:supHide m:val="on"/>
                              <m:ctrlPr>
                                <a:rPr lang="en-US" sz="1600" b="0" i="1" smtClean="0">
                                  <a:latin typeface="Cambria Math" panose="02040503050406030204" pitchFamily="18" charset="0"/>
                                  <a:ea typeface="Verdana" panose="020B0604030504040204" pitchFamily="34" charset="0"/>
                                  <a:cs typeface="Verdana" panose="020B0604030504040204" pitchFamily="34" charset="0"/>
                                </a:rPr>
                              </m:ctrlPr>
                            </m:naryPr>
                            <m:sub>
                              <m:r>
                                <m:rPr>
                                  <m:brk m:alnAt="7"/>
                                </m:rPr>
                                <a:rPr lang="en-US" sz="1600" b="0" i="1" smtClean="0">
                                  <a:latin typeface="Cambria Math" panose="02040503050406030204" pitchFamily="18" charset="0"/>
                                  <a:ea typeface="Verdana" panose="020B0604030504040204" pitchFamily="34" charset="0"/>
                                  <a:cs typeface="Verdana" panose="020B0604030504040204" pitchFamily="34" charset="0"/>
                                </a:rPr>
                                <m:t>𝑗</m:t>
                              </m:r>
                            </m:sub>
                            <m:sup/>
                            <m:e>
                              <m:sSup>
                                <m:sSupPr>
                                  <m:ctrlPr>
                                    <a:rPr lang="en-US" sz="1600" i="1">
                                      <a:latin typeface="Cambria Math" panose="02040503050406030204" pitchFamily="18" charset="0"/>
                                      <a:ea typeface="Verdana" panose="020B0604030504040204" pitchFamily="34" charset="0"/>
                                      <a:cs typeface="Verdana" panose="020B0604030504040204" pitchFamily="34" charset="0"/>
                                    </a:rPr>
                                  </m:ctrlPr>
                                </m:sSupPr>
                                <m:e>
                                  <m:d>
                                    <m:dPr>
                                      <m:begChr m:val="‖"/>
                                      <m:endChr m:val="‖"/>
                                      <m:ctrlPr>
                                        <a:rPr lang="en-US" sz="1600" i="1">
                                          <a:latin typeface="Cambria Math" panose="02040503050406030204" pitchFamily="18" charset="0"/>
                                          <a:ea typeface="Verdana" panose="020B0604030504040204" pitchFamily="34" charset="0"/>
                                          <a:cs typeface="Verdana" panose="020B0604030504040204" pitchFamily="34" charset="0"/>
                                        </a:rPr>
                                      </m:ctrlPr>
                                    </m:dPr>
                                    <m:e>
                                      <m:acc>
                                        <m:accPr>
                                          <m:chr m:val="⃗"/>
                                          <m:ctrlPr>
                                            <a:rPr lang="en-US" sz="1600" i="1">
                                              <a:latin typeface="Cambria Math" panose="02040503050406030204" pitchFamily="18" charset="0"/>
                                              <a:ea typeface="Verdana" panose="020B0604030504040204" pitchFamily="34" charset="0"/>
                                              <a:cs typeface="Verdana" panose="020B0604030504040204" pitchFamily="34" charset="0"/>
                                            </a:rPr>
                                          </m:ctrlPr>
                                        </m:accPr>
                                        <m:e>
                                          <m:sSub>
                                            <m:sSubPr>
                                              <m:ctrlPr>
                                                <a:rPr lang="en-US" sz="1600" i="1">
                                                  <a:latin typeface="Cambria Math" panose="02040503050406030204" pitchFamily="18" charset="0"/>
                                                  <a:ea typeface="Verdana" panose="020B0604030504040204" pitchFamily="34" charset="0"/>
                                                  <a:cs typeface="Verdana" panose="020B0604030504040204" pitchFamily="34" charset="0"/>
                                                </a:rPr>
                                              </m:ctrlPr>
                                            </m:sSubPr>
                                            <m:e>
                                              <m:r>
                                                <a:rPr lang="en-US" sz="1600" i="1">
                                                  <a:latin typeface="Cambria Math" panose="02040503050406030204" pitchFamily="18" charset="0"/>
                                                  <a:ea typeface="Verdana" panose="020B0604030504040204" pitchFamily="34" charset="0"/>
                                                  <a:cs typeface="Verdana" panose="020B0604030504040204" pitchFamily="34" charset="0"/>
                                                </a:rPr>
                                                <m:t>𝑟</m:t>
                                              </m:r>
                                            </m:e>
                                            <m:sub>
                                              <m:r>
                                                <a:rPr lang="en-US" sz="1600" i="1">
                                                  <a:latin typeface="Cambria Math" panose="02040503050406030204" pitchFamily="18" charset="0"/>
                                                  <a:ea typeface="Verdana" panose="020B0604030504040204" pitchFamily="34" charset="0"/>
                                                  <a:cs typeface="Verdana" panose="020B0604030504040204" pitchFamily="34" charset="0"/>
                                                </a:rPr>
                                                <m:t>𝑖</m:t>
                                              </m:r>
                                            </m:sub>
                                          </m:sSub>
                                        </m:e>
                                      </m:acc>
                                      <m:r>
                                        <a:rPr lang="en-US" sz="1600" i="1">
                                          <a:latin typeface="Cambria Math" panose="02040503050406030204" pitchFamily="18" charset="0"/>
                                          <a:ea typeface="Verdana" panose="020B0604030504040204" pitchFamily="34" charset="0"/>
                                          <a:cs typeface="Verdana" panose="020B0604030504040204" pitchFamily="34" charset="0"/>
                                        </a:rPr>
                                        <m:t>−</m:t>
                                      </m:r>
                                      <m:acc>
                                        <m:accPr>
                                          <m:chr m:val="⃗"/>
                                          <m:ctrlPr>
                                            <a:rPr lang="en-US" sz="1600" i="1">
                                              <a:latin typeface="Cambria Math" panose="02040503050406030204" pitchFamily="18" charset="0"/>
                                              <a:ea typeface="Verdana" panose="020B0604030504040204" pitchFamily="34" charset="0"/>
                                              <a:cs typeface="Verdana" panose="020B0604030504040204" pitchFamily="34" charset="0"/>
                                            </a:rPr>
                                          </m:ctrlPr>
                                        </m:accPr>
                                        <m:e>
                                          <m:sSub>
                                            <m:sSubPr>
                                              <m:ctrlPr>
                                                <a:rPr lang="en-US" sz="1600" i="1">
                                                  <a:latin typeface="Cambria Math" panose="02040503050406030204" pitchFamily="18" charset="0"/>
                                                  <a:ea typeface="Verdana" panose="020B0604030504040204" pitchFamily="34" charset="0"/>
                                                  <a:cs typeface="Verdana" panose="020B0604030504040204" pitchFamily="34" charset="0"/>
                                                </a:rPr>
                                              </m:ctrlPr>
                                            </m:sSubPr>
                                            <m:e>
                                              <m:r>
                                                <a:rPr lang="en-US" sz="1600" i="1">
                                                  <a:latin typeface="Cambria Math" panose="02040503050406030204" pitchFamily="18" charset="0"/>
                                                  <a:ea typeface="Verdana" panose="020B0604030504040204" pitchFamily="34" charset="0"/>
                                                  <a:cs typeface="Verdana" panose="020B0604030504040204" pitchFamily="34" charset="0"/>
                                                </a:rPr>
                                                <m:t>𝑟</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𝑗</m:t>
                                              </m:r>
                                            </m:sub>
                                          </m:sSub>
                                        </m:e>
                                      </m:acc>
                                    </m:e>
                                  </m:d>
                                </m:e>
                                <m:sup>
                                  <m:r>
                                    <a:rPr lang="en-US" sz="1600" i="1">
                                      <a:latin typeface="Cambria Math" panose="02040503050406030204" pitchFamily="18" charset="0"/>
                                      <a:ea typeface="Verdana" panose="020B0604030504040204" pitchFamily="34" charset="0"/>
                                      <a:cs typeface="Verdana" panose="020B0604030504040204" pitchFamily="34" charset="0"/>
                                    </a:rPr>
                                    <m:t>2</m:t>
                                  </m:r>
                                </m:sup>
                              </m:sSup>
                            </m:e>
                          </m:nary>
                        </m:e>
                      </m:nary>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18" name="TextBox 17">
                <a:extLst>
                  <a:ext uri="{FF2B5EF4-FFF2-40B4-BE49-F238E27FC236}">
                    <a16:creationId xmlns:a16="http://schemas.microsoft.com/office/drawing/2014/main" id="{741B92C4-7232-2546-8654-A7342164C290}"/>
                  </a:ext>
                </a:extLst>
              </p:cNvPr>
              <p:cNvSpPr txBox="1">
                <a:spLocks noRot="1" noChangeAspect="1" noMove="1" noResize="1" noEditPoints="1" noAdjustHandles="1" noChangeArrowheads="1" noChangeShapeType="1" noTextEdit="1"/>
              </p:cNvSpPr>
              <p:nvPr/>
            </p:nvSpPr>
            <p:spPr>
              <a:xfrm>
                <a:off x="4739140" y="4726192"/>
                <a:ext cx="3266663" cy="717697"/>
              </a:xfrm>
              <a:prstGeom prst="rect">
                <a:avLst/>
              </a:prstGeom>
              <a:blipFill>
                <a:blip r:embed="rId5"/>
                <a:stretch>
                  <a:fillRect t="-119298" b="-1614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123E39D-CCBD-5645-A8DE-D697771CE293}"/>
                  </a:ext>
                </a:extLst>
              </p:cNvPr>
              <p:cNvSpPr txBox="1"/>
              <p:nvPr/>
            </p:nvSpPr>
            <p:spPr>
              <a:xfrm>
                <a:off x="4724400" y="5510900"/>
                <a:ext cx="3100977" cy="667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ea typeface="Verdana" panose="020B0604030504040204" pitchFamily="34" charset="0"/>
                              <a:cs typeface="Verdana" panose="020B0604030504040204" pitchFamily="34" charset="0"/>
                            </a:rPr>
                          </m:ctrlPr>
                        </m:sSubSupPr>
                        <m:e>
                          <m:r>
                            <a:rPr lang="en-US" sz="1600" b="0" i="1" smtClean="0">
                              <a:latin typeface="Cambria Math" panose="02040503050406030204" pitchFamily="18" charset="0"/>
                              <a:ea typeface="Verdana" panose="020B0604030504040204" pitchFamily="34" charset="0"/>
                              <a:cs typeface="Verdana" panose="020B0604030504040204" pitchFamily="34" charset="0"/>
                            </a:rPr>
                            <m:t>𝑅</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𝑔</m:t>
                          </m:r>
                        </m:sub>
                        <m:sup>
                          <m:r>
                            <a:rPr lang="en-US" sz="1600" b="0" i="1" smtClean="0">
                              <a:latin typeface="Cambria Math" panose="02040503050406030204" pitchFamily="18" charset="0"/>
                              <a:ea typeface="Verdana" panose="020B0604030504040204" pitchFamily="34" charset="0"/>
                              <a:cs typeface="Verdana" panose="020B0604030504040204" pitchFamily="34" charset="0"/>
                            </a:rPr>
                            <m:t>2</m:t>
                          </m:r>
                        </m:sup>
                      </m:sSubSup>
                      <m:r>
                        <a:rPr lang="en-US" sz="1600" b="0" i="1" smtClean="0">
                          <a:latin typeface="Cambria Math" panose="02040503050406030204" pitchFamily="18" charset="0"/>
                          <a:ea typeface="Verdana" panose="020B0604030504040204" pitchFamily="34" charset="0"/>
                          <a:cs typeface="Verdana" panose="020B0604030504040204" pitchFamily="34" charset="0"/>
                        </a:rPr>
                        <m:t>=</m:t>
                      </m:r>
                      <m:f>
                        <m:fPr>
                          <m:type m:val="lin"/>
                          <m:ctrlPr>
                            <a:rPr lang="en-US" sz="1600" b="0" i="1" smtClean="0">
                              <a:latin typeface="Cambria Math" panose="02040503050406030204" pitchFamily="18" charset="0"/>
                              <a:ea typeface="Verdana" panose="020B0604030504040204" pitchFamily="34" charset="0"/>
                              <a:cs typeface="Verdana" panose="020B0604030504040204" pitchFamily="34" charset="0"/>
                            </a:rPr>
                          </m:ctrlPr>
                        </m:fPr>
                        <m:num>
                          <m:f>
                            <m:f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fPr>
                            <m:num>
                              <m:r>
                                <a:rPr lang="en-US" sz="1600" b="0" i="1" smtClean="0">
                                  <a:latin typeface="Cambria Math" panose="02040503050406030204" pitchFamily="18" charset="0"/>
                                  <a:ea typeface="Verdana" panose="020B0604030504040204" pitchFamily="34" charset="0"/>
                                  <a:cs typeface="Verdana" panose="020B0604030504040204" pitchFamily="34" charset="0"/>
                                </a:rPr>
                                <m:t>1</m:t>
                              </m:r>
                            </m:num>
                            <m:den>
                              <m:r>
                                <a:rPr lang="en-US" sz="1600" b="0" i="1" smtClean="0">
                                  <a:latin typeface="Cambria Math" panose="02040503050406030204" pitchFamily="18" charset="0"/>
                                  <a:ea typeface="Verdana" panose="020B0604030504040204" pitchFamily="34" charset="0"/>
                                  <a:cs typeface="Verdana" panose="020B0604030504040204" pitchFamily="34" charset="0"/>
                                </a:rPr>
                                <m:t>2</m:t>
                              </m:r>
                            </m:den>
                          </m:f>
                          <m:nary>
                            <m:naryPr>
                              <m:ctrlPr>
                                <a:rPr lang="en-US" sz="1600" i="1">
                                  <a:latin typeface="Cambria Math" panose="02040503050406030204" pitchFamily="18" charset="0"/>
                                  <a:ea typeface="Verdana" panose="020B0604030504040204" pitchFamily="34" charset="0"/>
                                  <a:cs typeface="Verdana" panose="020B0604030504040204" pitchFamily="34" charset="0"/>
                                </a:rPr>
                              </m:ctrlPr>
                            </m:naryPr>
                            <m:sub>
                              <m:r>
                                <m:rPr>
                                  <m:brk m:alnAt="23"/>
                                </m:rPr>
                                <a:rPr lang="en-US" sz="1600" i="1">
                                  <a:latin typeface="Cambria Math" panose="02040503050406030204" pitchFamily="18" charset="0"/>
                                  <a:ea typeface="Verdana" panose="020B0604030504040204" pitchFamily="34" charset="0"/>
                                  <a:cs typeface="Verdana" panose="020B0604030504040204" pitchFamily="34" charset="0"/>
                                </a:rPr>
                                <m:t>𝑉</m:t>
                              </m:r>
                            </m:sub>
                            <m:sup/>
                            <m:e>
                              <m:sSup>
                                <m:sSupPr>
                                  <m:ctrlPr>
                                    <a:rPr lang="en-US" sz="1600" i="1">
                                      <a:latin typeface="Cambria Math" panose="02040503050406030204" pitchFamily="18" charset="0"/>
                                      <a:ea typeface="Verdana" panose="020B0604030504040204" pitchFamily="34" charset="0"/>
                                      <a:cs typeface="Verdana" panose="020B0604030504040204" pitchFamily="34" charset="0"/>
                                    </a:rPr>
                                  </m:ctrlPr>
                                </m:sSupPr>
                                <m:e>
                                  <m:r>
                                    <a:rPr lang="en-US" sz="1600" i="1">
                                      <a:latin typeface="Cambria Math" panose="02040503050406030204" pitchFamily="18" charset="0"/>
                                      <a:ea typeface="Verdana" panose="020B0604030504040204" pitchFamily="34" charset="0"/>
                                      <a:cs typeface="Verdana" panose="020B0604030504040204" pitchFamily="34" charset="0"/>
                                    </a:rPr>
                                    <m:t>𝑟</m:t>
                                  </m:r>
                                </m:e>
                                <m:sup>
                                  <m:r>
                                    <a:rPr lang="en-US" sz="1600" i="1">
                                      <a:latin typeface="Cambria Math" panose="02040503050406030204" pitchFamily="18" charset="0"/>
                                      <a:ea typeface="Verdana" panose="020B0604030504040204" pitchFamily="34" charset="0"/>
                                      <a:cs typeface="Verdana" panose="020B0604030504040204" pitchFamily="34" charset="0"/>
                                    </a:rPr>
                                    <m:t>2</m:t>
                                  </m:r>
                                </m:sup>
                              </m:sSup>
                              <m:r>
                                <a:rPr lang="en-US" sz="1600" b="0" i="1" smtClean="0">
                                  <a:latin typeface="Cambria Math" panose="02040503050406030204" pitchFamily="18" charset="0"/>
                                  <a:ea typeface="Verdana" panose="020B0604030504040204" pitchFamily="34" charset="0"/>
                                  <a:cs typeface="Verdana" panose="020B0604030504040204" pitchFamily="34" charset="0"/>
                                </a:rPr>
                                <m:t>𝑝</m:t>
                              </m:r>
                              <m:d>
                                <m:dPr>
                                  <m:ctrlPr>
                                    <a:rPr lang="en-US" sz="1600" i="1">
                                      <a:latin typeface="Cambria Math" panose="02040503050406030204" pitchFamily="18" charset="0"/>
                                      <a:ea typeface="Cambria Math" panose="02040503050406030204" pitchFamily="18" charset="0"/>
                                      <a:cs typeface="Verdana" panose="020B0604030504040204" pitchFamily="34" charset="0"/>
                                    </a:rPr>
                                  </m:ctrlPr>
                                </m:dPr>
                                <m:e>
                                  <m:r>
                                    <a:rPr lang="en-US" sz="1600" i="1">
                                      <a:latin typeface="Cambria Math" panose="02040503050406030204" pitchFamily="18" charset="0"/>
                                      <a:ea typeface="Cambria Math" panose="02040503050406030204" pitchFamily="18" charset="0"/>
                                      <a:cs typeface="Verdana" panose="020B0604030504040204" pitchFamily="34" charset="0"/>
                                    </a:rPr>
                                    <m:t>𝑟</m:t>
                                  </m:r>
                                </m:e>
                              </m:d>
                              <m:r>
                                <a:rPr lang="en-US" sz="1600" i="1">
                                  <a:latin typeface="Cambria Math" panose="02040503050406030204" pitchFamily="18" charset="0"/>
                                  <a:ea typeface="Cambria Math" panose="02040503050406030204" pitchFamily="18" charset="0"/>
                                  <a:cs typeface="Verdana" panose="020B0604030504040204" pitchFamily="34" charset="0"/>
                                </a:rPr>
                                <m:t>𝑑𝑟</m:t>
                              </m:r>
                            </m:e>
                          </m:nary>
                        </m:num>
                        <m:den>
                          <m:nary>
                            <m:naryPr>
                              <m:ctrlPr>
                                <a:rPr lang="en-US" sz="1600" i="1">
                                  <a:latin typeface="Cambria Math" panose="02040503050406030204" pitchFamily="18" charset="0"/>
                                  <a:ea typeface="Verdana" panose="020B0604030504040204" pitchFamily="34" charset="0"/>
                                  <a:cs typeface="Verdana" panose="020B0604030504040204" pitchFamily="34" charset="0"/>
                                </a:rPr>
                              </m:ctrlPr>
                            </m:naryPr>
                            <m:sub>
                              <m:r>
                                <m:rPr>
                                  <m:brk m:alnAt="23"/>
                                </m:rPr>
                                <a:rPr lang="en-US" sz="1600" i="1">
                                  <a:latin typeface="Cambria Math" panose="02040503050406030204" pitchFamily="18" charset="0"/>
                                  <a:ea typeface="Verdana" panose="020B0604030504040204" pitchFamily="34" charset="0"/>
                                  <a:cs typeface="Verdana" panose="020B0604030504040204" pitchFamily="34" charset="0"/>
                                </a:rPr>
                                <m:t>𝑉</m:t>
                              </m:r>
                            </m:sub>
                            <m:sup/>
                            <m:e>
                              <m:r>
                                <a:rPr lang="en-US" sz="1600" b="0" i="1" smtClean="0">
                                  <a:latin typeface="Cambria Math" panose="02040503050406030204" pitchFamily="18" charset="0"/>
                                  <a:ea typeface="Verdana" panose="020B0604030504040204" pitchFamily="34" charset="0"/>
                                  <a:cs typeface="Verdana" panose="020B0604030504040204" pitchFamily="34" charset="0"/>
                                </a:rPr>
                                <m:t>𝑝</m:t>
                              </m:r>
                              <m:d>
                                <m:dPr>
                                  <m:ctrlPr>
                                    <a:rPr lang="en-US" sz="1600" i="1">
                                      <a:latin typeface="Cambria Math" panose="02040503050406030204" pitchFamily="18" charset="0"/>
                                      <a:ea typeface="Cambria Math" panose="02040503050406030204" pitchFamily="18" charset="0"/>
                                      <a:cs typeface="Verdana" panose="020B0604030504040204" pitchFamily="34" charset="0"/>
                                    </a:rPr>
                                  </m:ctrlPr>
                                </m:dPr>
                                <m:e>
                                  <m:r>
                                    <a:rPr lang="en-US" sz="1600" i="1">
                                      <a:latin typeface="Cambria Math" panose="02040503050406030204" pitchFamily="18" charset="0"/>
                                      <a:ea typeface="Cambria Math" panose="02040503050406030204" pitchFamily="18" charset="0"/>
                                      <a:cs typeface="Verdana" panose="020B0604030504040204" pitchFamily="34" charset="0"/>
                                    </a:rPr>
                                    <m:t>𝑟</m:t>
                                  </m:r>
                                </m:e>
                              </m:d>
                              <m:r>
                                <a:rPr lang="en-US" sz="1600" i="1">
                                  <a:latin typeface="Cambria Math" panose="02040503050406030204" pitchFamily="18" charset="0"/>
                                  <a:ea typeface="Cambria Math" panose="02040503050406030204" pitchFamily="18" charset="0"/>
                                  <a:cs typeface="Verdana" panose="020B0604030504040204" pitchFamily="34" charset="0"/>
                                </a:rPr>
                                <m:t>𝑑𝑟</m:t>
                              </m:r>
                            </m:e>
                          </m:nary>
                        </m:den>
                      </m:f>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19" name="TextBox 18">
                <a:extLst>
                  <a:ext uri="{FF2B5EF4-FFF2-40B4-BE49-F238E27FC236}">
                    <a16:creationId xmlns:a16="http://schemas.microsoft.com/office/drawing/2014/main" id="{9123E39D-CCBD-5645-A8DE-D697771CE293}"/>
                  </a:ext>
                </a:extLst>
              </p:cNvPr>
              <p:cNvSpPr txBox="1">
                <a:spLocks noRot="1" noChangeAspect="1" noMove="1" noResize="1" noEditPoints="1" noAdjustHandles="1" noChangeArrowheads="1" noChangeShapeType="1" noTextEdit="1"/>
              </p:cNvSpPr>
              <p:nvPr/>
            </p:nvSpPr>
            <p:spPr>
              <a:xfrm>
                <a:off x="4724400" y="5510900"/>
                <a:ext cx="3100977" cy="667619"/>
              </a:xfrm>
              <a:prstGeom prst="rect">
                <a:avLst/>
              </a:prstGeom>
              <a:blipFill>
                <a:blip r:embed="rId6"/>
                <a:stretch>
                  <a:fillRect l="-2869" t="-137736" b="-211321"/>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2B1097F3-0FC4-B340-9116-D168559E87B6}"/>
              </a:ext>
            </a:extLst>
          </p:cNvPr>
          <p:cNvSpPr txBox="1"/>
          <p:nvPr/>
        </p:nvSpPr>
        <p:spPr>
          <a:xfrm>
            <a:off x="7696200" y="3495315"/>
            <a:ext cx="1142749"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by atoms</a:t>
            </a:r>
          </a:p>
        </p:txBody>
      </p:sp>
      <p:sp>
        <p:nvSpPr>
          <p:cNvPr id="21" name="TextBox 20">
            <a:extLst>
              <a:ext uri="{FF2B5EF4-FFF2-40B4-BE49-F238E27FC236}">
                <a16:creationId xmlns:a16="http://schemas.microsoft.com/office/drawing/2014/main" id="{3CF9EC60-DBC9-E842-9937-5727E30E53DF}"/>
              </a:ext>
            </a:extLst>
          </p:cNvPr>
          <p:cNvSpPr txBox="1"/>
          <p:nvPr/>
        </p:nvSpPr>
        <p:spPr>
          <a:xfrm>
            <a:off x="7696200" y="4006168"/>
            <a:ext cx="1336713" cy="584775"/>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by electron</a:t>
            </a:r>
          </a:p>
          <a:p>
            <a:pPr algn="l"/>
            <a:r>
              <a:rPr lang="en-US" sz="1600" dirty="0">
                <a:latin typeface="Verdana" panose="020B0604030504040204" pitchFamily="34" charset="0"/>
                <a:ea typeface="Verdana" panose="020B0604030504040204" pitchFamily="34" charset="0"/>
                <a:cs typeface="Verdana" panose="020B0604030504040204" pitchFamily="34" charset="0"/>
              </a:rPr>
              <a:t>density</a:t>
            </a:r>
          </a:p>
        </p:txBody>
      </p:sp>
      <p:sp>
        <p:nvSpPr>
          <p:cNvPr id="22" name="TextBox 21">
            <a:extLst>
              <a:ext uri="{FF2B5EF4-FFF2-40B4-BE49-F238E27FC236}">
                <a16:creationId xmlns:a16="http://schemas.microsoft.com/office/drawing/2014/main" id="{6EDD5C79-BB13-C347-B57D-D50671067FFE}"/>
              </a:ext>
            </a:extLst>
          </p:cNvPr>
          <p:cNvSpPr txBox="1"/>
          <p:nvPr/>
        </p:nvSpPr>
        <p:spPr>
          <a:xfrm>
            <a:off x="7848600" y="4899347"/>
            <a:ext cx="1035348" cy="584775"/>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by atom</a:t>
            </a:r>
          </a:p>
          <a:p>
            <a:pPr algn="l"/>
            <a:r>
              <a:rPr lang="en-US" sz="1600" dirty="0">
                <a:latin typeface="Verdana" panose="020B0604030504040204" pitchFamily="34" charset="0"/>
                <a:ea typeface="Verdana" panose="020B0604030504040204" pitchFamily="34" charset="0"/>
                <a:cs typeface="Verdana" panose="020B0604030504040204" pitchFamily="34" charset="0"/>
              </a:rPr>
              <a:t>pairs</a:t>
            </a:r>
          </a:p>
        </p:txBody>
      </p:sp>
      <p:sp>
        <p:nvSpPr>
          <p:cNvPr id="23" name="TextBox 22">
            <a:extLst>
              <a:ext uri="{FF2B5EF4-FFF2-40B4-BE49-F238E27FC236}">
                <a16:creationId xmlns:a16="http://schemas.microsoft.com/office/drawing/2014/main" id="{9650A891-3C07-F541-985C-B7FAC7945F8C}"/>
              </a:ext>
            </a:extLst>
          </p:cNvPr>
          <p:cNvSpPr txBox="1"/>
          <p:nvPr/>
        </p:nvSpPr>
        <p:spPr>
          <a:xfrm>
            <a:off x="7848600" y="5696134"/>
            <a:ext cx="1350050" cy="584775"/>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by pair </a:t>
            </a:r>
          </a:p>
          <a:p>
            <a:pPr algn="l"/>
            <a:r>
              <a:rPr lang="en-US" sz="1600" dirty="0">
                <a:latin typeface="Verdana" panose="020B0604030504040204" pitchFamily="34" charset="0"/>
                <a:ea typeface="Verdana" panose="020B0604030504040204" pitchFamily="34" charset="0"/>
                <a:cs typeface="Verdana" panose="020B0604030504040204" pitchFamily="34" charset="0"/>
              </a:rPr>
              <a:t>distribution</a:t>
            </a:r>
          </a:p>
        </p:txBody>
      </p:sp>
      <p:sp>
        <p:nvSpPr>
          <p:cNvPr id="24" name="TextBox 23">
            <a:extLst>
              <a:ext uri="{FF2B5EF4-FFF2-40B4-BE49-F238E27FC236}">
                <a16:creationId xmlns:a16="http://schemas.microsoft.com/office/drawing/2014/main" id="{D4696AC1-DD66-C844-8209-AD1FF93A4303}"/>
              </a:ext>
            </a:extLst>
          </p:cNvPr>
          <p:cNvSpPr txBox="1"/>
          <p:nvPr/>
        </p:nvSpPr>
        <p:spPr>
          <a:xfrm>
            <a:off x="5923634" y="6526901"/>
            <a:ext cx="2435282" cy="276999"/>
          </a:xfrm>
          <a:prstGeom prst="rect">
            <a:avLst/>
          </a:prstGeom>
          <a:noFill/>
        </p:spPr>
        <p:txBody>
          <a:bodyPr wrap="none" rtlCol="0">
            <a:spAutoFit/>
          </a:bodyPr>
          <a:lstStyle/>
          <a:p>
            <a:pPr algn="l"/>
            <a:r>
              <a:rPr lang="en-US" sz="600" dirty="0">
                <a:latin typeface="Verdana" panose="020B0604030504040204" pitchFamily="34" charset="0"/>
                <a:ea typeface="Verdana" panose="020B0604030504040204" pitchFamily="34" charset="0"/>
                <a:cs typeface="Verdana" panose="020B0604030504040204" pitchFamily="34" charset="0"/>
              </a:rPr>
              <a:t>Image from:</a:t>
            </a:r>
          </a:p>
          <a:p>
            <a:r>
              <a:rPr lang="en-US" sz="600" dirty="0" err="1">
                <a:latin typeface="Verdana" panose="020B0604030504040204" pitchFamily="34" charset="0"/>
                <a:ea typeface="Verdana" panose="020B0604030504040204" pitchFamily="34" charset="0"/>
                <a:cs typeface="Verdana" panose="020B0604030504040204" pitchFamily="34" charset="0"/>
              </a:rPr>
              <a:t>www.silver-colloids.com</a:t>
            </a:r>
            <a:r>
              <a:rPr lang="en-US" sz="600" dirty="0">
                <a:latin typeface="Verdana" panose="020B0604030504040204" pitchFamily="34" charset="0"/>
                <a:ea typeface="Verdana" panose="020B0604030504040204" pitchFamily="34" charset="0"/>
                <a:cs typeface="Verdana" panose="020B0604030504040204" pitchFamily="34" charset="0"/>
              </a:rPr>
              <a:t>/Papers/hydrodynamic-</a:t>
            </a:r>
            <a:r>
              <a:rPr lang="en-US" sz="600" dirty="0" err="1">
                <a:latin typeface="Verdana" panose="020B0604030504040204" pitchFamily="34" charset="0"/>
                <a:ea typeface="Verdana" panose="020B0604030504040204" pitchFamily="34" charset="0"/>
                <a:cs typeface="Verdana" panose="020B0604030504040204" pitchFamily="34" charset="0"/>
              </a:rPr>
              <a:t>radius.pdf</a:t>
            </a:r>
            <a:r>
              <a:rPr lang="en-US" sz="6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290855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6A099-95EF-5044-8B36-65FF0A75A02D}"/>
              </a:ext>
            </a:extLst>
          </p:cNvPr>
          <p:cNvSpPr>
            <a:spLocks noGrp="1"/>
          </p:cNvSpPr>
          <p:nvPr>
            <p:ph type="title"/>
          </p:nvPr>
        </p:nvSpPr>
        <p:spPr/>
        <p:txBody>
          <a:bodyPr/>
          <a:lstStyle/>
          <a:p>
            <a:r>
              <a:rPr lang="en-US" dirty="0"/>
              <a:t>Guinier analysis</a:t>
            </a:r>
          </a:p>
        </p:txBody>
      </p:sp>
      <p:sp>
        <p:nvSpPr>
          <p:cNvPr id="3" name="Content Placeholder 2">
            <a:extLst>
              <a:ext uri="{FF2B5EF4-FFF2-40B4-BE49-F238E27FC236}">
                <a16:creationId xmlns:a16="http://schemas.microsoft.com/office/drawing/2014/main" id="{B4AA5A24-EE05-C04F-9000-3CFA40CF6041}"/>
              </a:ext>
            </a:extLst>
          </p:cNvPr>
          <p:cNvSpPr>
            <a:spLocks noGrp="1"/>
          </p:cNvSpPr>
          <p:nvPr>
            <p:ph idx="1"/>
          </p:nvPr>
        </p:nvSpPr>
        <p:spPr>
          <a:xfrm>
            <a:off x="685800" y="1524000"/>
            <a:ext cx="7770813" cy="838200"/>
          </a:xfrm>
        </p:spPr>
        <p:txBody>
          <a:bodyPr>
            <a:normAutofit fontScale="47500" lnSpcReduction="20000"/>
          </a:bodyPr>
          <a:lstStyle/>
          <a:p>
            <a:r>
              <a:rPr lang="en-US" dirty="0"/>
              <a:t>The Guinier approximate is only approximate at low q. How do you pick you fit endpoints?</a:t>
            </a:r>
          </a:p>
          <a:p>
            <a:pPr lvl="1"/>
            <a:r>
              <a:rPr lang="en-US" dirty="0"/>
              <a:t>It depends on particle shape and size!</a:t>
            </a:r>
          </a:p>
          <a:p>
            <a:pPr marL="457200" lvl="1" indent="0">
              <a:buNone/>
            </a:pP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0036400-4566-9845-8D29-C5E2E605E49C}"/>
                  </a:ext>
                </a:extLst>
              </p:cNvPr>
              <p:cNvSpPr txBox="1"/>
              <p:nvPr/>
            </p:nvSpPr>
            <p:spPr>
              <a:xfrm>
                <a:off x="5181600" y="1970784"/>
                <a:ext cx="1828800" cy="3781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Verdana" panose="020B0604030504040204" pitchFamily="34" charset="0"/>
                          <a:cs typeface="Verdana" panose="020B0604030504040204" pitchFamily="34" charset="0"/>
                        </a:rPr>
                        <m:t>𝐼</m:t>
                      </m:r>
                      <m:d>
                        <m:d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dPr>
                        <m:e>
                          <m:r>
                            <a:rPr lang="en-US" sz="1600" b="0" i="1" smtClean="0">
                              <a:latin typeface="Cambria Math" panose="02040503050406030204" pitchFamily="18" charset="0"/>
                              <a:ea typeface="Verdana" panose="020B0604030504040204" pitchFamily="34" charset="0"/>
                              <a:cs typeface="Verdana" panose="020B0604030504040204" pitchFamily="34" charset="0"/>
                            </a:rPr>
                            <m:t>𝑞</m:t>
                          </m:r>
                        </m:e>
                      </m:d>
                      <m:r>
                        <a:rPr lang="en-US" sz="1600" b="0" i="1" smtClean="0">
                          <a:latin typeface="Cambria Math" panose="02040503050406030204" pitchFamily="18" charset="0"/>
                          <a:ea typeface="Verdana" panose="020B0604030504040204" pitchFamily="34" charset="0"/>
                          <a:cs typeface="Verdana" panose="020B0604030504040204" pitchFamily="34" charset="0"/>
                        </a:rPr>
                        <m:t>=</m:t>
                      </m:r>
                      <m:sSub>
                        <m:sSub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1600" b="0" i="1" smtClean="0">
                              <a:latin typeface="Cambria Math" panose="02040503050406030204" pitchFamily="18" charset="0"/>
                              <a:ea typeface="Verdana" panose="020B0604030504040204" pitchFamily="34" charset="0"/>
                              <a:cs typeface="Verdana" panose="020B0604030504040204" pitchFamily="34" charset="0"/>
                            </a:rPr>
                            <m:t>𝐼</m:t>
                          </m:r>
                        </m:e>
                        <m:sub>
                          <m:r>
                            <a:rPr lang="en-US" sz="1600" b="0" i="1" smtClean="0">
                              <a:latin typeface="Cambria Math" panose="02040503050406030204" pitchFamily="18" charset="0"/>
                              <a:ea typeface="Verdana" panose="020B0604030504040204" pitchFamily="34" charset="0"/>
                              <a:cs typeface="Verdana" panose="020B0604030504040204" pitchFamily="34" charset="0"/>
                            </a:rPr>
                            <m:t>0</m:t>
                          </m:r>
                        </m:sub>
                      </m:sSub>
                      <m:sSup>
                        <m:sSup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pPr>
                        <m:e>
                          <m:r>
                            <a:rPr lang="en-US" sz="1600" b="0" i="1" smtClean="0">
                              <a:latin typeface="Cambria Math" panose="02040503050406030204" pitchFamily="18" charset="0"/>
                              <a:ea typeface="Verdana" panose="020B0604030504040204" pitchFamily="34" charset="0"/>
                              <a:cs typeface="Verdana" panose="020B0604030504040204" pitchFamily="34" charset="0"/>
                            </a:rPr>
                            <m:t>𝑒</m:t>
                          </m:r>
                        </m:e>
                        <m:sup>
                          <m:r>
                            <a:rPr lang="en-US" sz="1600" b="0" i="1" smtClean="0">
                              <a:latin typeface="Cambria Math" panose="02040503050406030204" pitchFamily="18" charset="0"/>
                              <a:ea typeface="Verdana" panose="020B0604030504040204" pitchFamily="34" charset="0"/>
                              <a:cs typeface="Verdana" panose="020B0604030504040204" pitchFamily="34" charset="0"/>
                            </a:rPr>
                            <m:t>−</m:t>
                          </m:r>
                          <m:sSup>
                            <m:sSup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pPr>
                            <m:e>
                              <m:r>
                                <a:rPr lang="en-US" sz="1600" b="0" i="1" smtClean="0">
                                  <a:latin typeface="Cambria Math" panose="02040503050406030204" pitchFamily="18" charset="0"/>
                                  <a:ea typeface="Verdana" panose="020B0604030504040204" pitchFamily="34" charset="0"/>
                                  <a:cs typeface="Verdana" panose="020B0604030504040204" pitchFamily="34" charset="0"/>
                                </a:rPr>
                                <m:t>𝑞</m:t>
                              </m:r>
                            </m:e>
                            <m:sup>
                              <m:r>
                                <a:rPr lang="en-US" sz="1600" b="0" i="1" smtClean="0">
                                  <a:latin typeface="Cambria Math" panose="02040503050406030204" pitchFamily="18" charset="0"/>
                                  <a:ea typeface="Verdana" panose="020B0604030504040204" pitchFamily="34" charset="0"/>
                                  <a:cs typeface="Verdana" panose="020B0604030504040204" pitchFamily="34" charset="0"/>
                                </a:rPr>
                                <m:t>2</m:t>
                              </m:r>
                            </m:sup>
                          </m:sSup>
                          <m:sSubSup>
                            <m:sSubSup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bSupPr>
                            <m:e>
                              <m:r>
                                <a:rPr lang="en-US" sz="1600" b="0" i="1" smtClean="0">
                                  <a:latin typeface="Cambria Math" panose="02040503050406030204" pitchFamily="18" charset="0"/>
                                  <a:ea typeface="Verdana" panose="020B0604030504040204" pitchFamily="34" charset="0"/>
                                  <a:cs typeface="Verdana" panose="020B0604030504040204" pitchFamily="34" charset="0"/>
                                </a:rPr>
                                <m:t>𝑅</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𝑔</m:t>
                              </m:r>
                            </m:sub>
                            <m:sup>
                              <m:r>
                                <a:rPr lang="en-US" sz="1600" b="0" i="1" smtClean="0">
                                  <a:latin typeface="Cambria Math" panose="02040503050406030204" pitchFamily="18" charset="0"/>
                                  <a:ea typeface="Verdana" panose="020B0604030504040204" pitchFamily="34" charset="0"/>
                                  <a:cs typeface="Verdana" panose="020B0604030504040204" pitchFamily="34" charset="0"/>
                                </a:rPr>
                                <m:t>2</m:t>
                              </m:r>
                            </m:sup>
                          </m:sSubSup>
                          <m:r>
                            <a:rPr lang="en-US" sz="1600" b="0" i="1" smtClean="0">
                              <a:latin typeface="Cambria Math" panose="02040503050406030204" pitchFamily="18" charset="0"/>
                              <a:ea typeface="Verdana" panose="020B0604030504040204" pitchFamily="34" charset="0"/>
                              <a:cs typeface="Verdana" panose="020B0604030504040204" pitchFamily="34" charset="0"/>
                            </a:rPr>
                            <m:t>/3</m:t>
                          </m:r>
                        </m:sup>
                      </m:sSup>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4" name="TextBox 3">
                <a:extLst>
                  <a:ext uri="{FF2B5EF4-FFF2-40B4-BE49-F238E27FC236}">
                    <a16:creationId xmlns:a16="http://schemas.microsoft.com/office/drawing/2014/main" id="{F0036400-4566-9845-8D29-C5E2E605E49C}"/>
                  </a:ext>
                </a:extLst>
              </p:cNvPr>
              <p:cNvSpPr txBox="1">
                <a:spLocks noRot="1" noChangeAspect="1" noMove="1" noResize="1" noEditPoints="1" noAdjustHandles="1" noChangeArrowheads="1" noChangeShapeType="1" noTextEdit="1"/>
              </p:cNvSpPr>
              <p:nvPr/>
            </p:nvSpPr>
            <p:spPr>
              <a:xfrm>
                <a:off x="5181600" y="1970784"/>
                <a:ext cx="1828800" cy="378117"/>
              </a:xfrm>
              <a:prstGeom prst="rect">
                <a:avLst/>
              </a:prstGeom>
              <a:blipFill>
                <a:blip r:embed="rId2"/>
                <a:stretch>
                  <a:fillRect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AF466AB-E576-DE4C-A157-DD10884F91EE}"/>
                  </a:ext>
                </a:extLst>
              </p:cNvPr>
              <p:cNvSpPr txBox="1"/>
              <p:nvPr/>
            </p:nvSpPr>
            <p:spPr>
              <a:xfrm>
                <a:off x="5867400" y="2613853"/>
                <a:ext cx="3103223" cy="508729"/>
              </a:xfrm>
              <a:prstGeom prst="rect">
                <a:avLst/>
              </a:prstGeom>
              <a:noFill/>
            </p:spPr>
            <p:txBody>
              <a:bodyPr wrap="square" rtlCol="0">
                <a:spAutoFit/>
              </a:bodyPr>
              <a:lstStyle/>
              <a:p>
                <a:pPr algn="l"/>
                <a:r>
                  <a:rPr lang="en-US" sz="1300" dirty="0">
                    <a:latin typeface="Verdana" panose="020B0604030504040204" pitchFamily="34" charset="0"/>
                    <a:ea typeface="Verdana" panose="020B0604030504040204" pitchFamily="34" charset="0"/>
                    <a:cs typeface="Verdana" panose="020B0604030504040204" pitchFamily="34" charset="0"/>
                  </a:rPr>
                  <a:t>Need </a:t>
                </a:r>
                <a14:m>
                  <m:oMath xmlns:m="http://schemas.openxmlformats.org/officeDocument/2006/math">
                    <m:r>
                      <a:rPr lang="en-US" sz="1300" b="0" i="1" smtClean="0">
                        <a:latin typeface="Cambria Math" panose="02040503050406030204" pitchFamily="18" charset="0"/>
                        <a:ea typeface="Verdana" panose="020B0604030504040204" pitchFamily="34" charset="0"/>
                        <a:cs typeface="Verdana" panose="020B0604030504040204" pitchFamily="34" charset="0"/>
                      </a:rPr>
                      <m:t>𝑞</m:t>
                    </m:r>
                    <m:sSub>
                      <m:sSubPr>
                        <m:ctrlPr>
                          <a:rPr lang="en-US" sz="13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1300" b="0" i="1" smtClean="0">
                            <a:latin typeface="Cambria Math" panose="02040503050406030204" pitchFamily="18" charset="0"/>
                            <a:ea typeface="Verdana" panose="020B0604030504040204" pitchFamily="34" charset="0"/>
                            <a:cs typeface="Verdana" panose="020B0604030504040204" pitchFamily="34" charset="0"/>
                          </a:rPr>
                          <m:t>𝑅</m:t>
                        </m:r>
                      </m:e>
                      <m:sub>
                        <m:r>
                          <a:rPr lang="en-US" sz="1300" b="0" i="1" smtClean="0">
                            <a:latin typeface="Cambria Math" panose="02040503050406030204" pitchFamily="18" charset="0"/>
                            <a:ea typeface="Verdana" panose="020B0604030504040204" pitchFamily="34" charset="0"/>
                            <a:cs typeface="Verdana" panose="020B0604030504040204" pitchFamily="34" charset="0"/>
                          </a:rPr>
                          <m:t>𝑔</m:t>
                        </m:r>
                      </m:sub>
                    </m:sSub>
                  </m:oMath>
                </a14:m>
                <a:r>
                  <a:rPr lang="en-US" sz="1300" dirty="0">
                    <a:latin typeface="Verdana" panose="020B0604030504040204" pitchFamily="34" charset="0"/>
                    <a:ea typeface="Verdana" panose="020B0604030504040204" pitchFamily="34" charset="0"/>
                    <a:cs typeface="Verdana" panose="020B0604030504040204" pitchFamily="34" charset="0"/>
                  </a:rPr>
                  <a:t> sufficiently small that this approximate holds</a:t>
                </a:r>
              </a:p>
            </p:txBody>
          </p:sp>
        </mc:Choice>
        <mc:Fallback xmlns="">
          <p:sp>
            <p:nvSpPr>
              <p:cNvPr id="5" name="TextBox 4">
                <a:extLst>
                  <a:ext uri="{FF2B5EF4-FFF2-40B4-BE49-F238E27FC236}">
                    <a16:creationId xmlns:a16="http://schemas.microsoft.com/office/drawing/2014/main" id="{FAF466AB-E576-DE4C-A157-DD10884F91EE}"/>
                  </a:ext>
                </a:extLst>
              </p:cNvPr>
              <p:cNvSpPr txBox="1">
                <a:spLocks noRot="1" noChangeAspect="1" noMove="1" noResize="1" noEditPoints="1" noAdjustHandles="1" noChangeArrowheads="1" noChangeShapeType="1" noTextEdit="1"/>
              </p:cNvSpPr>
              <p:nvPr/>
            </p:nvSpPr>
            <p:spPr>
              <a:xfrm>
                <a:off x="5867400" y="2613853"/>
                <a:ext cx="3103223" cy="508729"/>
              </a:xfrm>
              <a:prstGeom prst="rect">
                <a:avLst/>
              </a:prstGeom>
              <a:blipFill>
                <a:blip r:embed="rId3"/>
                <a:stretch>
                  <a:fillRect l="-408" t="-2439" b="-9756"/>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F73A3562-CDDB-E14B-AA67-E53D6A8056FB}"/>
              </a:ext>
            </a:extLst>
          </p:cNvPr>
          <p:cNvCxnSpPr>
            <a:cxnSpLocks/>
          </p:cNvCxnSpPr>
          <p:nvPr/>
        </p:nvCxnSpPr>
        <p:spPr bwMode="auto">
          <a:xfrm flipH="1" flipV="1">
            <a:off x="6705600" y="2284382"/>
            <a:ext cx="533400" cy="382617"/>
          </a:xfrm>
          <a:prstGeom prst="straightConnector1">
            <a:avLst/>
          </a:prstGeom>
          <a:solidFill>
            <a:srgbClr val="00B8FF"/>
          </a:solidFill>
          <a:ln w="2540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13" name="Picture 12">
            <a:extLst>
              <a:ext uri="{FF2B5EF4-FFF2-40B4-BE49-F238E27FC236}">
                <a16:creationId xmlns:a16="http://schemas.microsoft.com/office/drawing/2014/main" id="{FE70D44E-FA94-0A47-9C6F-89A7B1467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390" y="2414814"/>
            <a:ext cx="4165600" cy="4432300"/>
          </a:xfrm>
          <a:prstGeom prst="rect">
            <a:avLst/>
          </a:prstGeom>
        </p:spPr>
      </p:pic>
      <p:sp>
        <p:nvSpPr>
          <p:cNvPr id="14" name="TextBox 13">
            <a:extLst>
              <a:ext uri="{FF2B5EF4-FFF2-40B4-BE49-F238E27FC236}">
                <a16:creationId xmlns:a16="http://schemas.microsoft.com/office/drawing/2014/main" id="{CA482AAD-974A-E847-9363-587F768D5A47}"/>
              </a:ext>
            </a:extLst>
          </p:cNvPr>
          <p:cNvSpPr txBox="1"/>
          <p:nvPr/>
        </p:nvSpPr>
        <p:spPr>
          <a:xfrm>
            <a:off x="3678365" y="3891643"/>
            <a:ext cx="575607"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Rod</a:t>
            </a:r>
          </a:p>
        </p:txBody>
      </p:sp>
      <p:sp>
        <p:nvSpPr>
          <p:cNvPr id="15" name="TextBox 14">
            <a:extLst>
              <a:ext uri="{FF2B5EF4-FFF2-40B4-BE49-F238E27FC236}">
                <a16:creationId xmlns:a16="http://schemas.microsoft.com/office/drawing/2014/main" id="{97A89104-5E9E-9F49-B7C9-8C7EF8A7DCDD}"/>
              </a:ext>
            </a:extLst>
          </p:cNvPr>
          <p:cNvSpPr txBox="1"/>
          <p:nvPr/>
        </p:nvSpPr>
        <p:spPr>
          <a:xfrm>
            <a:off x="3678365" y="4640942"/>
            <a:ext cx="628698"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Disk</a:t>
            </a:r>
          </a:p>
        </p:txBody>
      </p:sp>
      <p:sp>
        <p:nvSpPr>
          <p:cNvPr id="16" name="TextBox 15">
            <a:extLst>
              <a:ext uri="{FF2B5EF4-FFF2-40B4-BE49-F238E27FC236}">
                <a16:creationId xmlns:a16="http://schemas.microsoft.com/office/drawing/2014/main" id="{4E9EC195-EC84-D447-B47B-23752B546FAD}"/>
              </a:ext>
            </a:extLst>
          </p:cNvPr>
          <p:cNvSpPr txBox="1"/>
          <p:nvPr/>
        </p:nvSpPr>
        <p:spPr>
          <a:xfrm>
            <a:off x="3678365" y="4999718"/>
            <a:ext cx="1785682"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Guinier approx.</a:t>
            </a:r>
          </a:p>
        </p:txBody>
      </p:sp>
      <p:sp>
        <p:nvSpPr>
          <p:cNvPr id="17" name="TextBox 16">
            <a:extLst>
              <a:ext uri="{FF2B5EF4-FFF2-40B4-BE49-F238E27FC236}">
                <a16:creationId xmlns:a16="http://schemas.microsoft.com/office/drawing/2014/main" id="{32A47D0F-42B2-9444-8F51-C7F685CD27A1}"/>
              </a:ext>
            </a:extLst>
          </p:cNvPr>
          <p:cNvSpPr txBox="1"/>
          <p:nvPr/>
        </p:nvSpPr>
        <p:spPr>
          <a:xfrm>
            <a:off x="3678365" y="5400485"/>
            <a:ext cx="915635"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Sphere</a:t>
            </a:r>
          </a:p>
        </p:txBody>
      </p:sp>
      <p:cxnSp>
        <p:nvCxnSpPr>
          <p:cNvPr id="19" name="Straight Connector 18">
            <a:extLst>
              <a:ext uri="{FF2B5EF4-FFF2-40B4-BE49-F238E27FC236}">
                <a16:creationId xmlns:a16="http://schemas.microsoft.com/office/drawing/2014/main" id="{98FFB73C-018F-D64C-AF71-E55FF7A93BC1}"/>
              </a:ext>
            </a:extLst>
          </p:cNvPr>
          <p:cNvCxnSpPr/>
          <p:nvPr/>
        </p:nvCxnSpPr>
        <p:spPr bwMode="auto">
          <a:xfrm>
            <a:off x="1600200" y="2551912"/>
            <a:ext cx="0" cy="3696488"/>
          </a:xfrm>
          <a:prstGeom prst="line">
            <a:avLst/>
          </a:prstGeom>
          <a:solidFill>
            <a:srgbClr val="00B8FF"/>
          </a:solidFill>
          <a:ln w="22225" cap="flat" cmpd="sng" algn="ctr">
            <a:solidFill>
              <a:srgbClr val="FF0000"/>
            </a:solidFill>
            <a:prstDash val="sysDot"/>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663F6E1-30D3-9748-9A6E-894B6B5CFBC4}"/>
                  </a:ext>
                </a:extLst>
              </p:cNvPr>
              <p:cNvSpPr txBox="1"/>
              <p:nvPr/>
            </p:nvSpPr>
            <p:spPr>
              <a:xfrm>
                <a:off x="1508157" y="2320018"/>
                <a:ext cx="1140440" cy="35856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ea typeface="Verdana" panose="020B0604030504040204" pitchFamily="34" charset="0"/>
                          <a:cs typeface="Verdana" panose="020B0604030504040204" pitchFamily="34" charset="0"/>
                        </a:rPr>
                        <m:t>𝑞</m:t>
                      </m:r>
                      <m:sSub>
                        <m:sSubPr>
                          <m:ctrlPr>
                            <a:rPr lang="en-US" sz="1600" b="0" i="1" smtClean="0">
                              <a:solidFill>
                                <a:srgbClr val="FF0000"/>
                              </a:solidFill>
                              <a:latin typeface="Cambria Math" panose="02040503050406030204" pitchFamily="18" charset="0"/>
                              <a:ea typeface="Verdana" panose="020B0604030504040204" pitchFamily="34" charset="0"/>
                              <a:cs typeface="Verdana" panose="020B0604030504040204" pitchFamily="34" charset="0"/>
                            </a:rPr>
                          </m:ctrlPr>
                        </m:sSubPr>
                        <m:e>
                          <m:r>
                            <a:rPr lang="en-US" sz="1600" b="0" i="1" smtClean="0">
                              <a:solidFill>
                                <a:srgbClr val="FF0000"/>
                              </a:solidFill>
                              <a:latin typeface="Cambria Math" panose="02040503050406030204" pitchFamily="18" charset="0"/>
                              <a:ea typeface="Verdana" panose="020B0604030504040204" pitchFamily="34" charset="0"/>
                              <a:cs typeface="Verdana" panose="020B0604030504040204" pitchFamily="34" charset="0"/>
                            </a:rPr>
                            <m:t>𝑅</m:t>
                          </m:r>
                        </m:e>
                        <m:sub>
                          <m:r>
                            <a:rPr lang="en-US" sz="1600" b="0" i="1" smtClean="0">
                              <a:solidFill>
                                <a:srgbClr val="FF0000"/>
                              </a:solidFill>
                              <a:latin typeface="Cambria Math" panose="02040503050406030204" pitchFamily="18" charset="0"/>
                              <a:ea typeface="Verdana" panose="020B0604030504040204" pitchFamily="34" charset="0"/>
                              <a:cs typeface="Verdana" panose="020B0604030504040204" pitchFamily="34" charset="0"/>
                            </a:rPr>
                            <m:t>𝑔</m:t>
                          </m:r>
                        </m:sub>
                      </m:sSub>
                      <m:r>
                        <a:rPr lang="en-US" sz="1600" b="0" i="1" smtClean="0">
                          <a:solidFill>
                            <a:srgbClr val="FF0000"/>
                          </a:solidFill>
                          <a:latin typeface="Cambria Math" panose="02040503050406030204" pitchFamily="18" charset="0"/>
                          <a:ea typeface="Verdana" panose="020B0604030504040204" pitchFamily="34" charset="0"/>
                          <a:cs typeface="Verdana" panose="020B0604030504040204" pitchFamily="34" charset="0"/>
                        </a:rPr>
                        <m:t>=1.3</m:t>
                      </m:r>
                    </m:oMath>
                  </m:oMathPara>
                </a14:m>
                <a:endParaRPr lang="en-US" sz="16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0" name="TextBox 19">
                <a:extLst>
                  <a:ext uri="{FF2B5EF4-FFF2-40B4-BE49-F238E27FC236}">
                    <a16:creationId xmlns:a16="http://schemas.microsoft.com/office/drawing/2014/main" id="{2663F6E1-30D3-9748-9A6E-894B6B5CFBC4}"/>
                  </a:ext>
                </a:extLst>
              </p:cNvPr>
              <p:cNvSpPr txBox="1">
                <a:spLocks noRot="1" noChangeAspect="1" noMove="1" noResize="1" noEditPoints="1" noAdjustHandles="1" noChangeArrowheads="1" noChangeShapeType="1" noTextEdit="1"/>
              </p:cNvSpPr>
              <p:nvPr/>
            </p:nvSpPr>
            <p:spPr>
              <a:xfrm>
                <a:off x="1508157" y="2320018"/>
                <a:ext cx="1140440" cy="35856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EF7CEAE-2BD7-5748-8249-DC90D590CB8D}"/>
                  </a:ext>
                </a:extLst>
              </p:cNvPr>
              <p:cNvSpPr txBox="1"/>
              <p:nvPr/>
            </p:nvSpPr>
            <p:spPr>
              <a:xfrm>
                <a:off x="5410200" y="3396342"/>
                <a:ext cx="3043692" cy="3080658"/>
              </a:xfrm>
              <a:prstGeom prst="rect">
                <a:avLst/>
              </a:prstGeom>
              <a:noFill/>
            </p:spPr>
            <p:txBody>
              <a:bodyPr wrap="square" rtlCol="0">
                <a:normAutofit fontScale="92500" lnSpcReduction="20000"/>
              </a:bodyPr>
              <a:lstStyle/>
              <a:p>
                <a:pPr marL="285750" indent="-285750" algn="l">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Conventionally, we fit the Guinier region out to </a:t>
                </a:r>
                <a14:m>
                  <m:oMath xmlns:m="http://schemas.openxmlformats.org/officeDocument/2006/math">
                    <m:r>
                      <a:rPr lang="en-US" sz="1600" b="0" i="1" smtClean="0">
                        <a:latin typeface="Cambria Math" panose="02040503050406030204" pitchFamily="18" charset="0"/>
                        <a:ea typeface="Verdana" panose="020B0604030504040204" pitchFamily="34" charset="0"/>
                        <a:cs typeface="Verdana" panose="020B0604030504040204" pitchFamily="34" charset="0"/>
                      </a:rPr>
                      <m:t>𝑞</m:t>
                    </m:r>
                    <m:sSub>
                      <m:sSub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1600" b="0" i="1" smtClean="0">
                            <a:latin typeface="Cambria Math" panose="02040503050406030204" pitchFamily="18" charset="0"/>
                            <a:ea typeface="Verdana" panose="020B0604030504040204" pitchFamily="34" charset="0"/>
                            <a:cs typeface="Verdana" panose="020B0604030504040204" pitchFamily="34" charset="0"/>
                          </a:rPr>
                          <m:t>𝑅</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𝑔</m:t>
                        </m:r>
                      </m:sub>
                    </m:sSub>
                    <m:r>
                      <a:rPr lang="en-US" sz="1600" i="1">
                        <a:latin typeface="Cambria Math" panose="02040503050406030204" pitchFamily="18" charset="0"/>
                        <a:ea typeface="Verdana" panose="020B0604030504040204" pitchFamily="34" charset="0"/>
                        <a:cs typeface="Verdana" panose="020B0604030504040204" pitchFamily="34" charset="0"/>
                      </a:rPr>
                      <m:t>≈</m:t>
                    </m:r>
                    <m:r>
                      <a:rPr lang="en-US" sz="1600" b="0" i="1" smtClean="0">
                        <a:latin typeface="Cambria Math" panose="02040503050406030204" pitchFamily="18" charset="0"/>
                        <a:ea typeface="Verdana" panose="020B0604030504040204" pitchFamily="34" charset="0"/>
                        <a:cs typeface="Verdana" panose="020B0604030504040204" pitchFamily="34" charset="0"/>
                      </a:rPr>
                      <m:t>1.3</m:t>
                    </m:r>
                  </m:oMath>
                </a14:m>
                <a:endParaRPr lang="en-US" sz="1600"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This works for globular molecules</a:t>
                </a:r>
              </a:p>
              <a:p>
                <a:pPr marL="742950" lvl="1" indent="-28575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Rods and disks need to be fit to </a:t>
                </a:r>
                <a14:m>
                  <m:oMath xmlns:m="http://schemas.openxmlformats.org/officeDocument/2006/math">
                    <m:r>
                      <a:rPr lang="en-US" sz="1600" i="1">
                        <a:latin typeface="Cambria Math" panose="02040503050406030204" pitchFamily="18" charset="0"/>
                        <a:ea typeface="Verdana" panose="020B0604030504040204" pitchFamily="34" charset="0"/>
                        <a:cs typeface="Verdana" panose="020B0604030504040204" pitchFamily="34" charset="0"/>
                      </a:rPr>
                      <m:t>𝑞</m:t>
                    </m:r>
                    <m:sSub>
                      <m:sSubPr>
                        <m:ctrlPr>
                          <a:rPr lang="en-US" sz="1600" i="1">
                            <a:latin typeface="Cambria Math" panose="02040503050406030204" pitchFamily="18" charset="0"/>
                            <a:ea typeface="Verdana" panose="020B0604030504040204" pitchFamily="34" charset="0"/>
                            <a:cs typeface="Verdana" panose="020B0604030504040204" pitchFamily="34" charset="0"/>
                          </a:rPr>
                        </m:ctrlPr>
                      </m:sSubPr>
                      <m:e>
                        <m:r>
                          <a:rPr lang="en-US" sz="1600" i="1">
                            <a:latin typeface="Cambria Math" panose="02040503050406030204" pitchFamily="18" charset="0"/>
                            <a:ea typeface="Verdana" panose="020B0604030504040204" pitchFamily="34" charset="0"/>
                            <a:cs typeface="Verdana" panose="020B0604030504040204" pitchFamily="34" charset="0"/>
                          </a:rPr>
                          <m:t>𝑅</m:t>
                        </m:r>
                      </m:e>
                      <m:sub>
                        <m:r>
                          <a:rPr lang="en-US" sz="1600" i="1">
                            <a:latin typeface="Cambria Math" panose="02040503050406030204" pitchFamily="18" charset="0"/>
                            <a:ea typeface="Verdana" panose="020B0604030504040204" pitchFamily="34" charset="0"/>
                            <a:cs typeface="Verdana" panose="020B0604030504040204" pitchFamily="34" charset="0"/>
                          </a:rPr>
                          <m:t>𝑔</m:t>
                        </m:r>
                      </m:sub>
                    </m:sSub>
                    <m:r>
                      <a:rPr lang="en-US" sz="1600" i="1" smtClean="0">
                        <a:latin typeface="Cambria Math" panose="02040503050406030204" pitchFamily="18" charset="0"/>
                        <a:ea typeface="Verdana" panose="020B0604030504040204" pitchFamily="34" charset="0"/>
                        <a:cs typeface="Verdana" panose="020B0604030504040204" pitchFamily="34" charset="0"/>
                      </a:rPr>
                      <m:t>≈</m:t>
                    </m:r>
                    <m:r>
                      <a:rPr lang="en-US" sz="1600" i="1">
                        <a:latin typeface="Cambria Math" panose="02040503050406030204" pitchFamily="18" charset="0"/>
                        <a:ea typeface="Verdana" panose="020B0604030504040204" pitchFamily="34" charset="0"/>
                        <a:cs typeface="Verdana" panose="020B0604030504040204" pitchFamily="34" charset="0"/>
                      </a:rPr>
                      <m:t>1</m:t>
                    </m:r>
                  </m:oMath>
                </a14:m>
                <a:endParaRPr lang="en-US"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285750" indent="-285750" algn="l">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Guinier region should be fit to as low q as your data</a:t>
                </a:r>
              </a:p>
              <a:p>
                <a:pPr marL="742950" lvl="1"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Do not cut out low q data!</a:t>
                </a:r>
              </a:p>
              <a:p>
                <a:pPr marL="742950" lvl="1" indent="-28575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Need </a:t>
                </a:r>
                <a14:m>
                  <m:oMath xmlns:m="http://schemas.openxmlformats.org/officeDocument/2006/math">
                    <m:sSub>
                      <m:sSubPr>
                        <m:ctrlPr>
                          <a:rPr lang="en-US" sz="1600" i="1">
                            <a:latin typeface="Cambria Math" panose="02040503050406030204" pitchFamily="18" charset="0"/>
                            <a:ea typeface="Verdana" panose="020B0604030504040204" pitchFamily="34" charset="0"/>
                            <a:cs typeface="Verdana" panose="020B0604030504040204" pitchFamily="34" charset="0"/>
                          </a:rPr>
                        </m:ctrlPr>
                      </m:sSubPr>
                      <m:e>
                        <m:sSub>
                          <m:sSubPr>
                            <m:ctrlPr>
                              <a:rPr lang="en-US" sz="1600" i="1" smtClean="0">
                                <a:latin typeface="Cambria Math" panose="02040503050406030204" pitchFamily="18" charset="0"/>
                                <a:ea typeface="Verdana" panose="020B0604030504040204" pitchFamily="34" charset="0"/>
                                <a:cs typeface="Verdana" panose="020B0604030504040204" pitchFamily="34" charset="0"/>
                              </a:rPr>
                            </m:ctrlPr>
                          </m:sSubPr>
                          <m:e>
                            <m:r>
                              <a:rPr lang="en-US" sz="1600" b="0" i="1" smtClean="0">
                                <a:latin typeface="Cambria Math" panose="02040503050406030204" pitchFamily="18" charset="0"/>
                                <a:ea typeface="Verdana" panose="020B0604030504040204" pitchFamily="34" charset="0"/>
                                <a:cs typeface="Verdana" panose="020B0604030504040204" pitchFamily="34" charset="0"/>
                              </a:rPr>
                              <m:t>𝑞</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𝑚𝑖𝑛</m:t>
                            </m:r>
                          </m:sub>
                        </m:sSub>
                        <m:r>
                          <a:rPr lang="en-US" sz="1600" i="1">
                            <a:latin typeface="Cambria Math" panose="02040503050406030204" pitchFamily="18" charset="0"/>
                            <a:ea typeface="Verdana" panose="020B0604030504040204" pitchFamily="34" charset="0"/>
                            <a:cs typeface="Verdana" panose="020B0604030504040204" pitchFamily="34" charset="0"/>
                          </a:rPr>
                          <m:t>𝑅</m:t>
                        </m:r>
                      </m:e>
                      <m:sub>
                        <m:r>
                          <a:rPr lang="en-US" sz="1600" i="1">
                            <a:latin typeface="Cambria Math" panose="02040503050406030204" pitchFamily="18" charset="0"/>
                            <a:ea typeface="Verdana" panose="020B0604030504040204" pitchFamily="34" charset="0"/>
                            <a:cs typeface="Verdana" panose="020B0604030504040204" pitchFamily="34" charset="0"/>
                          </a:rPr>
                          <m:t>𝑔</m:t>
                        </m:r>
                      </m:sub>
                    </m:sSub>
                    <m:r>
                      <a:rPr lang="en-US" sz="1600" b="0" i="1" smtClean="0">
                        <a:latin typeface="Cambria Math" panose="02040503050406030204" pitchFamily="18" charset="0"/>
                        <a:ea typeface="Verdana" panose="020B0604030504040204" pitchFamily="34" charset="0"/>
                        <a:cs typeface="Verdana" panose="020B0604030504040204" pitchFamily="34" charset="0"/>
                      </a:rPr>
                      <m:t>&lt;</m:t>
                    </m:r>
                    <m:r>
                      <a:rPr lang="en-US" sz="1600" i="1">
                        <a:latin typeface="Cambria Math" panose="02040503050406030204" pitchFamily="18" charset="0"/>
                        <a:ea typeface="Verdana" panose="020B0604030504040204" pitchFamily="34" charset="0"/>
                        <a:cs typeface="Verdana" panose="020B0604030504040204" pitchFamily="34" charset="0"/>
                      </a:rPr>
                      <m:t>1</m:t>
                    </m:r>
                  </m:oMath>
                </a14:m>
                <a:r>
                  <a:rPr lang="en-US" sz="1600" dirty="0">
                    <a:latin typeface="Verdana" panose="020B0604030504040204" pitchFamily="34" charset="0"/>
                    <a:ea typeface="Verdana" panose="020B0604030504040204" pitchFamily="34" charset="0"/>
                    <a:cs typeface="Verdana" panose="020B0604030504040204" pitchFamily="34" charset="0"/>
                  </a:rPr>
                  <a:t>, preferably </a:t>
                </a:r>
                <a14:m>
                  <m:oMath xmlns:m="http://schemas.openxmlformats.org/officeDocument/2006/math">
                    <m:sSub>
                      <m:sSubPr>
                        <m:ctrlPr>
                          <a:rPr lang="en-US" sz="1600" i="1">
                            <a:latin typeface="Cambria Math" panose="02040503050406030204" pitchFamily="18" charset="0"/>
                            <a:ea typeface="Verdana" panose="020B0604030504040204" pitchFamily="34" charset="0"/>
                            <a:cs typeface="Verdana" panose="020B0604030504040204" pitchFamily="34" charset="0"/>
                          </a:rPr>
                        </m:ctrlPr>
                      </m:sSubPr>
                      <m:e>
                        <m:sSub>
                          <m:sSubPr>
                            <m:ctrlPr>
                              <a:rPr lang="en-US" sz="1600" i="1">
                                <a:latin typeface="Cambria Math" panose="02040503050406030204" pitchFamily="18" charset="0"/>
                                <a:ea typeface="Verdana" panose="020B0604030504040204" pitchFamily="34" charset="0"/>
                                <a:cs typeface="Verdana" panose="020B0604030504040204" pitchFamily="34" charset="0"/>
                              </a:rPr>
                            </m:ctrlPr>
                          </m:sSubPr>
                          <m:e>
                            <m:r>
                              <a:rPr lang="en-US" sz="1600" i="1">
                                <a:latin typeface="Cambria Math" panose="02040503050406030204" pitchFamily="18" charset="0"/>
                                <a:ea typeface="Verdana" panose="020B0604030504040204" pitchFamily="34" charset="0"/>
                                <a:cs typeface="Verdana" panose="020B0604030504040204" pitchFamily="34" charset="0"/>
                              </a:rPr>
                              <m:t>𝑞</m:t>
                            </m:r>
                          </m:e>
                          <m:sub>
                            <m:r>
                              <a:rPr lang="en-US" sz="1600" i="1">
                                <a:latin typeface="Cambria Math" panose="02040503050406030204" pitchFamily="18" charset="0"/>
                                <a:ea typeface="Verdana" panose="020B0604030504040204" pitchFamily="34" charset="0"/>
                                <a:cs typeface="Verdana" panose="020B0604030504040204" pitchFamily="34" charset="0"/>
                              </a:rPr>
                              <m:t>𝑚𝑖𝑛</m:t>
                            </m:r>
                          </m:sub>
                        </m:sSub>
                        <m:r>
                          <a:rPr lang="en-US" sz="1600" i="1">
                            <a:latin typeface="Cambria Math" panose="02040503050406030204" pitchFamily="18" charset="0"/>
                            <a:ea typeface="Verdana" panose="020B0604030504040204" pitchFamily="34" charset="0"/>
                            <a:cs typeface="Verdana" panose="020B0604030504040204" pitchFamily="34" charset="0"/>
                          </a:rPr>
                          <m:t>𝑅</m:t>
                        </m:r>
                      </m:e>
                      <m:sub>
                        <m:r>
                          <a:rPr lang="en-US" sz="1600" i="1">
                            <a:latin typeface="Cambria Math" panose="02040503050406030204" pitchFamily="18" charset="0"/>
                            <a:ea typeface="Verdana" panose="020B0604030504040204" pitchFamily="34" charset="0"/>
                            <a:cs typeface="Verdana" panose="020B0604030504040204" pitchFamily="34" charset="0"/>
                          </a:rPr>
                          <m:t>𝑔</m:t>
                        </m:r>
                      </m:sub>
                    </m:sSub>
                    <m:r>
                      <a:rPr lang="en-US" sz="1600" i="1">
                        <a:latin typeface="Cambria Math" panose="02040503050406030204" pitchFamily="18" charset="0"/>
                        <a:ea typeface="Verdana" panose="020B0604030504040204" pitchFamily="34" charset="0"/>
                        <a:cs typeface="Verdana" panose="020B0604030504040204" pitchFamily="34" charset="0"/>
                      </a:rPr>
                      <m:t>&lt;</m:t>
                    </m:r>
                    <m:r>
                      <a:rPr lang="en-US" sz="1600" b="0" i="1" smtClean="0">
                        <a:latin typeface="Cambria Math" panose="02040503050406030204" pitchFamily="18" charset="0"/>
                        <a:ea typeface="Verdana" panose="020B0604030504040204" pitchFamily="34" charset="0"/>
                        <a:cs typeface="Verdana" panose="020B0604030504040204" pitchFamily="34" charset="0"/>
                      </a:rPr>
                      <m:t>0.65</m:t>
                    </m:r>
                  </m:oMath>
                </a14:m>
                <a:endParaRPr lang="en-US"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4" name="TextBox 23">
                <a:extLst>
                  <a:ext uri="{FF2B5EF4-FFF2-40B4-BE49-F238E27FC236}">
                    <a16:creationId xmlns:a16="http://schemas.microsoft.com/office/drawing/2014/main" id="{AEF7CEAE-2BD7-5748-8249-DC90D590CB8D}"/>
                  </a:ext>
                </a:extLst>
              </p:cNvPr>
              <p:cNvSpPr txBox="1">
                <a:spLocks noRot="1" noChangeAspect="1" noMove="1" noResize="1" noEditPoints="1" noAdjustHandles="1" noChangeArrowheads="1" noChangeShapeType="1" noTextEdit="1"/>
              </p:cNvSpPr>
              <p:nvPr/>
            </p:nvSpPr>
            <p:spPr>
              <a:xfrm>
                <a:off x="5410200" y="3396342"/>
                <a:ext cx="3043692" cy="3080658"/>
              </a:xfrm>
              <a:prstGeom prst="rect">
                <a:avLst/>
              </a:prstGeom>
              <a:blipFill>
                <a:blip r:embed="rId6"/>
                <a:stretch>
                  <a:fillRect l="-415" t="-1639" r="-830" b="-1639"/>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0FB56807-B54E-1D46-9116-073D23F411A5}"/>
              </a:ext>
            </a:extLst>
          </p:cNvPr>
          <p:cNvCxnSpPr/>
          <p:nvPr/>
        </p:nvCxnSpPr>
        <p:spPr bwMode="auto">
          <a:xfrm>
            <a:off x="1353312" y="2551912"/>
            <a:ext cx="0" cy="3696488"/>
          </a:xfrm>
          <a:prstGeom prst="line">
            <a:avLst/>
          </a:prstGeom>
          <a:solidFill>
            <a:srgbClr val="00B8FF"/>
          </a:solidFill>
          <a:ln w="22225" cap="flat" cmpd="sng" algn="ctr">
            <a:solidFill>
              <a:srgbClr val="FF0000"/>
            </a:solidFill>
            <a:prstDash val="sysDot"/>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DF87CA9-B6AF-6243-A4EA-E1F8632BDD28}"/>
                  </a:ext>
                </a:extLst>
              </p:cNvPr>
              <p:cNvSpPr txBox="1"/>
              <p:nvPr/>
            </p:nvSpPr>
            <p:spPr>
              <a:xfrm>
                <a:off x="315775" y="2320018"/>
                <a:ext cx="1140440" cy="35856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ea typeface="Verdana" panose="020B0604030504040204" pitchFamily="34" charset="0"/>
                          <a:cs typeface="Verdana" panose="020B0604030504040204" pitchFamily="34" charset="0"/>
                        </a:rPr>
                        <m:t>𝑞</m:t>
                      </m:r>
                      <m:sSub>
                        <m:sSubPr>
                          <m:ctrlPr>
                            <a:rPr lang="en-US" sz="1600" b="0" i="1" smtClean="0">
                              <a:solidFill>
                                <a:srgbClr val="FF0000"/>
                              </a:solidFill>
                              <a:latin typeface="Cambria Math" panose="02040503050406030204" pitchFamily="18" charset="0"/>
                              <a:ea typeface="Verdana" panose="020B0604030504040204" pitchFamily="34" charset="0"/>
                              <a:cs typeface="Verdana" panose="020B0604030504040204" pitchFamily="34" charset="0"/>
                            </a:rPr>
                          </m:ctrlPr>
                        </m:sSubPr>
                        <m:e>
                          <m:r>
                            <a:rPr lang="en-US" sz="1600" b="0" i="1" smtClean="0">
                              <a:solidFill>
                                <a:srgbClr val="FF0000"/>
                              </a:solidFill>
                              <a:latin typeface="Cambria Math" panose="02040503050406030204" pitchFamily="18" charset="0"/>
                              <a:ea typeface="Verdana" panose="020B0604030504040204" pitchFamily="34" charset="0"/>
                              <a:cs typeface="Verdana" panose="020B0604030504040204" pitchFamily="34" charset="0"/>
                            </a:rPr>
                            <m:t>𝑅</m:t>
                          </m:r>
                        </m:e>
                        <m:sub>
                          <m:r>
                            <a:rPr lang="en-US" sz="1600" b="0" i="1" smtClean="0">
                              <a:solidFill>
                                <a:srgbClr val="FF0000"/>
                              </a:solidFill>
                              <a:latin typeface="Cambria Math" panose="02040503050406030204" pitchFamily="18" charset="0"/>
                              <a:ea typeface="Verdana" panose="020B0604030504040204" pitchFamily="34" charset="0"/>
                              <a:cs typeface="Verdana" panose="020B0604030504040204" pitchFamily="34" charset="0"/>
                            </a:rPr>
                            <m:t>𝑔</m:t>
                          </m:r>
                        </m:sub>
                      </m:sSub>
                      <m:r>
                        <a:rPr lang="en-US" sz="1600" b="0" i="1" smtClean="0">
                          <a:solidFill>
                            <a:srgbClr val="FF0000"/>
                          </a:solidFill>
                          <a:latin typeface="Cambria Math" panose="02040503050406030204" pitchFamily="18" charset="0"/>
                          <a:ea typeface="Verdana" panose="020B0604030504040204" pitchFamily="34" charset="0"/>
                          <a:cs typeface="Verdana" panose="020B0604030504040204" pitchFamily="34" charset="0"/>
                        </a:rPr>
                        <m:t>=1.0</m:t>
                      </m:r>
                    </m:oMath>
                  </m:oMathPara>
                </a14:m>
                <a:endParaRPr lang="en-US" sz="16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6" name="TextBox 25">
                <a:extLst>
                  <a:ext uri="{FF2B5EF4-FFF2-40B4-BE49-F238E27FC236}">
                    <a16:creationId xmlns:a16="http://schemas.microsoft.com/office/drawing/2014/main" id="{ADF87CA9-B6AF-6243-A4EA-E1F8632BDD28}"/>
                  </a:ext>
                </a:extLst>
              </p:cNvPr>
              <p:cNvSpPr txBox="1">
                <a:spLocks noRot="1" noChangeAspect="1" noMove="1" noResize="1" noEditPoints="1" noAdjustHandles="1" noChangeArrowheads="1" noChangeShapeType="1" noTextEdit="1"/>
              </p:cNvSpPr>
              <p:nvPr/>
            </p:nvSpPr>
            <p:spPr>
              <a:xfrm>
                <a:off x="315775" y="2320018"/>
                <a:ext cx="1140440" cy="358560"/>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60858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71CB-31F1-4E4F-AE0F-2A30978A5B91}"/>
              </a:ext>
            </a:extLst>
          </p:cNvPr>
          <p:cNvSpPr>
            <a:spLocks noGrp="1"/>
          </p:cNvSpPr>
          <p:nvPr>
            <p:ph type="title"/>
          </p:nvPr>
        </p:nvSpPr>
        <p:spPr/>
        <p:txBody>
          <a:bodyPr/>
          <a:lstStyle/>
          <a:p>
            <a:r>
              <a:rPr lang="en-US" dirty="0"/>
              <a:t>Guinier analysis</a:t>
            </a:r>
          </a:p>
        </p:txBody>
      </p:sp>
      <p:sp>
        <p:nvSpPr>
          <p:cNvPr id="3" name="Content Placeholder 2">
            <a:extLst>
              <a:ext uri="{FF2B5EF4-FFF2-40B4-BE49-F238E27FC236}">
                <a16:creationId xmlns:a16="http://schemas.microsoft.com/office/drawing/2014/main" id="{B0EBDF8E-E46F-C24E-BEAC-A51B79B60F91}"/>
              </a:ext>
            </a:extLst>
          </p:cNvPr>
          <p:cNvSpPr>
            <a:spLocks noGrp="1"/>
          </p:cNvSpPr>
          <p:nvPr>
            <p:ph idx="1"/>
          </p:nvPr>
        </p:nvSpPr>
        <p:spPr>
          <a:xfrm>
            <a:off x="685800" y="1524000"/>
            <a:ext cx="7770813" cy="838200"/>
          </a:xfrm>
        </p:spPr>
        <p:txBody>
          <a:bodyPr>
            <a:normAutofit fontScale="70000" lnSpcReduction="20000"/>
          </a:bodyPr>
          <a:lstStyle/>
          <a:p>
            <a:r>
              <a:rPr lang="en-US" dirty="0"/>
              <a:t>Non-linearities in Guinier analysis are indicative of problems with your sample</a:t>
            </a:r>
          </a:p>
        </p:txBody>
      </p:sp>
      <p:pic>
        <p:nvPicPr>
          <p:cNvPr id="5" name="Picture 4">
            <a:extLst>
              <a:ext uri="{FF2B5EF4-FFF2-40B4-BE49-F238E27FC236}">
                <a16:creationId xmlns:a16="http://schemas.microsoft.com/office/drawing/2014/main" id="{E2D8408D-0440-CE4B-B62C-0ACD0D5E4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164" y="3334709"/>
            <a:ext cx="6585857" cy="1676400"/>
          </a:xfrm>
          <a:prstGeom prst="rect">
            <a:avLst/>
          </a:prstGeom>
        </p:spPr>
      </p:pic>
      <p:sp>
        <p:nvSpPr>
          <p:cNvPr id="6" name="TextBox 5">
            <a:extLst>
              <a:ext uri="{FF2B5EF4-FFF2-40B4-BE49-F238E27FC236}">
                <a16:creationId xmlns:a16="http://schemas.microsoft.com/office/drawing/2014/main" id="{A2131AEB-FE94-614B-95F1-F199DB82F155}"/>
              </a:ext>
            </a:extLst>
          </p:cNvPr>
          <p:cNvSpPr txBox="1"/>
          <p:nvPr/>
        </p:nvSpPr>
        <p:spPr>
          <a:xfrm>
            <a:off x="963386" y="2432956"/>
            <a:ext cx="6961414" cy="830997"/>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Aggregation causes a characteristic upturn at low q</a:t>
            </a:r>
          </a:p>
          <a:p>
            <a:pPr marL="742950" lvl="1"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Could be caused by aggregates in the sample, or by radiation induced aggregation (radiation damage</a:t>
            </a:r>
          </a:p>
        </p:txBody>
      </p:sp>
      <p:pic>
        <p:nvPicPr>
          <p:cNvPr id="8" name="Picture 7">
            <a:extLst>
              <a:ext uri="{FF2B5EF4-FFF2-40B4-BE49-F238E27FC236}">
                <a16:creationId xmlns:a16="http://schemas.microsoft.com/office/drawing/2014/main" id="{B95D1286-3054-E741-8C21-5FD1D39EC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726" y="4876800"/>
            <a:ext cx="2266559" cy="1847531"/>
          </a:xfrm>
          <a:prstGeom prst="rect">
            <a:avLst/>
          </a:prstGeom>
        </p:spPr>
      </p:pic>
      <p:sp>
        <p:nvSpPr>
          <p:cNvPr id="9" name="TextBox 8">
            <a:extLst>
              <a:ext uri="{FF2B5EF4-FFF2-40B4-BE49-F238E27FC236}">
                <a16:creationId xmlns:a16="http://schemas.microsoft.com/office/drawing/2014/main" id="{D1F830CC-13EB-AA4D-BB9E-B234036B7C2E}"/>
              </a:ext>
            </a:extLst>
          </p:cNvPr>
          <p:cNvSpPr txBox="1"/>
          <p:nvPr/>
        </p:nvSpPr>
        <p:spPr>
          <a:xfrm>
            <a:off x="759279" y="5159829"/>
            <a:ext cx="2898321" cy="1077218"/>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Downturns at low q are characteristic of structure factor, also show up in a Guinier fit</a:t>
            </a:r>
          </a:p>
        </p:txBody>
      </p:sp>
      <p:sp>
        <p:nvSpPr>
          <p:cNvPr id="10" name="TextBox 9">
            <a:extLst>
              <a:ext uri="{FF2B5EF4-FFF2-40B4-BE49-F238E27FC236}">
                <a16:creationId xmlns:a16="http://schemas.microsoft.com/office/drawing/2014/main" id="{BE8AC66A-0661-8A4A-A024-7871249A2A5F}"/>
              </a:ext>
            </a:extLst>
          </p:cNvPr>
          <p:cNvSpPr txBox="1"/>
          <p:nvPr/>
        </p:nvSpPr>
        <p:spPr>
          <a:xfrm>
            <a:off x="6172200" y="5814172"/>
            <a:ext cx="2829915" cy="830997"/>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Images from Putnam et al. Quarterly reviews of biophysics, 40(3) 2007.</a:t>
            </a:r>
          </a:p>
        </p:txBody>
      </p:sp>
    </p:spTree>
    <p:extLst>
      <p:ext uri="{BB962C8B-B14F-4D97-AF65-F5344CB8AC3E}">
        <p14:creationId xmlns:p14="http://schemas.microsoft.com/office/powerpoint/2010/main" val="2116212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73549-667D-2045-B3C9-C3C4EBE36FBF}"/>
              </a:ext>
            </a:extLst>
          </p:cNvPr>
          <p:cNvSpPr>
            <a:spLocks noGrp="1"/>
          </p:cNvSpPr>
          <p:nvPr>
            <p:ph type="title"/>
          </p:nvPr>
        </p:nvSpPr>
        <p:spPr/>
        <p:txBody>
          <a:bodyPr/>
          <a:lstStyle/>
          <a:p>
            <a:r>
              <a:rPr lang="en-US" dirty="0"/>
              <a:t>Guinier analysis</a:t>
            </a:r>
          </a:p>
        </p:txBody>
      </p:sp>
      <p:sp>
        <p:nvSpPr>
          <p:cNvPr id="3" name="Content Placeholder 2">
            <a:extLst>
              <a:ext uri="{FF2B5EF4-FFF2-40B4-BE49-F238E27FC236}">
                <a16:creationId xmlns:a16="http://schemas.microsoft.com/office/drawing/2014/main" id="{EF7D7A8A-D572-F349-8AED-FAD4F0DA0A87}"/>
              </a:ext>
            </a:extLst>
          </p:cNvPr>
          <p:cNvSpPr>
            <a:spLocks noGrp="1"/>
          </p:cNvSpPr>
          <p:nvPr>
            <p:ph idx="1"/>
          </p:nvPr>
        </p:nvSpPr>
        <p:spPr>
          <a:xfrm>
            <a:off x="685800" y="1524000"/>
            <a:ext cx="7770813" cy="685800"/>
          </a:xfrm>
        </p:spPr>
        <p:txBody>
          <a:bodyPr>
            <a:normAutofit fontScale="85000" lnSpcReduction="10000"/>
          </a:bodyPr>
          <a:lstStyle/>
          <a:p>
            <a:r>
              <a:rPr lang="en-US" dirty="0"/>
              <a:t>Fit residual can help you see problems</a:t>
            </a:r>
          </a:p>
        </p:txBody>
      </p:sp>
      <p:pic>
        <p:nvPicPr>
          <p:cNvPr id="5" name="Picture 4">
            <a:extLst>
              <a:ext uri="{FF2B5EF4-FFF2-40B4-BE49-F238E27FC236}">
                <a16:creationId xmlns:a16="http://schemas.microsoft.com/office/drawing/2014/main" id="{5F1D77B3-7E01-964B-B870-1D8191FE3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202711"/>
            <a:ext cx="3964801" cy="4399650"/>
          </a:xfrm>
          <a:prstGeom prst="rect">
            <a:avLst/>
          </a:prstGeom>
        </p:spPr>
      </p:pic>
      <p:pic>
        <p:nvPicPr>
          <p:cNvPr id="7" name="Picture 6">
            <a:extLst>
              <a:ext uri="{FF2B5EF4-FFF2-40B4-BE49-F238E27FC236}">
                <a16:creationId xmlns:a16="http://schemas.microsoft.com/office/drawing/2014/main" id="{81559B25-BEF8-FD41-AB20-454C18DF2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588" y="2209800"/>
            <a:ext cx="3958412" cy="4392561"/>
          </a:xfrm>
          <a:prstGeom prst="rect">
            <a:avLst/>
          </a:prstGeom>
        </p:spPr>
      </p:pic>
      <p:sp>
        <p:nvSpPr>
          <p:cNvPr id="8" name="TextBox 7">
            <a:extLst>
              <a:ext uri="{FF2B5EF4-FFF2-40B4-BE49-F238E27FC236}">
                <a16:creationId xmlns:a16="http://schemas.microsoft.com/office/drawing/2014/main" id="{4CC22892-57A0-0246-9698-921ED32F47E9}"/>
              </a:ext>
            </a:extLst>
          </p:cNvPr>
          <p:cNvSpPr txBox="1"/>
          <p:nvPr/>
        </p:nvSpPr>
        <p:spPr>
          <a:xfrm>
            <a:off x="1371600" y="3657600"/>
            <a:ext cx="1596912" cy="338554"/>
          </a:xfrm>
          <a:prstGeom prst="rect">
            <a:avLst/>
          </a:prstGeom>
          <a:noFill/>
        </p:spPr>
        <p:txBody>
          <a:bodyPr wrap="none" rtlCol="0">
            <a:spAutoFit/>
          </a:bodyPr>
          <a:lstStyle/>
          <a:p>
            <a:pPr algn="l"/>
            <a:r>
              <a:rPr lang="en-US" sz="1600" dirty="0">
                <a:solidFill>
                  <a:srgbClr val="FF0000"/>
                </a:solidFill>
                <a:latin typeface="Verdana" panose="020B0604030504040204" pitchFamily="34" charset="0"/>
                <a:ea typeface="Verdana" panose="020B0604030504040204" pitchFamily="34" charset="0"/>
                <a:cs typeface="Verdana" panose="020B0604030504040204" pitchFamily="34" charset="0"/>
              </a:rPr>
              <a:t>Monodisperse</a:t>
            </a:r>
          </a:p>
        </p:txBody>
      </p:sp>
      <p:sp>
        <p:nvSpPr>
          <p:cNvPr id="9" name="TextBox 8">
            <a:extLst>
              <a:ext uri="{FF2B5EF4-FFF2-40B4-BE49-F238E27FC236}">
                <a16:creationId xmlns:a16="http://schemas.microsoft.com/office/drawing/2014/main" id="{E4F87F80-CBDE-6B42-B1AC-610539101537}"/>
              </a:ext>
            </a:extLst>
          </p:cNvPr>
          <p:cNvSpPr txBox="1"/>
          <p:nvPr/>
        </p:nvSpPr>
        <p:spPr>
          <a:xfrm>
            <a:off x="6172200" y="2726323"/>
            <a:ext cx="1374094" cy="338554"/>
          </a:xfrm>
          <a:prstGeom prst="rect">
            <a:avLst/>
          </a:prstGeom>
          <a:noFill/>
        </p:spPr>
        <p:txBody>
          <a:bodyPr wrap="none" rtlCol="0">
            <a:spAutoFit/>
          </a:bodyPr>
          <a:lstStyle/>
          <a:p>
            <a:pPr algn="l"/>
            <a:r>
              <a:rPr lang="en-US" sz="1600" dirty="0">
                <a:solidFill>
                  <a:srgbClr val="FF0000"/>
                </a:solidFill>
                <a:latin typeface="Verdana" panose="020B0604030504040204" pitchFamily="34" charset="0"/>
                <a:ea typeface="Verdana" panose="020B0604030504040204" pitchFamily="34" charset="0"/>
                <a:cs typeface="Verdana" panose="020B0604030504040204" pitchFamily="34" charset="0"/>
              </a:rPr>
              <a:t>Aggregated</a:t>
            </a:r>
          </a:p>
        </p:txBody>
      </p:sp>
    </p:spTree>
    <p:extLst>
      <p:ext uri="{BB962C8B-B14F-4D97-AF65-F5344CB8AC3E}">
        <p14:creationId xmlns:p14="http://schemas.microsoft.com/office/powerpoint/2010/main" val="759874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41ADC3-B46F-CC4D-AFDF-5A79D8B87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526" y="2202711"/>
            <a:ext cx="3964801" cy="4399650"/>
          </a:xfrm>
          <a:prstGeom prst="rect">
            <a:avLst/>
          </a:prstGeom>
        </p:spPr>
      </p:pic>
      <p:sp>
        <p:nvSpPr>
          <p:cNvPr id="2" name="Title 1">
            <a:extLst>
              <a:ext uri="{FF2B5EF4-FFF2-40B4-BE49-F238E27FC236}">
                <a16:creationId xmlns:a16="http://schemas.microsoft.com/office/drawing/2014/main" id="{7D473549-667D-2045-B3C9-C3C4EBE36FBF}"/>
              </a:ext>
            </a:extLst>
          </p:cNvPr>
          <p:cNvSpPr>
            <a:spLocks noGrp="1"/>
          </p:cNvSpPr>
          <p:nvPr>
            <p:ph type="title"/>
          </p:nvPr>
        </p:nvSpPr>
        <p:spPr/>
        <p:txBody>
          <a:bodyPr/>
          <a:lstStyle/>
          <a:p>
            <a:r>
              <a:rPr lang="en-US" dirty="0"/>
              <a:t>Guinier analysis</a:t>
            </a:r>
          </a:p>
        </p:txBody>
      </p:sp>
      <p:sp>
        <p:nvSpPr>
          <p:cNvPr id="3" name="Content Placeholder 2">
            <a:extLst>
              <a:ext uri="{FF2B5EF4-FFF2-40B4-BE49-F238E27FC236}">
                <a16:creationId xmlns:a16="http://schemas.microsoft.com/office/drawing/2014/main" id="{EF7D7A8A-D572-F349-8AED-FAD4F0DA0A87}"/>
              </a:ext>
            </a:extLst>
          </p:cNvPr>
          <p:cNvSpPr>
            <a:spLocks noGrp="1"/>
          </p:cNvSpPr>
          <p:nvPr>
            <p:ph idx="1"/>
          </p:nvPr>
        </p:nvSpPr>
        <p:spPr>
          <a:xfrm>
            <a:off x="685800" y="1524000"/>
            <a:ext cx="7770813" cy="685800"/>
          </a:xfrm>
        </p:spPr>
        <p:txBody>
          <a:bodyPr>
            <a:normAutofit fontScale="85000" lnSpcReduction="10000"/>
          </a:bodyPr>
          <a:lstStyle/>
          <a:p>
            <a:r>
              <a:rPr lang="en-US" dirty="0"/>
              <a:t>Fit residual can help you see problems</a:t>
            </a:r>
          </a:p>
        </p:txBody>
      </p:sp>
      <p:pic>
        <p:nvPicPr>
          <p:cNvPr id="5" name="Picture 4">
            <a:extLst>
              <a:ext uri="{FF2B5EF4-FFF2-40B4-BE49-F238E27FC236}">
                <a16:creationId xmlns:a16="http://schemas.microsoft.com/office/drawing/2014/main" id="{5F1D77B3-7E01-964B-B870-1D8191FE3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02711"/>
            <a:ext cx="3964801" cy="4399650"/>
          </a:xfrm>
          <a:prstGeom prst="rect">
            <a:avLst/>
          </a:prstGeom>
        </p:spPr>
      </p:pic>
      <p:sp>
        <p:nvSpPr>
          <p:cNvPr id="8" name="TextBox 7">
            <a:extLst>
              <a:ext uri="{FF2B5EF4-FFF2-40B4-BE49-F238E27FC236}">
                <a16:creationId xmlns:a16="http://schemas.microsoft.com/office/drawing/2014/main" id="{4CC22892-57A0-0246-9698-921ED32F47E9}"/>
              </a:ext>
            </a:extLst>
          </p:cNvPr>
          <p:cNvSpPr txBox="1"/>
          <p:nvPr/>
        </p:nvSpPr>
        <p:spPr>
          <a:xfrm>
            <a:off x="1371600" y="3657600"/>
            <a:ext cx="1596912" cy="338554"/>
          </a:xfrm>
          <a:prstGeom prst="rect">
            <a:avLst/>
          </a:prstGeom>
          <a:noFill/>
        </p:spPr>
        <p:txBody>
          <a:bodyPr wrap="none" rtlCol="0">
            <a:spAutoFit/>
          </a:bodyPr>
          <a:lstStyle/>
          <a:p>
            <a:pPr algn="l"/>
            <a:r>
              <a:rPr lang="en-US" sz="1600" dirty="0">
                <a:solidFill>
                  <a:srgbClr val="FF0000"/>
                </a:solidFill>
                <a:latin typeface="Verdana" panose="020B0604030504040204" pitchFamily="34" charset="0"/>
                <a:ea typeface="Verdana" panose="020B0604030504040204" pitchFamily="34" charset="0"/>
                <a:cs typeface="Verdana" panose="020B0604030504040204" pitchFamily="34" charset="0"/>
              </a:rPr>
              <a:t>Monodisperse</a:t>
            </a:r>
          </a:p>
        </p:txBody>
      </p:sp>
      <p:sp>
        <p:nvSpPr>
          <p:cNvPr id="9" name="TextBox 8">
            <a:extLst>
              <a:ext uri="{FF2B5EF4-FFF2-40B4-BE49-F238E27FC236}">
                <a16:creationId xmlns:a16="http://schemas.microsoft.com/office/drawing/2014/main" id="{E4F87F80-CBDE-6B42-B1AC-610539101537}"/>
              </a:ext>
            </a:extLst>
          </p:cNvPr>
          <p:cNvSpPr txBox="1"/>
          <p:nvPr/>
        </p:nvSpPr>
        <p:spPr>
          <a:xfrm>
            <a:off x="5943600" y="3488323"/>
            <a:ext cx="1972015" cy="584775"/>
          </a:xfrm>
          <a:prstGeom prst="rect">
            <a:avLst/>
          </a:prstGeom>
          <a:noFill/>
        </p:spPr>
        <p:txBody>
          <a:bodyPr wrap="none" rtlCol="0">
            <a:spAutoFit/>
          </a:bodyPr>
          <a:lstStyle/>
          <a:p>
            <a:pPr algn="l"/>
            <a:r>
              <a:rPr lang="en-US" sz="1600" dirty="0">
                <a:solidFill>
                  <a:srgbClr val="FF0000"/>
                </a:solidFill>
                <a:latin typeface="Verdana" panose="020B0604030504040204" pitchFamily="34" charset="0"/>
                <a:ea typeface="Verdana" panose="020B0604030504040204" pitchFamily="34" charset="0"/>
                <a:cs typeface="Verdana" panose="020B0604030504040204" pitchFamily="34" charset="0"/>
              </a:rPr>
              <a:t>Repulsive</a:t>
            </a:r>
          </a:p>
          <a:p>
            <a:pPr algn="l"/>
            <a:r>
              <a:rPr lang="en-US" sz="1600" dirty="0">
                <a:solidFill>
                  <a:srgbClr val="FF0000"/>
                </a:solidFill>
                <a:latin typeface="Verdana" panose="020B0604030504040204" pitchFamily="34" charset="0"/>
                <a:ea typeface="Verdana" panose="020B0604030504040204" pitchFamily="34" charset="0"/>
                <a:cs typeface="Verdana" panose="020B0604030504040204" pitchFamily="34" charset="0"/>
              </a:rPr>
              <a:t>(structure factor)</a:t>
            </a:r>
          </a:p>
        </p:txBody>
      </p:sp>
    </p:spTree>
    <p:extLst>
      <p:ext uri="{BB962C8B-B14F-4D97-AF65-F5344CB8AC3E}">
        <p14:creationId xmlns:p14="http://schemas.microsoft.com/office/powerpoint/2010/main" val="2588981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6826-162A-024A-9212-6E553BB08383}"/>
              </a:ext>
            </a:extLst>
          </p:cNvPr>
          <p:cNvSpPr>
            <a:spLocks noGrp="1"/>
          </p:cNvSpPr>
          <p:nvPr>
            <p:ph type="title"/>
          </p:nvPr>
        </p:nvSpPr>
        <p:spPr/>
        <p:txBody>
          <a:bodyPr/>
          <a:lstStyle/>
          <a:p>
            <a:r>
              <a:rPr lang="en-US" dirty="0"/>
              <a:t>Molecular weight from SAXS</a:t>
            </a:r>
          </a:p>
        </p:txBody>
      </p:sp>
      <p:sp>
        <p:nvSpPr>
          <p:cNvPr id="3" name="Content Placeholder 2">
            <a:extLst>
              <a:ext uri="{FF2B5EF4-FFF2-40B4-BE49-F238E27FC236}">
                <a16:creationId xmlns:a16="http://schemas.microsoft.com/office/drawing/2014/main" id="{9DAD0D1F-582E-7542-90A5-19AC479DA44A}"/>
              </a:ext>
            </a:extLst>
          </p:cNvPr>
          <p:cNvSpPr>
            <a:spLocks noGrp="1"/>
          </p:cNvSpPr>
          <p:nvPr>
            <p:ph idx="1"/>
          </p:nvPr>
        </p:nvSpPr>
        <p:spPr>
          <a:xfrm>
            <a:off x="685800" y="1524000"/>
            <a:ext cx="7770813" cy="990600"/>
          </a:xfrm>
        </p:spPr>
        <p:txBody>
          <a:bodyPr>
            <a:normAutofit fontScale="55000" lnSpcReduction="20000"/>
          </a:bodyPr>
          <a:lstStyle/>
          <a:p>
            <a:pPr marL="0" indent="0">
              <a:buNone/>
            </a:pPr>
            <a:r>
              <a:rPr lang="en-US" dirty="0"/>
              <a:t>Molecular weight estimates from SAXS are ~10% accurate at best. Despite this, it is important to estimate MW to verify it matches what you expect</a:t>
            </a:r>
          </a:p>
        </p:txBody>
      </p:sp>
      <mc:AlternateContent xmlns:mc="http://schemas.openxmlformats.org/markup-compatibility/2006" xmlns:a14="http://schemas.microsoft.com/office/drawing/2010/main">
        <mc:Choice Requires="a14">
          <p:sp>
            <p:nvSpPr>
              <p:cNvPr id="4" name="TextBox 2">
                <a:extLst>
                  <a:ext uri="{FF2B5EF4-FFF2-40B4-BE49-F238E27FC236}">
                    <a16:creationId xmlns:a16="http://schemas.microsoft.com/office/drawing/2014/main" id="{9F30CCD5-9124-6845-8374-1BFA0376590A}"/>
                  </a:ext>
                </a:extLst>
              </p:cNvPr>
              <p:cNvSpPr txBox="1">
                <a:spLocks noChangeArrowheads="1"/>
              </p:cNvSpPr>
              <p:nvPr/>
            </p:nvSpPr>
            <p:spPr bwMode="auto">
              <a:xfrm>
                <a:off x="685800" y="2743200"/>
                <a:ext cx="7778750" cy="280076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marL="342900" indent="-342900">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pPr>
                  <a:buFontTx/>
                  <a:buAutoNum type="arabicPeriod"/>
                </a:pPr>
                <a:r>
                  <a:rPr lang="en-US" altLang="en-US" sz="1600" b="1" dirty="0">
                    <a:latin typeface="Verdana" panose="020B0604030504040204" pitchFamily="34" charset="0"/>
                    <a:ea typeface="Verdana" panose="020B0604030504040204" pitchFamily="34" charset="0"/>
                    <a:cs typeface="Verdana" panose="020B0604030504040204" pitchFamily="34" charset="0"/>
                  </a:rPr>
                  <a:t>I(0) in absolute units (water standard)</a:t>
                </a:r>
              </a:p>
              <a:p>
                <a:r>
                  <a:rPr lang="en-US" altLang="en-US" sz="1600" dirty="0">
                    <a:latin typeface="Verdana" panose="020B0604030504040204" pitchFamily="34" charset="0"/>
                    <a:ea typeface="Verdana" panose="020B0604030504040204" pitchFamily="34" charset="0"/>
                    <a:cs typeface="Verdana" panose="020B0604030504040204" pitchFamily="34" charset="0"/>
                  </a:rPr>
                  <a:t>	Scattering intensity actually has </a:t>
                </a:r>
                <a:r>
                  <a:rPr lang="ja-JP" altLang="en-US" sz="1600">
                    <a:latin typeface="Verdana" panose="020B0604030504040204" pitchFamily="34" charset="0"/>
                    <a:cs typeface="Verdana" panose="020B0604030504040204" pitchFamily="34" charset="0"/>
                  </a:rPr>
                  <a:t>“</a:t>
                </a:r>
                <a:r>
                  <a:rPr lang="en-US" altLang="ja-JP" sz="1600" dirty="0">
                    <a:latin typeface="Verdana" panose="020B0604030504040204" pitchFamily="34" charset="0"/>
                    <a:ea typeface="Verdana" panose="020B0604030504040204" pitchFamily="34" charset="0"/>
                    <a:cs typeface="Verdana" panose="020B0604030504040204" pitchFamily="34" charset="0"/>
                  </a:rPr>
                  <a:t>absolute</a:t>
                </a:r>
                <a:r>
                  <a:rPr lang="ja-JP" altLang="en-US" sz="1600">
                    <a:latin typeface="Verdana" panose="020B0604030504040204" pitchFamily="34" charset="0"/>
                    <a:cs typeface="Verdana" panose="020B0604030504040204" pitchFamily="34" charset="0"/>
                  </a:rPr>
                  <a:t>”</a:t>
                </a:r>
                <a:r>
                  <a:rPr lang="en-US" altLang="ja-JP" sz="1600" dirty="0">
                    <a:latin typeface="Verdana" panose="020B0604030504040204" pitchFamily="34" charset="0"/>
                    <a:ea typeface="Verdana" panose="020B0604030504040204" pitchFamily="34" charset="0"/>
                    <a:cs typeface="Verdana" panose="020B0604030504040204" pitchFamily="34" charset="0"/>
                  </a:rPr>
                  <a:t> units of cm</a:t>
                </a:r>
                <a:r>
                  <a:rPr lang="en-US" altLang="ja-JP" sz="1600" baseline="30000" dirty="0">
                    <a:latin typeface="Verdana" panose="020B0604030504040204" pitchFamily="34" charset="0"/>
                    <a:ea typeface="Verdana" panose="020B0604030504040204" pitchFamily="34" charset="0"/>
                    <a:cs typeface="Verdana" panose="020B0604030504040204" pitchFamily="34" charset="0"/>
                  </a:rPr>
                  <a:t>-1</a:t>
                </a:r>
                <a:r>
                  <a:rPr lang="en-US" altLang="ja-JP" sz="1600" dirty="0">
                    <a:latin typeface="Verdana" panose="020B0604030504040204" pitchFamily="34" charset="0"/>
                    <a:ea typeface="Verdana" panose="020B0604030504040204" pitchFamily="34" charset="0"/>
                    <a:cs typeface="Verdana" panose="020B0604030504040204" pitchFamily="34" charset="0"/>
                  </a:rPr>
                  <a:t> when properly calibrated with a known standard such as water. </a:t>
                </a:r>
                <a:r>
                  <a:rPr lang="en-US" altLang="ja-JP" sz="1600" i="1" dirty="0">
                    <a:latin typeface="Verdana" panose="020B0604030504040204" pitchFamily="34" charset="0"/>
                    <a:ea typeface="Verdana" panose="020B0604030504040204" pitchFamily="34" charset="0"/>
                    <a:cs typeface="Verdana" panose="020B0604030504040204" pitchFamily="34" charset="0"/>
                  </a:rPr>
                  <a:t>Once I(0) is expressed in absolute units</a:t>
                </a:r>
                <a:r>
                  <a:rPr lang="en-US" altLang="ja-JP" sz="1600" dirty="0">
                    <a:latin typeface="Verdana" panose="020B0604030504040204" pitchFamily="34" charset="0"/>
                    <a:ea typeface="Verdana" panose="020B0604030504040204" pitchFamily="34" charset="0"/>
                    <a:cs typeface="Verdana" panose="020B0604030504040204" pitchFamily="34" charset="0"/>
                  </a:rPr>
                  <a:t>, </a:t>
                </a:r>
              </a:p>
              <a:p>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pPr algn="ctr"/>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pPr algn="ctr"/>
                <a14:m>
                  <m:oMath xmlns:m="http://schemas.openxmlformats.org/officeDocument/2006/math">
                    <m:sSub>
                      <m:sSubPr>
                        <m:ctrlPr>
                          <a:rPr lang="en-US" altLang="en-US" sz="1600" i="1" smtClean="0">
                            <a:latin typeface="Cambria Math" panose="02040503050406030204" pitchFamily="18" charset="0"/>
                            <a:ea typeface="Verdana" panose="020B0604030504040204" pitchFamily="34" charset="0"/>
                            <a:cs typeface="Verdana" panose="020B0604030504040204" pitchFamily="34" charset="0"/>
                          </a:rPr>
                        </m:ctrlPr>
                      </m:sSubPr>
                      <m:e>
                        <m:r>
                          <a:rPr lang="en-US" altLang="en-US" sz="1600" b="0" i="1" smtClean="0">
                            <a:latin typeface="Cambria Math" panose="02040503050406030204" pitchFamily="18" charset="0"/>
                            <a:ea typeface="Verdana" panose="020B0604030504040204" pitchFamily="34" charset="0"/>
                            <a:cs typeface="Verdana" panose="020B0604030504040204" pitchFamily="34" charset="0"/>
                          </a:rPr>
                          <m:t>𝑁</m:t>
                        </m:r>
                      </m:e>
                      <m:sub>
                        <m:r>
                          <a:rPr lang="en-US" altLang="en-US" sz="1600" b="0" i="1" smtClean="0">
                            <a:latin typeface="Cambria Math" panose="02040503050406030204" pitchFamily="18" charset="0"/>
                            <a:ea typeface="Verdana" panose="020B0604030504040204" pitchFamily="34" charset="0"/>
                            <a:cs typeface="Verdana" panose="020B0604030504040204" pitchFamily="34" charset="0"/>
                          </a:rPr>
                          <m:t>𝐴</m:t>
                        </m:r>
                      </m:sub>
                    </m:sSub>
                    <m:r>
                      <a:rPr lang="en-US" altLang="en-US" sz="1600" b="0" i="1" smtClean="0">
                        <a:latin typeface="Cambria Math" panose="02040503050406030204" pitchFamily="18" charset="0"/>
                        <a:ea typeface="Verdana" panose="020B0604030504040204" pitchFamily="34" charset="0"/>
                        <a:cs typeface="Verdana" panose="020B0604030504040204" pitchFamily="34" charset="0"/>
                      </a:rPr>
                      <m:t>=6.02∗</m:t>
                    </m:r>
                    <m:sSup>
                      <m:sSupPr>
                        <m:ctrlPr>
                          <a:rPr lang="en-US" altLang="en-US" sz="1600" b="0" i="1" smtClean="0">
                            <a:latin typeface="Cambria Math" panose="02040503050406030204" pitchFamily="18" charset="0"/>
                            <a:ea typeface="Verdana" panose="020B0604030504040204" pitchFamily="34" charset="0"/>
                            <a:cs typeface="Verdana" panose="020B0604030504040204" pitchFamily="34" charset="0"/>
                          </a:rPr>
                        </m:ctrlPr>
                      </m:sSupPr>
                      <m:e>
                        <m:r>
                          <a:rPr lang="en-US" altLang="en-US" sz="1600" b="0" i="1" smtClean="0">
                            <a:latin typeface="Cambria Math" panose="02040503050406030204" pitchFamily="18" charset="0"/>
                            <a:ea typeface="Verdana" panose="020B0604030504040204" pitchFamily="34" charset="0"/>
                            <a:cs typeface="Verdana" panose="020B0604030504040204" pitchFamily="34" charset="0"/>
                          </a:rPr>
                          <m:t>10</m:t>
                        </m:r>
                      </m:e>
                      <m:sup>
                        <m:r>
                          <a:rPr lang="en-US" altLang="en-US" sz="1600" b="0" i="1" smtClean="0">
                            <a:latin typeface="Cambria Math" panose="02040503050406030204" pitchFamily="18" charset="0"/>
                            <a:ea typeface="Verdana" panose="020B0604030504040204" pitchFamily="34" charset="0"/>
                            <a:cs typeface="Verdana" panose="020B0604030504040204" pitchFamily="34" charset="0"/>
                          </a:rPr>
                          <m:t>23</m:t>
                        </m:r>
                      </m:sup>
                    </m:sSup>
                  </m:oMath>
                </a14:m>
                <a:r>
                  <a:rPr lang="en-US" altLang="en-US" sz="1600" dirty="0">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a:rPr lang="en-US" altLang="en-US" sz="1600" b="0" i="1" dirty="0" smtClean="0">
                        <a:latin typeface="Cambria Math" panose="02040503050406030204" pitchFamily="18" charset="0"/>
                        <a:ea typeface="Verdana" panose="020B0604030504040204" pitchFamily="34" charset="0"/>
                        <a:cs typeface="Verdana" panose="020B0604030504040204" pitchFamily="34" charset="0"/>
                      </a:rPr>
                      <m:t>𝑐</m:t>
                    </m:r>
                  </m:oMath>
                </a14:m>
                <a:r>
                  <a:rPr lang="en-US" altLang="en-US" sz="1600" dirty="0">
                    <a:latin typeface="Verdana" panose="020B0604030504040204" pitchFamily="34" charset="0"/>
                    <a:ea typeface="Verdana" panose="020B0604030504040204" pitchFamily="34" charset="0"/>
                    <a:cs typeface="Verdana" panose="020B0604030504040204" pitchFamily="34" charset="0"/>
                  </a:rPr>
                  <a:t> = concentration   </a:t>
                </a:r>
                <a14:m>
                  <m:oMath xmlns:m="http://schemas.openxmlformats.org/officeDocument/2006/math">
                    <m:r>
                      <m:rPr>
                        <m:sty m:val="p"/>
                      </m:rPr>
                      <a:rPr lang="en-US" altLang="en-US" sz="1600" b="0" i="0" smtClean="0">
                        <a:latin typeface="Cambria Math" panose="02040503050406030204" pitchFamily="18" charset="0"/>
                        <a:ea typeface="Verdana" panose="020B0604030504040204" pitchFamily="34" charset="0"/>
                        <a:cs typeface="Verdana" panose="020B0604030504040204" pitchFamily="34" charset="0"/>
                      </a:rPr>
                      <m:t>Δ</m:t>
                    </m:r>
                    <m:sSub>
                      <m:sSubPr>
                        <m:ctrlPr>
                          <a:rPr lang="en-US" altLang="en-US" sz="1600" b="0" i="1" smtClean="0">
                            <a:latin typeface="Cambria Math" panose="02040503050406030204" pitchFamily="18" charset="0"/>
                            <a:ea typeface="Verdana" panose="020B0604030504040204" pitchFamily="34" charset="0"/>
                            <a:cs typeface="Verdana" panose="020B0604030504040204" pitchFamily="34" charset="0"/>
                          </a:rPr>
                        </m:ctrlPr>
                      </m:sSubPr>
                      <m:e>
                        <m:r>
                          <a:rPr lang="en-US" altLang="en-US" sz="1600" b="0" i="1" smtClean="0">
                            <a:latin typeface="Cambria Math" panose="02040503050406030204" pitchFamily="18" charset="0"/>
                            <a:ea typeface="Verdana" panose="020B0604030504040204" pitchFamily="34" charset="0"/>
                            <a:cs typeface="Verdana" panose="020B0604030504040204" pitchFamily="34" charset="0"/>
                          </a:rPr>
                          <m:t>𝜌</m:t>
                        </m:r>
                      </m:e>
                      <m:sub>
                        <m:r>
                          <a:rPr lang="en-US" altLang="en-US" sz="1600" b="0" i="1" smtClean="0">
                            <a:latin typeface="Cambria Math" panose="02040503050406030204" pitchFamily="18" charset="0"/>
                            <a:ea typeface="Verdana" panose="020B0604030504040204" pitchFamily="34" charset="0"/>
                            <a:cs typeface="Verdana" panose="020B0604030504040204" pitchFamily="34" charset="0"/>
                          </a:rPr>
                          <m:t>𝑀</m:t>
                        </m:r>
                      </m:sub>
                    </m:sSub>
                  </m:oMath>
                </a14:m>
                <a:r>
                  <a:rPr lang="en-US" altLang="en-US" sz="1600" dirty="0">
                    <a:latin typeface="Verdana" panose="020B0604030504040204" pitchFamily="34" charset="0"/>
                    <a:ea typeface="Verdana" panose="020B0604030504040204" pitchFamily="34" charset="0"/>
                    <a:cs typeface="Verdana" panose="020B0604030504040204" pitchFamily="34" charset="0"/>
                  </a:rPr>
                  <a:t> = </a:t>
                </a:r>
                <a:r>
                  <a:rPr lang="ja-JP" altLang="en-US" sz="1600">
                    <a:latin typeface="Verdana" panose="020B0604030504040204" pitchFamily="34" charset="0"/>
                    <a:cs typeface="Verdana" panose="020B0604030504040204" pitchFamily="34" charset="0"/>
                  </a:rPr>
                  <a:t>“</a:t>
                </a:r>
                <a:r>
                  <a:rPr lang="en-US" altLang="ja-JP" sz="1600" dirty="0">
                    <a:latin typeface="Verdana" panose="020B0604030504040204" pitchFamily="34" charset="0"/>
                    <a:ea typeface="Verdana" panose="020B0604030504040204" pitchFamily="34" charset="0"/>
                    <a:cs typeface="Verdana" panose="020B0604030504040204" pitchFamily="34" charset="0"/>
                  </a:rPr>
                  <a:t>scattering contrast</a:t>
                </a:r>
                <a:r>
                  <a:rPr lang="ja-JP" altLang="en-US" sz="1600">
                    <a:latin typeface="Verdana" panose="020B0604030504040204" pitchFamily="34" charset="0"/>
                    <a:cs typeface="Verdana" panose="020B0604030504040204" pitchFamily="34" charset="0"/>
                  </a:rPr>
                  <a:t>”</a:t>
                </a:r>
                <a:endParaRPr lang="en-US" altLang="ja-JP" sz="1600" b="1" dirty="0">
                  <a:latin typeface="Verdana" panose="020B0604030504040204" pitchFamily="34" charset="0"/>
                  <a:ea typeface="Verdana" panose="020B0604030504040204" pitchFamily="34" charset="0"/>
                  <a:cs typeface="Verdana" panose="020B0604030504040204" pitchFamily="34" charset="0"/>
                </a:endParaRPr>
              </a:p>
              <a:p>
                <a:r>
                  <a:rPr lang="en-US" altLang="ja-JP" sz="1600" b="1" dirty="0">
                    <a:latin typeface="Verdana" panose="020B0604030504040204" pitchFamily="34" charset="0"/>
                    <a:ea typeface="Verdana" panose="020B0604030504040204" pitchFamily="34" charset="0"/>
                    <a:cs typeface="Verdana" panose="020B0604030504040204" pitchFamily="34" charset="0"/>
                  </a:rPr>
                  <a:t>	</a:t>
                </a:r>
              </a:p>
              <a:p>
                <a:r>
                  <a:rPr lang="en-US" altLang="ja-JP" sz="1600" dirty="0">
                    <a:latin typeface="Verdana" panose="020B0604030504040204" pitchFamily="34" charset="0"/>
                    <a:ea typeface="Verdana" panose="020B0604030504040204" pitchFamily="34" charset="0"/>
                    <a:cs typeface="Verdana" panose="020B0604030504040204" pitchFamily="34" charset="0"/>
                  </a:rPr>
                  <a:t>Reference: </a:t>
                </a:r>
                <a:r>
                  <a:rPr lang="en-US" altLang="en-US" sz="1600" dirty="0" err="1">
                    <a:latin typeface="Verdana" panose="020B0604030504040204" pitchFamily="34" charset="0"/>
                    <a:ea typeface="Verdana" panose="020B0604030504040204" pitchFamily="34" charset="0"/>
                    <a:cs typeface="Verdana" panose="020B0604030504040204" pitchFamily="34" charset="0"/>
                  </a:rPr>
                  <a:t>Mylonas</a:t>
                </a:r>
                <a:r>
                  <a:rPr lang="en-US" altLang="en-US" sz="1600" dirty="0">
                    <a:latin typeface="Verdana" panose="020B0604030504040204" pitchFamily="34" charset="0"/>
                    <a:ea typeface="Verdana" panose="020B0604030504040204" pitchFamily="34" charset="0"/>
                    <a:cs typeface="Verdana" panose="020B0604030504040204" pitchFamily="34" charset="0"/>
                  </a:rPr>
                  <a:t>, E. &amp; </a:t>
                </a:r>
                <a:r>
                  <a:rPr lang="en-US" altLang="en-US" sz="1600" dirty="0" err="1">
                    <a:latin typeface="Verdana" panose="020B0604030504040204" pitchFamily="34" charset="0"/>
                    <a:ea typeface="Verdana" panose="020B0604030504040204" pitchFamily="34" charset="0"/>
                    <a:cs typeface="Verdana" panose="020B0604030504040204" pitchFamily="34" charset="0"/>
                  </a:rPr>
                  <a:t>Svergun</a:t>
                </a:r>
                <a:r>
                  <a:rPr lang="en-US" altLang="en-US" sz="1600" dirty="0">
                    <a:latin typeface="Verdana" panose="020B0604030504040204" pitchFamily="34" charset="0"/>
                    <a:ea typeface="Verdana" panose="020B0604030504040204" pitchFamily="34" charset="0"/>
                    <a:cs typeface="Verdana" panose="020B0604030504040204" pitchFamily="34" charset="0"/>
                  </a:rPr>
                  <a:t>, D. I. (2007). </a:t>
                </a:r>
                <a:r>
                  <a:rPr lang="en-US" altLang="en-US" sz="1600" i="1" dirty="0">
                    <a:latin typeface="Verdana" panose="020B0604030504040204" pitchFamily="34" charset="0"/>
                    <a:ea typeface="Verdana" panose="020B0604030504040204" pitchFamily="34" charset="0"/>
                    <a:cs typeface="Verdana" panose="020B0604030504040204" pitchFamily="34" charset="0"/>
                  </a:rPr>
                  <a:t>J. Appl. </a:t>
                </a:r>
                <a:r>
                  <a:rPr lang="en-US" altLang="en-US" sz="1600" i="1" dirty="0" err="1">
                    <a:latin typeface="Verdana" panose="020B0604030504040204" pitchFamily="34" charset="0"/>
                    <a:ea typeface="Verdana" panose="020B0604030504040204" pitchFamily="34" charset="0"/>
                    <a:cs typeface="Verdana" panose="020B0604030504040204" pitchFamily="34" charset="0"/>
                  </a:rPr>
                  <a:t>Cryst</a:t>
                </a:r>
                <a:r>
                  <a:rPr lang="en-US" altLang="en-US" sz="1600" i="1" dirty="0">
                    <a:latin typeface="Verdana" panose="020B0604030504040204" pitchFamily="34" charset="0"/>
                    <a:ea typeface="Verdana" panose="020B0604030504040204" pitchFamily="34" charset="0"/>
                    <a:cs typeface="Verdana" panose="020B0604030504040204" pitchFamily="34" charset="0"/>
                  </a:rPr>
                  <a:t>. 40, S245-S249</a:t>
                </a:r>
              </a:p>
            </p:txBody>
          </p:sp>
        </mc:Choice>
        <mc:Fallback xmlns="">
          <p:sp>
            <p:nvSpPr>
              <p:cNvPr id="4" name="TextBox 2">
                <a:extLst>
                  <a:ext uri="{FF2B5EF4-FFF2-40B4-BE49-F238E27FC236}">
                    <a16:creationId xmlns:a16="http://schemas.microsoft.com/office/drawing/2014/main" id="{9F30CCD5-9124-6845-8374-1BFA0376590A}"/>
                  </a:ext>
                </a:extLst>
              </p:cNvPr>
              <p:cNvSpPr txBox="1">
                <a:spLocks noRot="1" noChangeAspect="1" noMove="1" noResize="1" noEditPoints="1" noAdjustHandles="1" noChangeArrowheads="1" noChangeShapeType="1" noTextEdit="1"/>
              </p:cNvSpPr>
              <p:nvPr/>
            </p:nvSpPr>
            <p:spPr bwMode="auto">
              <a:xfrm>
                <a:off x="685800" y="2743200"/>
                <a:ext cx="7778750" cy="2800767"/>
              </a:xfrm>
              <a:prstGeom prst="rect">
                <a:avLst/>
              </a:prstGeom>
              <a:blipFill>
                <a:blip r:embed="rId3"/>
                <a:stretch>
                  <a:fillRect l="-326" t="-905" b="-13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aphicFrame>
        <p:nvGraphicFramePr>
          <p:cNvPr id="5" name="Object 2">
            <a:extLst>
              <a:ext uri="{FF2B5EF4-FFF2-40B4-BE49-F238E27FC236}">
                <a16:creationId xmlns:a16="http://schemas.microsoft.com/office/drawing/2014/main" id="{B4E1B704-9101-F343-8BBF-411B9D19999D}"/>
              </a:ext>
            </a:extLst>
          </p:cNvPr>
          <p:cNvGraphicFramePr>
            <a:graphicFrameLocks noChangeAspect="1"/>
          </p:cNvGraphicFramePr>
          <p:nvPr>
            <p:extLst>
              <p:ext uri="{D42A27DB-BD31-4B8C-83A1-F6EECF244321}">
                <p14:modId xmlns:p14="http://schemas.microsoft.com/office/powerpoint/2010/main" val="3075928833"/>
              </p:ext>
            </p:extLst>
          </p:nvPr>
        </p:nvGraphicFramePr>
        <p:xfrm>
          <a:off x="3505200" y="3810000"/>
          <a:ext cx="1949450" cy="619125"/>
        </p:xfrm>
        <a:graphic>
          <a:graphicData uri="http://schemas.openxmlformats.org/presentationml/2006/ole">
            <mc:AlternateContent xmlns:mc="http://schemas.openxmlformats.org/markup-compatibility/2006">
              <mc:Choice xmlns:v="urn:schemas-microsoft-com:vml" Requires="v">
                <p:oleObj spid="_x0000_s13374" name="Equation" r:id="rId4" imgW="1358900" imgH="431800" progId="Equation.DSMT4">
                  <p:embed/>
                </p:oleObj>
              </mc:Choice>
              <mc:Fallback>
                <p:oleObj name="Equation" r:id="rId4" imgW="1358900" imgH="431800" progId="Equation.DSMT4">
                  <p:embed/>
                  <p:pic>
                    <p:nvPicPr>
                      <p:cNvPr id="33796" name="Object 2">
                        <a:extLst>
                          <a:ext uri="{FF2B5EF4-FFF2-40B4-BE49-F238E27FC236}">
                            <a16:creationId xmlns:a16="http://schemas.microsoft.com/office/drawing/2014/main" id="{53661182-8A3B-8842-9B4F-1EBE78CB9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810000"/>
                        <a:ext cx="19494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56316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6826-162A-024A-9212-6E553BB08383}"/>
              </a:ext>
            </a:extLst>
          </p:cNvPr>
          <p:cNvSpPr>
            <a:spLocks noGrp="1"/>
          </p:cNvSpPr>
          <p:nvPr>
            <p:ph type="title"/>
          </p:nvPr>
        </p:nvSpPr>
        <p:spPr/>
        <p:txBody>
          <a:bodyPr/>
          <a:lstStyle/>
          <a:p>
            <a:r>
              <a:rPr lang="en-US" dirty="0"/>
              <a:t>Molecular weight from SAXS</a:t>
            </a:r>
          </a:p>
        </p:txBody>
      </p:sp>
      <mc:AlternateContent xmlns:mc="http://schemas.openxmlformats.org/markup-compatibility/2006" xmlns:a14="http://schemas.microsoft.com/office/drawing/2010/main">
        <mc:Choice Requires="a14">
          <p:sp>
            <p:nvSpPr>
              <p:cNvPr id="4" name="TextBox 2">
                <a:extLst>
                  <a:ext uri="{FF2B5EF4-FFF2-40B4-BE49-F238E27FC236}">
                    <a16:creationId xmlns:a16="http://schemas.microsoft.com/office/drawing/2014/main" id="{9F30CCD5-9124-6845-8374-1BFA0376590A}"/>
                  </a:ext>
                </a:extLst>
              </p:cNvPr>
              <p:cNvSpPr txBox="1">
                <a:spLocks noChangeArrowheads="1"/>
              </p:cNvSpPr>
              <p:nvPr/>
            </p:nvSpPr>
            <p:spPr bwMode="auto">
              <a:xfrm>
                <a:off x="685800" y="1390233"/>
                <a:ext cx="7778750" cy="280076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marL="342900" indent="-342900">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pPr>
                  <a:buFontTx/>
                  <a:buAutoNum type="arabicPeriod"/>
                </a:pPr>
                <a:r>
                  <a:rPr lang="en-US" altLang="en-US" sz="1600" b="1" dirty="0">
                    <a:latin typeface="Verdana" panose="020B0604030504040204" pitchFamily="34" charset="0"/>
                    <a:ea typeface="Verdana" panose="020B0604030504040204" pitchFamily="34" charset="0"/>
                    <a:cs typeface="Verdana" panose="020B0604030504040204" pitchFamily="34" charset="0"/>
                  </a:rPr>
                  <a:t>I(0) in absolute units (water standard)</a:t>
                </a:r>
              </a:p>
              <a:p>
                <a:r>
                  <a:rPr lang="en-US" altLang="en-US" sz="1600" dirty="0">
                    <a:latin typeface="Verdana" panose="020B0604030504040204" pitchFamily="34" charset="0"/>
                    <a:ea typeface="Verdana" panose="020B0604030504040204" pitchFamily="34" charset="0"/>
                    <a:cs typeface="Verdana" panose="020B0604030504040204" pitchFamily="34" charset="0"/>
                  </a:rPr>
                  <a:t>	Scattering intensity actually has </a:t>
                </a:r>
                <a:r>
                  <a:rPr lang="ja-JP" altLang="en-US" sz="1600">
                    <a:latin typeface="Verdana" panose="020B0604030504040204" pitchFamily="34" charset="0"/>
                    <a:cs typeface="Verdana" panose="020B0604030504040204" pitchFamily="34" charset="0"/>
                  </a:rPr>
                  <a:t>“</a:t>
                </a:r>
                <a:r>
                  <a:rPr lang="en-US" altLang="ja-JP" sz="1600" dirty="0">
                    <a:latin typeface="Verdana" panose="020B0604030504040204" pitchFamily="34" charset="0"/>
                    <a:ea typeface="Verdana" panose="020B0604030504040204" pitchFamily="34" charset="0"/>
                    <a:cs typeface="Verdana" panose="020B0604030504040204" pitchFamily="34" charset="0"/>
                  </a:rPr>
                  <a:t>absolute</a:t>
                </a:r>
                <a:r>
                  <a:rPr lang="ja-JP" altLang="en-US" sz="1600">
                    <a:latin typeface="Verdana" panose="020B0604030504040204" pitchFamily="34" charset="0"/>
                    <a:cs typeface="Verdana" panose="020B0604030504040204" pitchFamily="34" charset="0"/>
                  </a:rPr>
                  <a:t>”</a:t>
                </a:r>
                <a:r>
                  <a:rPr lang="en-US" altLang="ja-JP" sz="1600" dirty="0">
                    <a:latin typeface="Verdana" panose="020B0604030504040204" pitchFamily="34" charset="0"/>
                    <a:ea typeface="Verdana" panose="020B0604030504040204" pitchFamily="34" charset="0"/>
                    <a:cs typeface="Verdana" panose="020B0604030504040204" pitchFamily="34" charset="0"/>
                  </a:rPr>
                  <a:t> units of cm</a:t>
                </a:r>
                <a:r>
                  <a:rPr lang="en-US" altLang="ja-JP" sz="1600" baseline="30000" dirty="0">
                    <a:latin typeface="Verdana" panose="020B0604030504040204" pitchFamily="34" charset="0"/>
                    <a:ea typeface="Verdana" panose="020B0604030504040204" pitchFamily="34" charset="0"/>
                    <a:cs typeface="Verdana" panose="020B0604030504040204" pitchFamily="34" charset="0"/>
                  </a:rPr>
                  <a:t>-1</a:t>
                </a:r>
                <a:r>
                  <a:rPr lang="en-US" altLang="ja-JP" sz="1600" dirty="0">
                    <a:latin typeface="Verdana" panose="020B0604030504040204" pitchFamily="34" charset="0"/>
                    <a:ea typeface="Verdana" panose="020B0604030504040204" pitchFamily="34" charset="0"/>
                    <a:cs typeface="Verdana" panose="020B0604030504040204" pitchFamily="34" charset="0"/>
                  </a:rPr>
                  <a:t> when properly calibrated with a known standard such as water. </a:t>
                </a:r>
                <a:r>
                  <a:rPr lang="en-US" altLang="ja-JP" sz="1600" i="1" dirty="0">
                    <a:latin typeface="Verdana" panose="020B0604030504040204" pitchFamily="34" charset="0"/>
                    <a:ea typeface="Verdana" panose="020B0604030504040204" pitchFamily="34" charset="0"/>
                    <a:cs typeface="Verdana" panose="020B0604030504040204" pitchFamily="34" charset="0"/>
                  </a:rPr>
                  <a:t>Once I(0) is expressed in absolute units</a:t>
                </a:r>
                <a:r>
                  <a:rPr lang="en-US" altLang="ja-JP" sz="1600" dirty="0">
                    <a:latin typeface="Verdana" panose="020B0604030504040204" pitchFamily="34" charset="0"/>
                    <a:ea typeface="Verdana" panose="020B0604030504040204" pitchFamily="34" charset="0"/>
                    <a:cs typeface="Verdana" panose="020B0604030504040204" pitchFamily="34" charset="0"/>
                  </a:rPr>
                  <a:t>, </a:t>
                </a:r>
              </a:p>
              <a:p>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pPr algn="ctr"/>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pPr algn="ctr"/>
                <a14:m>
                  <m:oMath xmlns:m="http://schemas.openxmlformats.org/officeDocument/2006/math">
                    <m:sSub>
                      <m:sSubPr>
                        <m:ctrlPr>
                          <a:rPr lang="en-US" altLang="en-US" sz="1600" i="1" smtClean="0">
                            <a:latin typeface="Cambria Math" panose="02040503050406030204" pitchFamily="18" charset="0"/>
                            <a:ea typeface="Verdana" panose="020B0604030504040204" pitchFamily="34" charset="0"/>
                            <a:cs typeface="Verdana" panose="020B0604030504040204" pitchFamily="34" charset="0"/>
                          </a:rPr>
                        </m:ctrlPr>
                      </m:sSubPr>
                      <m:e>
                        <m:r>
                          <a:rPr lang="en-US" altLang="en-US" sz="1600" b="0" i="1" smtClean="0">
                            <a:latin typeface="Cambria Math" panose="02040503050406030204" pitchFamily="18" charset="0"/>
                            <a:ea typeface="Verdana" panose="020B0604030504040204" pitchFamily="34" charset="0"/>
                            <a:cs typeface="Verdana" panose="020B0604030504040204" pitchFamily="34" charset="0"/>
                          </a:rPr>
                          <m:t>𝑁</m:t>
                        </m:r>
                      </m:e>
                      <m:sub>
                        <m:r>
                          <a:rPr lang="en-US" altLang="en-US" sz="1600" b="0" i="1" smtClean="0">
                            <a:latin typeface="Cambria Math" panose="02040503050406030204" pitchFamily="18" charset="0"/>
                            <a:ea typeface="Verdana" panose="020B0604030504040204" pitchFamily="34" charset="0"/>
                            <a:cs typeface="Verdana" panose="020B0604030504040204" pitchFamily="34" charset="0"/>
                          </a:rPr>
                          <m:t>𝐴</m:t>
                        </m:r>
                      </m:sub>
                    </m:sSub>
                    <m:r>
                      <a:rPr lang="en-US" altLang="en-US" sz="1600" b="0" i="1" smtClean="0">
                        <a:latin typeface="Cambria Math" panose="02040503050406030204" pitchFamily="18" charset="0"/>
                        <a:ea typeface="Verdana" panose="020B0604030504040204" pitchFamily="34" charset="0"/>
                        <a:cs typeface="Verdana" panose="020B0604030504040204" pitchFamily="34" charset="0"/>
                      </a:rPr>
                      <m:t>=6.02∗</m:t>
                    </m:r>
                    <m:sSup>
                      <m:sSupPr>
                        <m:ctrlPr>
                          <a:rPr lang="en-US" altLang="en-US" sz="1600" b="0" i="1" smtClean="0">
                            <a:latin typeface="Cambria Math" panose="02040503050406030204" pitchFamily="18" charset="0"/>
                            <a:ea typeface="Verdana" panose="020B0604030504040204" pitchFamily="34" charset="0"/>
                            <a:cs typeface="Verdana" panose="020B0604030504040204" pitchFamily="34" charset="0"/>
                          </a:rPr>
                        </m:ctrlPr>
                      </m:sSupPr>
                      <m:e>
                        <m:r>
                          <a:rPr lang="en-US" altLang="en-US" sz="1600" b="0" i="1" smtClean="0">
                            <a:latin typeface="Cambria Math" panose="02040503050406030204" pitchFamily="18" charset="0"/>
                            <a:ea typeface="Verdana" panose="020B0604030504040204" pitchFamily="34" charset="0"/>
                            <a:cs typeface="Verdana" panose="020B0604030504040204" pitchFamily="34" charset="0"/>
                          </a:rPr>
                          <m:t>10</m:t>
                        </m:r>
                      </m:e>
                      <m:sup>
                        <m:r>
                          <a:rPr lang="en-US" altLang="en-US" sz="1600" b="0" i="1" smtClean="0">
                            <a:latin typeface="Cambria Math" panose="02040503050406030204" pitchFamily="18" charset="0"/>
                            <a:ea typeface="Verdana" panose="020B0604030504040204" pitchFamily="34" charset="0"/>
                            <a:cs typeface="Verdana" panose="020B0604030504040204" pitchFamily="34" charset="0"/>
                          </a:rPr>
                          <m:t>23</m:t>
                        </m:r>
                      </m:sup>
                    </m:sSup>
                  </m:oMath>
                </a14:m>
                <a:r>
                  <a:rPr lang="en-US" altLang="en-US" sz="1600" dirty="0">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a:rPr lang="en-US" altLang="en-US" sz="1600" b="0" i="1" dirty="0" smtClean="0">
                        <a:latin typeface="Cambria Math" panose="02040503050406030204" pitchFamily="18" charset="0"/>
                        <a:ea typeface="Verdana" panose="020B0604030504040204" pitchFamily="34" charset="0"/>
                        <a:cs typeface="Verdana" panose="020B0604030504040204" pitchFamily="34" charset="0"/>
                      </a:rPr>
                      <m:t>𝑐</m:t>
                    </m:r>
                  </m:oMath>
                </a14:m>
                <a:r>
                  <a:rPr lang="en-US" altLang="en-US" sz="1600" dirty="0">
                    <a:latin typeface="Verdana" panose="020B0604030504040204" pitchFamily="34" charset="0"/>
                    <a:ea typeface="Verdana" panose="020B0604030504040204" pitchFamily="34" charset="0"/>
                    <a:cs typeface="Verdana" panose="020B0604030504040204" pitchFamily="34" charset="0"/>
                  </a:rPr>
                  <a:t> = concentration   </a:t>
                </a:r>
                <a14:m>
                  <m:oMath xmlns:m="http://schemas.openxmlformats.org/officeDocument/2006/math">
                    <m:r>
                      <m:rPr>
                        <m:sty m:val="p"/>
                      </m:rPr>
                      <a:rPr lang="en-US" altLang="en-US" sz="1600" b="0" i="0" smtClean="0">
                        <a:latin typeface="Cambria Math" panose="02040503050406030204" pitchFamily="18" charset="0"/>
                        <a:ea typeface="Verdana" panose="020B0604030504040204" pitchFamily="34" charset="0"/>
                        <a:cs typeface="Verdana" panose="020B0604030504040204" pitchFamily="34" charset="0"/>
                      </a:rPr>
                      <m:t>Δ</m:t>
                    </m:r>
                    <m:sSub>
                      <m:sSubPr>
                        <m:ctrlPr>
                          <a:rPr lang="en-US" altLang="en-US" sz="1600" b="0" i="1" smtClean="0">
                            <a:latin typeface="Cambria Math" panose="02040503050406030204" pitchFamily="18" charset="0"/>
                            <a:ea typeface="Verdana" panose="020B0604030504040204" pitchFamily="34" charset="0"/>
                            <a:cs typeface="Verdana" panose="020B0604030504040204" pitchFamily="34" charset="0"/>
                          </a:rPr>
                        </m:ctrlPr>
                      </m:sSubPr>
                      <m:e>
                        <m:r>
                          <a:rPr lang="en-US" altLang="en-US" sz="1600" b="0" i="1" smtClean="0">
                            <a:latin typeface="Cambria Math" panose="02040503050406030204" pitchFamily="18" charset="0"/>
                            <a:ea typeface="Verdana" panose="020B0604030504040204" pitchFamily="34" charset="0"/>
                            <a:cs typeface="Verdana" panose="020B0604030504040204" pitchFamily="34" charset="0"/>
                          </a:rPr>
                          <m:t>𝜌</m:t>
                        </m:r>
                      </m:e>
                      <m:sub>
                        <m:r>
                          <a:rPr lang="en-US" altLang="en-US" sz="1600" b="0" i="1" smtClean="0">
                            <a:latin typeface="Cambria Math" panose="02040503050406030204" pitchFamily="18" charset="0"/>
                            <a:ea typeface="Verdana" panose="020B0604030504040204" pitchFamily="34" charset="0"/>
                            <a:cs typeface="Verdana" panose="020B0604030504040204" pitchFamily="34" charset="0"/>
                          </a:rPr>
                          <m:t>𝑀</m:t>
                        </m:r>
                      </m:sub>
                    </m:sSub>
                  </m:oMath>
                </a14:m>
                <a:r>
                  <a:rPr lang="en-US" altLang="en-US" sz="1600" dirty="0">
                    <a:latin typeface="Verdana" panose="020B0604030504040204" pitchFamily="34" charset="0"/>
                    <a:ea typeface="Verdana" panose="020B0604030504040204" pitchFamily="34" charset="0"/>
                    <a:cs typeface="Verdana" panose="020B0604030504040204" pitchFamily="34" charset="0"/>
                  </a:rPr>
                  <a:t> = </a:t>
                </a:r>
                <a:r>
                  <a:rPr lang="ja-JP" altLang="en-US" sz="1600">
                    <a:latin typeface="Verdana" panose="020B0604030504040204" pitchFamily="34" charset="0"/>
                    <a:cs typeface="Verdana" panose="020B0604030504040204" pitchFamily="34" charset="0"/>
                  </a:rPr>
                  <a:t>“</a:t>
                </a:r>
                <a:r>
                  <a:rPr lang="en-US" altLang="ja-JP" sz="1600" dirty="0">
                    <a:latin typeface="Verdana" panose="020B0604030504040204" pitchFamily="34" charset="0"/>
                    <a:ea typeface="Verdana" panose="020B0604030504040204" pitchFamily="34" charset="0"/>
                    <a:cs typeface="Verdana" panose="020B0604030504040204" pitchFamily="34" charset="0"/>
                  </a:rPr>
                  <a:t>scattering contrast</a:t>
                </a:r>
                <a:r>
                  <a:rPr lang="ja-JP" altLang="en-US" sz="1600">
                    <a:latin typeface="Verdana" panose="020B0604030504040204" pitchFamily="34" charset="0"/>
                    <a:cs typeface="Verdana" panose="020B0604030504040204" pitchFamily="34" charset="0"/>
                  </a:rPr>
                  <a:t>”</a:t>
                </a:r>
                <a:endParaRPr lang="en-US" altLang="ja-JP" sz="1600" b="1" dirty="0">
                  <a:latin typeface="Verdana" panose="020B0604030504040204" pitchFamily="34" charset="0"/>
                  <a:ea typeface="Verdana" panose="020B0604030504040204" pitchFamily="34" charset="0"/>
                  <a:cs typeface="Verdana" panose="020B0604030504040204" pitchFamily="34" charset="0"/>
                </a:endParaRPr>
              </a:p>
              <a:p>
                <a:r>
                  <a:rPr lang="en-US" altLang="ja-JP" sz="1600" b="1" dirty="0">
                    <a:latin typeface="Verdana" panose="020B0604030504040204" pitchFamily="34" charset="0"/>
                    <a:ea typeface="Verdana" panose="020B0604030504040204" pitchFamily="34" charset="0"/>
                    <a:cs typeface="Verdana" panose="020B0604030504040204" pitchFamily="34" charset="0"/>
                  </a:rPr>
                  <a:t>	</a:t>
                </a:r>
              </a:p>
              <a:p>
                <a:r>
                  <a:rPr lang="en-US" altLang="ja-JP" sz="1600" dirty="0">
                    <a:latin typeface="Verdana" panose="020B0604030504040204" pitchFamily="34" charset="0"/>
                    <a:ea typeface="Verdana" panose="020B0604030504040204" pitchFamily="34" charset="0"/>
                    <a:cs typeface="Verdana" panose="020B0604030504040204" pitchFamily="34" charset="0"/>
                  </a:rPr>
                  <a:t>Reference: </a:t>
                </a:r>
                <a:r>
                  <a:rPr lang="en-US" altLang="en-US" sz="1600" dirty="0" err="1">
                    <a:latin typeface="Verdana" panose="020B0604030504040204" pitchFamily="34" charset="0"/>
                    <a:ea typeface="Verdana" panose="020B0604030504040204" pitchFamily="34" charset="0"/>
                    <a:cs typeface="Verdana" panose="020B0604030504040204" pitchFamily="34" charset="0"/>
                  </a:rPr>
                  <a:t>Mylonas</a:t>
                </a:r>
                <a:r>
                  <a:rPr lang="en-US" altLang="en-US" sz="1600" dirty="0">
                    <a:latin typeface="Verdana" panose="020B0604030504040204" pitchFamily="34" charset="0"/>
                    <a:ea typeface="Verdana" panose="020B0604030504040204" pitchFamily="34" charset="0"/>
                    <a:cs typeface="Verdana" panose="020B0604030504040204" pitchFamily="34" charset="0"/>
                  </a:rPr>
                  <a:t>, E. &amp; </a:t>
                </a:r>
                <a:r>
                  <a:rPr lang="en-US" altLang="en-US" sz="1600" dirty="0" err="1">
                    <a:latin typeface="Verdana" panose="020B0604030504040204" pitchFamily="34" charset="0"/>
                    <a:ea typeface="Verdana" panose="020B0604030504040204" pitchFamily="34" charset="0"/>
                    <a:cs typeface="Verdana" panose="020B0604030504040204" pitchFamily="34" charset="0"/>
                  </a:rPr>
                  <a:t>Svergun</a:t>
                </a:r>
                <a:r>
                  <a:rPr lang="en-US" altLang="en-US" sz="1600" dirty="0">
                    <a:latin typeface="Verdana" panose="020B0604030504040204" pitchFamily="34" charset="0"/>
                    <a:ea typeface="Verdana" panose="020B0604030504040204" pitchFamily="34" charset="0"/>
                    <a:cs typeface="Verdana" panose="020B0604030504040204" pitchFamily="34" charset="0"/>
                  </a:rPr>
                  <a:t>, D. I. (2007). </a:t>
                </a:r>
                <a:r>
                  <a:rPr lang="en-US" altLang="en-US" sz="1600" i="1" dirty="0">
                    <a:latin typeface="Verdana" panose="020B0604030504040204" pitchFamily="34" charset="0"/>
                    <a:ea typeface="Verdana" panose="020B0604030504040204" pitchFamily="34" charset="0"/>
                    <a:cs typeface="Verdana" panose="020B0604030504040204" pitchFamily="34" charset="0"/>
                  </a:rPr>
                  <a:t>J. Appl. </a:t>
                </a:r>
                <a:r>
                  <a:rPr lang="en-US" altLang="en-US" sz="1600" i="1" dirty="0" err="1">
                    <a:latin typeface="Verdana" panose="020B0604030504040204" pitchFamily="34" charset="0"/>
                    <a:ea typeface="Verdana" panose="020B0604030504040204" pitchFamily="34" charset="0"/>
                    <a:cs typeface="Verdana" panose="020B0604030504040204" pitchFamily="34" charset="0"/>
                  </a:rPr>
                  <a:t>Cryst</a:t>
                </a:r>
                <a:r>
                  <a:rPr lang="en-US" altLang="en-US" sz="1600" i="1" dirty="0">
                    <a:latin typeface="Verdana" panose="020B0604030504040204" pitchFamily="34" charset="0"/>
                    <a:ea typeface="Verdana" panose="020B0604030504040204" pitchFamily="34" charset="0"/>
                    <a:cs typeface="Verdana" panose="020B0604030504040204" pitchFamily="34" charset="0"/>
                  </a:rPr>
                  <a:t>. 40, S245-S249</a:t>
                </a:r>
              </a:p>
            </p:txBody>
          </p:sp>
        </mc:Choice>
        <mc:Fallback xmlns="">
          <p:sp>
            <p:nvSpPr>
              <p:cNvPr id="4" name="TextBox 2">
                <a:extLst>
                  <a:ext uri="{FF2B5EF4-FFF2-40B4-BE49-F238E27FC236}">
                    <a16:creationId xmlns:a16="http://schemas.microsoft.com/office/drawing/2014/main" id="{9F30CCD5-9124-6845-8374-1BFA0376590A}"/>
                  </a:ext>
                </a:extLst>
              </p:cNvPr>
              <p:cNvSpPr txBox="1">
                <a:spLocks noRot="1" noChangeAspect="1" noMove="1" noResize="1" noEditPoints="1" noAdjustHandles="1" noChangeArrowheads="1" noChangeShapeType="1" noTextEdit="1"/>
              </p:cNvSpPr>
              <p:nvPr/>
            </p:nvSpPr>
            <p:spPr bwMode="auto">
              <a:xfrm>
                <a:off x="685800" y="1390233"/>
                <a:ext cx="7778750" cy="2800767"/>
              </a:xfrm>
              <a:prstGeom prst="rect">
                <a:avLst/>
              </a:prstGeom>
              <a:blipFill>
                <a:blip r:embed="rId3"/>
                <a:stretch>
                  <a:fillRect l="-326" b="-135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aphicFrame>
        <p:nvGraphicFramePr>
          <p:cNvPr id="5" name="Object 2">
            <a:extLst>
              <a:ext uri="{FF2B5EF4-FFF2-40B4-BE49-F238E27FC236}">
                <a16:creationId xmlns:a16="http://schemas.microsoft.com/office/drawing/2014/main" id="{B4E1B704-9101-F343-8BBF-411B9D19999D}"/>
              </a:ext>
            </a:extLst>
          </p:cNvPr>
          <p:cNvGraphicFramePr>
            <a:graphicFrameLocks noChangeAspect="1"/>
          </p:cNvGraphicFramePr>
          <p:nvPr>
            <p:extLst>
              <p:ext uri="{D42A27DB-BD31-4B8C-83A1-F6EECF244321}">
                <p14:modId xmlns:p14="http://schemas.microsoft.com/office/powerpoint/2010/main" val="1271476287"/>
              </p:ext>
            </p:extLst>
          </p:nvPr>
        </p:nvGraphicFramePr>
        <p:xfrm>
          <a:off x="3505200" y="2457033"/>
          <a:ext cx="1949450" cy="619125"/>
        </p:xfrm>
        <a:graphic>
          <a:graphicData uri="http://schemas.openxmlformats.org/presentationml/2006/ole">
            <mc:AlternateContent xmlns:mc="http://schemas.openxmlformats.org/markup-compatibility/2006">
              <mc:Choice xmlns:v="urn:schemas-microsoft-com:vml" Requires="v">
                <p:oleObj spid="_x0000_s14455" name="Equation" r:id="rId4" imgW="1358900" imgH="431800" progId="Equation.DSMT4">
                  <p:embed/>
                </p:oleObj>
              </mc:Choice>
              <mc:Fallback>
                <p:oleObj name="Equation" r:id="rId4" imgW="1358900" imgH="431800" progId="Equation.DSMT4">
                  <p:embed/>
                  <p:pic>
                    <p:nvPicPr>
                      <p:cNvPr id="5" name="Object 2">
                        <a:extLst>
                          <a:ext uri="{FF2B5EF4-FFF2-40B4-BE49-F238E27FC236}">
                            <a16:creationId xmlns:a16="http://schemas.microsoft.com/office/drawing/2014/main" id="{B4E1B704-9101-F343-8BBF-411B9D1999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457033"/>
                        <a:ext cx="19494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2">
            <a:extLst>
              <a:ext uri="{FF2B5EF4-FFF2-40B4-BE49-F238E27FC236}">
                <a16:creationId xmlns:a16="http://schemas.microsoft.com/office/drawing/2014/main" id="{459EE89B-3432-F14D-A5FC-6379BB2442C7}"/>
              </a:ext>
            </a:extLst>
          </p:cNvPr>
          <p:cNvSpPr txBox="1">
            <a:spLocks noChangeArrowheads="1"/>
          </p:cNvSpPr>
          <p:nvPr/>
        </p:nvSpPr>
        <p:spPr bwMode="auto">
          <a:xfrm>
            <a:off x="457200" y="4419600"/>
            <a:ext cx="77787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600" b="1" dirty="0">
                <a:latin typeface="Verdana" panose="020B0604030504040204" pitchFamily="34" charset="0"/>
                <a:ea typeface="Verdana" panose="020B0604030504040204" pitchFamily="34" charset="0"/>
                <a:cs typeface="Verdana" panose="020B0604030504040204" pitchFamily="34" charset="0"/>
              </a:rPr>
              <a:t>2.	Protein standards</a:t>
            </a:r>
          </a:p>
          <a:p>
            <a:r>
              <a:rPr lang="en-US" altLang="en-US" sz="1600" b="1" dirty="0">
                <a:latin typeface="Verdana" panose="020B0604030504040204" pitchFamily="34" charset="0"/>
                <a:ea typeface="Verdana" panose="020B0604030504040204" pitchFamily="34" charset="0"/>
                <a:cs typeface="Verdana" panose="020B0604030504040204" pitchFamily="34" charset="0"/>
              </a:rPr>
              <a:t>	</a:t>
            </a:r>
            <a:r>
              <a:rPr lang="en-US" altLang="en-US" sz="1600" dirty="0">
                <a:latin typeface="Verdana" panose="020B0604030504040204" pitchFamily="34" charset="0"/>
                <a:ea typeface="Verdana" panose="020B0604030504040204" pitchFamily="34" charset="0"/>
                <a:cs typeface="Verdana" panose="020B0604030504040204" pitchFamily="34" charset="0"/>
              </a:rPr>
              <a:t>Unknown molecular weights can be determined by comparison with known protein standards such as lysozyme or glucose isomerase:</a:t>
            </a:r>
          </a:p>
          <a:p>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r>
              <a:rPr lang="en-US" altLang="en-US" sz="1600" dirty="0">
                <a:latin typeface="Verdana" panose="020B0604030504040204" pitchFamily="34" charset="0"/>
                <a:ea typeface="Verdana" panose="020B0604030504040204" pitchFamily="34" charset="0"/>
                <a:cs typeface="Verdana" panose="020B0604030504040204" pitchFamily="34" charset="0"/>
              </a:rPr>
              <a:t>	</a:t>
            </a:r>
          </a:p>
          <a:p>
            <a:r>
              <a:rPr lang="en-US" altLang="en-US" sz="1600" b="1" dirty="0">
                <a:latin typeface="Verdana" panose="020B0604030504040204" pitchFamily="34" charset="0"/>
                <a:ea typeface="Verdana" panose="020B0604030504040204" pitchFamily="34" charset="0"/>
                <a:cs typeface="Verdana" panose="020B0604030504040204" pitchFamily="34" charset="0"/>
              </a:rPr>
              <a:t>	</a:t>
            </a:r>
            <a:r>
              <a:rPr lang="en-US" altLang="en-US" sz="1600" dirty="0">
                <a:latin typeface="Verdana" panose="020B0604030504040204" pitchFamily="34" charset="0"/>
                <a:ea typeface="Verdana" panose="020B0604030504040204" pitchFamily="34" charset="0"/>
                <a:cs typeface="Verdana" panose="020B0604030504040204" pitchFamily="34" charset="0"/>
              </a:rPr>
              <a:t>Reference: </a:t>
            </a:r>
            <a:r>
              <a:rPr lang="en-US" altLang="en-US" sz="1600" dirty="0" err="1">
                <a:latin typeface="Verdana" panose="020B0604030504040204" pitchFamily="34" charset="0"/>
                <a:ea typeface="Verdana" panose="020B0604030504040204" pitchFamily="34" charset="0"/>
                <a:cs typeface="Verdana" panose="020B0604030504040204" pitchFamily="34" charset="0"/>
              </a:rPr>
              <a:t>Mylonas</a:t>
            </a:r>
            <a:r>
              <a:rPr lang="en-US" altLang="en-US" sz="1600" dirty="0">
                <a:latin typeface="Verdana" panose="020B0604030504040204" pitchFamily="34" charset="0"/>
                <a:ea typeface="Verdana" panose="020B0604030504040204" pitchFamily="34" charset="0"/>
                <a:cs typeface="Verdana" panose="020B0604030504040204" pitchFamily="34" charset="0"/>
              </a:rPr>
              <a:t>, E. &amp; </a:t>
            </a:r>
            <a:r>
              <a:rPr lang="en-US" altLang="en-US" sz="1600" dirty="0" err="1">
                <a:latin typeface="Verdana" panose="020B0604030504040204" pitchFamily="34" charset="0"/>
                <a:ea typeface="Verdana" panose="020B0604030504040204" pitchFamily="34" charset="0"/>
                <a:cs typeface="Verdana" panose="020B0604030504040204" pitchFamily="34" charset="0"/>
              </a:rPr>
              <a:t>Svergun</a:t>
            </a:r>
            <a:r>
              <a:rPr lang="en-US" altLang="en-US" sz="1600" dirty="0">
                <a:latin typeface="Verdana" panose="020B0604030504040204" pitchFamily="34" charset="0"/>
                <a:ea typeface="Verdana" panose="020B0604030504040204" pitchFamily="34" charset="0"/>
                <a:cs typeface="Verdana" panose="020B0604030504040204" pitchFamily="34" charset="0"/>
              </a:rPr>
              <a:t>, D. I. (2007). </a:t>
            </a:r>
            <a:r>
              <a:rPr lang="en-US" altLang="en-US" sz="1600" i="1" dirty="0">
                <a:latin typeface="Verdana" panose="020B0604030504040204" pitchFamily="34" charset="0"/>
                <a:ea typeface="Verdana" panose="020B0604030504040204" pitchFamily="34" charset="0"/>
                <a:cs typeface="Verdana" panose="020B0604030504040204" pitchFamily="34" charset="0"/>
              </a:rPr>
              <a:t>J. Appl. </a:t>
            </a:r>
            <a:r>
              <a:rPr lang="en-US" altLang="en-US" sz="1600" i="1" dirty="0" err="1">
                <a:latin typeface="Verdana" panose="020B0604030504040204" pitchFamily="34" charset="0"/>
                <a:ea typeface="Verdana" panose="020B0604030504040204" pitchFamily="34" charset="0"/>
                <a:cs typeface="Verdana" panose="020B0604030504040204" pitchFamily="34" charset="0"/>
              </a:rPr>
              <a:t>Cryst</a:t>
            </a:r>
            <a:r>
              <a:rPr lang="en-US" altLang="en-US" sz="1600" i="1" dirty="0">
                <a:latin typeface="Verdana" panose="020B0604030504040204" pitchFamily="34" charset="0"/>
                <a:ea typeface="Verdana" panose="020B0604030504040204" pitchFamily="34" charset="0"/>
                <a:cs typeface="Verdana" panose="020B0604030504040204" pitchFamily="34" charset="0"/>
              </a:rPr>
              <a:t>. 40, S245-S249</a:t>
            </a:r>
          </a:p>
          <a:p>
            <a:endParaRPr lang="en-US" altLang="en-US" sz="16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9" name="Object 4">
            <a:extLst>
              <a:ext uri="{FF2B5EF4-FFF2-40B4-BE49-F238E27FC236}">
                <a16:creationId xmlns:a16="http://schemas.microsoft.com/office/drawing/2014/main" id="{F0C45DD0-822A-344D-87DB-4C9FDAD4F419}"/>
              </a:ext>
            </a:extLst>
          </p:cNvPr>
          <p:cNvGraphicFramePr>
            <a:graphicFrameLocks noChangeAspect="1"/>
          </p:cNvGraphicFramePr>
          <p:nvPr>
            <p:extLst>
              <p:ext uri="{D42A27DB-BD31-4B8C-83A1-F6EECF244321}">
                <p14:modId xmlns:p14="http://schemas.microsoft.com/office/powerpoint/2010/main" val="622507798"/>
              </p:ext>
            </p:extLst>
          </p:nvPr>
        </p:nvGraphicFramePr>
        <p:xfrm>
          <a:off x="2767806" y="5371434"/>
          <a:ext cx="3157538" cy="650875"/>
        </p:xfrm>
        <a:graphic>
          <a:graphicData uri="http://schemas.openxmlformats.org/presentationml/2006/ole">
            <mc:AlternateContent xmlns:mc="http://schemas.openxmlformats.org/markup-compatibility/2006">
              <mc:Choice xmlns:v="urn:schemas-microsoft-com:vml" Requires="v">
                <p:oleObj spid="_x0000_s14456" name="Equation" r:id="rId6" imgW="2095500" imgH="431800" progId="Equation.DSMT4">
                  <p:embed/>
                </p:oleObj>
              </mc:Choice>
              <mc:Fallback>
                <p:oleObj name="Equation" r:id="rId6" imgW="2095500" imgH="431800" progId="Equation.DSMT4">
                  <p:embed/>
                  <p:pic>
                    <p:nvPicPr>
                      <p:cNvPr id="33798" name="Object 4">
                        <a:extLst>
                          <a:ext uri="{FF2B5EF4-FFF2-40B4-BE49-F238E27FC236}">
                            <a16:creationId xmlns:a16="http://schemas.microsoft.com/office/drawing/2014/main" id="{B8A57FB1-31BA-6048-9B75-34E1CF6D9C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7806" y="5371434"/>
                        <a:ext cx="315753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7577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39CB-6078-A546-94D3-FD9FE4D0B782}"/>
              </a:ext>
            </a:extLst>
          </p:cNvPr>
          <p:cNvSpPr>
            <a:spLocks noGrp="1"/>
          </p:cNvSpPr>
          <p:nvPr>
            <p:ph type="title"/>
          </p:nvPr>
        </p:nvSpPr>
        <p:spPr/>
        <p:txBody>
          <a:bodyPr/>
          <a:lstStyle/>
          <a:p>
            <a:r>
              <a:rPr lang="en-US" dirty="0"/>
              <a:t>What is biological solution SAXS?</a:t>
            </a:r>
          </a:p>
        </p:txBody>
      </p:sp>
      <p:sp>
        <p:nvSpPr>
          <p:cNvPr id="8" name="Content Placeholder 7">
            <a:extLst>
              <a:ext uri="{FF2B5EF4-FFF2-40B4-BE49-F238E27FC236}">
                <a16:creationId xmlns:a16="http://schemas.microsoft.com/office/drawing/2014/main" id="{02F12672-2AF0-6E43-B50C-C98F8DDAF993}"/>
              </a:ext>
            </a:extLst>
          </p:cNvPr>
          <p:cNvSpPr>
            <a:spLocks noGrp="1"/>
          </p:cNvSpPr>
          <p:nvPr>
            <p:ph idx="1"/>
          </p:nvPr>
        </p:nvSpPr>
        <p:spPr/>
        <p:txBody>
          <a:bodyPr>
            <a:normAutofit fontScale="92500"/>
          </a:bodyPr>
          <a:lstStyle/>
          <a:p>
            <a:r>
              <a:rPr lang="en-US" dirty="0"/>
              <a:t>Biophysical technique for studying isolated macromolecules in solution</a:t>
            </a:r>
          </a:p>
          <a:p>
            <a:endParaRPr lang="en-US" dirty="0"/>
          </a:p>
          <a:p>
            <a:r>
              <a:rPr lang="en-US" dirty="0"/>
              <a:t>Complementary to high-resolution structural techniques</a:t>
            </a:r>
          </a:p>
          <a:p>
            <a:pPr lvl="1"/>
            <a:r>
              <a:rPr lang="en-US" dirty="0"/>
              <a:t>Diffraction</a:t>
            </a:r>
          </a:p>
          <a:p>
            <a:pPr lvl="1"/>
            <a:r>
              <a:rPr lang="en-US" dirty="0"/>
              <a:t>NMR</a:t>
            </a:r>
          </a:p>
          <a:p>
            <a:pPr lvl="1"/>
            <a:r>
              <a:rPr lang="en-US" dirty="0"/>
              <a:t>Electron Microscopy</a:t>
            </a:r>
          </a:p>
        </p:txBody>
      </p:sp>
    </p:spTree>
    <p:extLst>
      <p:ext uri="{BB962C8B-B14F-4D97-AF65-F5344CB8AC3E}">
        <p14:creationId xmlns:p14="http://schemas.microsoft.com/office/powerpoint/2010/main" val="2671341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6826-162A-024A-9212-6E553BB08383}"/>
              </a:ext>
            </a:extLst>
          </p:cNvPr>
          <p:cNvSpPr>
            <a:spLocks noGrp="1"/>
          </p:cNvSpPr>
          <p:nvPr>
            <p:ph type="title"/>
          </p:nvPr>
        </p:nvSpPr>
        <p:spPr/>
        <p:txBody>
          <a:bodyPr/>
          <a:lstStyle/>
          <a:p>
            <a:r>
              <a:rPr lang="en-US" dirty="0"/>
              <a:t>Molecular weight from SAXS</a:t>
            </a:r>
          </a:p>
        </p:txBody>
      </p:sp>
      <mc:AlternateContent xmlns:mc="http://schemas.openxmlformats.org/markup-compatibility/2006" xmlns:a14="http://schemas.microsoft.com/office/drawing/2010/main">
        <mc:Choice Requires="a14">
          <p:sp>
            <p:nvSpPr>
              <p:cNvPr id="4" name="TextBox 2">
                <a:extLst>
                  <a:ext uri="{FF2B5EF4-FFF2-40B4-BE49-F238E27FC236}">
                    <a16:creationId xmlns:a16="http://schemas.microsoft.com/office/drawing/2014/main" id="{9F30CCD5-9124-6845-8374-1BFA0376590A}"/>
                  </a:ext>
                </a:extLst>
              </p:cNvPr>
              <p:cNvSpPr txBox="1">
                <a:spLocks noChangeArrowheads="1"/>
              </p:cNvSpPr>
              <p:nvPr/>
            </p:nvSpPr>
            <p:spPr bwMode="auto">
              <a:xfrm>
                <a:off x="685800" y="1390233"/>
                <a:ext cx="7778750" cy="280076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marL="342900" indent="-342900">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pPr>
                  <a:buFontTx/>
                  <a:buAutoNum type="arabicPeriod"/>
                </a:pPr>
                <a:r>
                  <a:rPr lang="en-US" altLang="en-US" sz="1600" b="1" dirty="0">
                    <a:latin typeface="Verdana" panose="020B0604030504040204" pitchFamily="34" charset="0"/>
                    <a:ea typeface="Verdana" panose="020B0604030504040204" pitchFamily="34" charset="0"/>
                    <a:cs typeface="Verdana" panose="020B0604030504040204" pitchFamily="34" charset="0"/>
                  </a:rPr>
                  <a:t>I(0) in absolute units (water standard)</a:t>
                </a:r>
              </a:p>
              <a:p>
                <a:r>
                  <a:rPr lang="en-US" altLang="en-US" sz="1600" dirty="0">
                    <a:latin typeface="Verdana" panose="020B0604030504040204" pitchFamily="34" charset="0"/>
                    <a:ea typeface="Verdana" panose="020B0604030504040204" pitchFamily="34" charset="0"/>
                    <a:cs typeface="Verdana" panose="020B0604030504040204" pitchFamily="34" charset="0"/>
                  </a:rPr>
                  <a:t>	Scattering intensity actually has </a:t>
                </a:r>
                <a:r>
                  <a:rPr lang="ja-JP" altLang="en-US" sz="1600">
                    <a:latin typeface="Verdana" panose="020B0604030504040204" pitchFamily="34" charset="0"/>
                    <a:cs typeface="Verdana" panose="020B0604030504040204" pitchFamily="34" charset="0"/>
                  </a:rPr>
                  <a:t>“</a:t>
                </a:r>
                <a:r>
                  <a:rPr lang="en-US" altLang="ja-JP" sz="1600" dirty="0">
                    <a:latin typeface="Verdana" panose="020B0604030504040204" pitchFamily="34" charset="0"/>
                    <a:ea typeface="Verdana" panose="020B0604030504040204" pitchFamily="34" charset="0"/>
                    <a:cs typeface="Verdana" panose="020B0604030504040204" pitchFamily="34" charset="0"/>
                  </a:rPr>
                  <a:t>absolute</a:t>
                </a:r>
                <a:r>
                  <a:rPr lang="ja-JP" altLang="en-US" sz="1600">
                    <a:latin typeface="Verdana" panose="020B0604030504040204" pitchFamily="34" charset="0"/>
                    <a:cs typeface="Verdana" panose="020B0604030504040204" pitchFamily="34" charset="0"/>
                  </a:rPr>
                  <a:t>”</a:t>
                </a:r>
                <a:r>
                  <a:rPr lang="en-US" altLang="ja-JP" sz="1600" dirty="0">
                    <a:latin typeface="Verdana" panose="020B0604030504040204" pitchFamily="34" charset="0"/>
                    <a:ea typeface="Verdana" panose="020B0604030504040204" pitchFamily="34" charset="0"/>
                    <a:cs typeface="Verdana" panose="020B0604030504040204" pitchFamily="34" charset="0"/>
                  </a:rPr>
                  <a:t> units of cm</a:t>
                </a:r>
                <a:r>
                  <a:rPr lang="en-US" altLang="ja-JP" sz="1600" baseline="30000" dirty="0">
                    <a:latin typeface="Verdana" panose="020B0604030504040204" pitchFamily="34" charset="0"/>
                    <a:ea typeface="Verdana" panose="020B0604030504040204" pitchFamily="34" charset="0"/>
                    <a:cs typeface="Verdana" panose="020B0604030504040204" pitchFamily="34" charset="0"/>
                  </a:rPr>
                  <a:t>-1</a:t>
                </a:r>
                <a:r>
                  <a:rPr lang="en-US" altLang="ja-JP" sz="1600" dirty="0">
                    <a:latin typeface="Verdana" panose="020B0604030504040204" pitchFamily="34" charset="0"/>
                    <a:ea typeface="Verdana" panose="020B0604030504040204" pitchFamily="34" charset="0"/>
                    <a:cs typeface="Verdana" panose="020B0604030504040204" pitchFamily="34" charset="0"/>
                  </a:rPr>
                  <a:t> when properly calibrated with a known standard such as water. </a:t>
                </a:r>
                <a:r>
                  <a:rPr lang="en-US" altLang="ja-JP" sz="1600" i="1" dirty="0">
                    <a:latin typeface="Verdana" panose="020B0604030504040204" pitchFamily="34" charset="0"/>
                    <a:ea typeface="Verdana" panose="020B0604030504040204" pitchFamily="34" charset="0"/>
                    <a:cs typeface="Verdana" panose="020B0604030504040204" pitchFamily="34" charset="0"/>
                  </a:rPr>
                  <a:t>Once I(0) is expressed in absolute units</a:t>
                </a:r>
                <a:r>
                  <a:rPr lang="en-US" altLang="ja-JP" sz="1600" dirty="0">
                    <a:latin typeface="Verdana" panose="020B0604030504040204" pitchFamily="34" charset="0"/>
                    <a:ea typeface="Verdana" panose="020B0604030504040204" pitchFamily="34" charset="0"/>
                    <a:cs typeface="Verdana" panose="020B0604030504040204" pitchFamily="34" charset="0"/>
                  </a:rPr>
                  <a:t>, </a:t>
                </a:r>
              </a:p>
              <a:p>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pPr algn="ctr"/>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pPr algn="ctr"/>
                <a14:m>
                  <m:oMath xmlns:m="http://schemas.openxmlformats.org/officeDocument/2006/math">
                    <m:sSub>
                      <m:sSubPr>
                        <m:ctrlPr>
                          <a:rPr lang="en-US" altLang="en-US" sz="1600" i="1" smtClean="0">
                            <a:latin typeface="Cambria Math" panose="02040503050406030204" pitchFamily="18" charset="0"/>
                            <a:ea typeface="Verdana" panose="020B0604030504040204" pitchFamily="34" charset="0"/>
                            <a:cs typeface="Verdana" panose="020B0604030504040204" pitchFamily="34" charset="0"/>
                          </a:rPr>
                        </m:ctrlPr>
                      </m:sSubPr>
                      <m:e>
                        <m:r>
                          <a:rPr lang="en-US" altLang="en-US" sz="1600" b="0" i="1" smtClean="0">
                            <a:latin typeface="Cambria Math" panose="02040503050406030204" pitchFamily="18" charset="0"/>
                            <a:ea typeface="Verdana" panose="020B0604030504040204" pitchFamily="34" charset="0"/>
                            <a:cs typeface="Verdana" panose="020B0604030504040204" pitchFamily="34" charset="0"/>
                          </a:rPr>
                          <m:t>𝑁</m:t>
                        </m:r>
                      </m:e>
                      <m:sub>
                        <m:r>
                          <a:rPr lang="en-US" altLang="en-US" sz="1600" b="0" i="1" smtClean="0">
                            <a:latin typeface="Cambria Math" panose="02040503050406030204" pitchFamily="18" charset="0"/>
                            <a:ea typeface="Verdana" panose="020B0604030504040204" pitchFamily="34" charset="0"/>
                            <a:cs typeface="Verdana" panose="020B0604030504040204" pitchFamily="34" charset="0"/>
                          </a:rPr>
                          <m:t>𝐴</m:t>
                        </m:r>
                      </m:sub>
                    </m:sSub>
                    <m:r>
                      <a:rPr lang="en-US" altLang="en-US" sz="1600" b="0" i="1" smtClean="0">
                        <a:latin typeface="Cambria Math" panose="02040503050406030204" pitchFamily="18" charset="0"/>
                        <a:ea typeface="Verdana" panose="020B0604030504040204" pitchFamily="34" charset="0"/>
                        <a:cs typeface="Verdana" panose="020B0604030504040204" pitchFamily="34" charset="0"/>
                      </a:rPr>
                      <m:t>=6.02∗</m:t>
                    </m:r>
                    <m:sSup>
                      <m:sSupPr>
                        <m:ctrlPr>
                          <a:rPr lang="en-US" altLang="en-US" sz="1600" b="0" i="1" smtClean="0">
                            <a:latin typeface="Cambria Math" panose="02040503050406030204" pitchFamily="18" charset="0"/>
                            <a:ea typeface="Verdana" panose="020B0604030504040204" pitchFamily="34" charset="0"/>
                            <a:cs typeface="Verdana" panose="020B0604030504040204" pitchFamily="34" charset="0"/>
                          </a:rPr>
                        </m:ctrlPr>
                      </m:sSupPr>
                      <m:e>
                        <m:r>
                          <a:rPr lang="en-US" altLang="en-US" sz="1600" b="0" i="1" smtClean="0">
                            <a:latin typeface="Cambria Math" panose="02040503050406030204" pitchFamily="18" charset="0"/>
                            <a:ea typeface="Verdana" panose="020B0604030504040204" pitchFamily="34" charset="0"/>
                            <a:cs typeface="Verdana" panose="020B0604030504040204" pitchFamily="34" charset="0"/>
                          </a:rPr>
                          <m:t>10</m:t>
                        </m:r>
                      </m:e>
                      <m:sup>
                        <m:r>
                          <a:rPr lang="en-US" altLang="en-US" sz="1600" b="0" i="1" smtClean="0">
                            <a:latin typeface="Cambria Math" panose="02040503050406030204" pitchFamily="18" charset="0"/>
                            <a:ea typeface="Verdana" panose="020B0604030504040204" pitchFamily="34" charset="0"/>
                            <a:cs typeface="Verdana" panose="020B0604030504040204" pitchFamily="34" charset="0"/>
                          </a:rPr>
                          <m:t>23</m:t>
                        </m:r>
                      </m:sup>
                    </m:sSup>
                  </m:oMath>
                </a14:m>
                <a:r>
                  <a:rPr lang="en-US" altLang="en-US" sz="1600" dirty="0">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a:rPr lang="en-US" altLang="en-US" sz="1600" b="0" i="1" dirty="0" smtClean="0">
                        <a:latin typeface="Cambria Math" panose="02040503050406030204" pitchFamily="18" charset="0"/>
                        <a:ea typeface="Verdana" panose="020B0604030504040204" pitchFamily="34" charset="0"/>
                        <a:cs typeface="Verdana" panose="020B0604030504040204" pitchFamily="34" charset="0"/>
                      </a:rPr>
                      <m:t>𝑐</m:t>
                    </m:r>
                  </m:oMath>
                </a14:m>
                <a:r>
                  <a:rPr lang="en-US" altLang="en-US" sz="1600" dirty="0">
                    <a:latin typeface="Verdana" panose="020B0604030504040204" pitchFamily="34" charset="0"/>
                    <a:ea typeface="Verdana" panose="020B0604030504040204" pitchFamily="34" charset="0"/>
                    <a:cs typeface="Verdana" panose="020B0604030504040204" pitchFamily="34" charset="0"/>
                  </a:rPr>
                  <a:t> = concentration   </a:t>
                </a:r>
                <a14:m>
                  <m:oMath xmlns:m="http://schemas.openxmlformats.org/officeDocument/2006/math">
                    <m:r>
                      <m:rPr>
                        <m:sty m:val="p"/>
                      </m:rPr>
                      <a:rPr lang="en-US" altLang="en-US" sz="1600" b="0" i="0" smtClean="0">
                        <a:latin typeface="Cambria Math" panose="02040503050406030204" pitchFamily="18" charset="0"/>
                        <a:ea typeface="Verdana" panose="020B0604030504040204" pitchFamily="34" charset="0"/>
                        <a:cs typeface="Verdana" panose="020B0604030504040204" pitchFamily="34" charset="0"/>
                      </a:rPr>
                      <m:t>Δ</m:t>
                    </m:r>
                    <m:sSub>
                      <m:sSubPr>
                        <m:ctrlPr>
                          <a:rPr lang="en-US" altLang="en-US" sz="1600" b="0" i="1" smtClean="0">
                            <a:latin typeface="Cambria Math" panose="02040503050406030204" pitchFamily="18" charset="0"/>
                            <a:ea typeface="Verdana" panose="020B0604030504040204" pitchFamily="34" charset="0"/>
                            <a:cs typeface="Verdana" panose="020B0604030504040204" pitchFamily="34" charset="0"/>
                          </a:rPr>
                        </m:ctrlPr>
                      </m:sSubPr>
                      <m:e>
                        <m:r>
                          <a:rPr lang="en-US" altLang="en-US" sz="1600" b="0" i="1" smtClean="0">
                            <a:latin typeface="Cambria Math" panose="02040503050406030204" pitchFamily="18" charset="0"/>
                            <a:ea typeface="Verdana" panose="020B0604030504040204" pitchFamily="34" charset="0"/>
                            <a:cs typeface="Verdana" panose="020B0604030504040204" pitchFamily="34" charset="0"/>
                          </a:rPr>
                          <m:t>𝜌</m:t>
                        </m:r>
                      </m:e>
                      <m:sub>
                        <m:r>
                          <a:rPr lang="en-US" altLang="en-US" sz="1600" b="0" i="1" smtClean="0">
                            <a:latin typeface="Cambria Math" panose="02040503050406030204" pitchFamily="18" charset="0"/>
                            <a:ea typeface="Verdana" panose="020B0604030504040204" pitchFamily="34" charset="0"/>
                            <a:cs typeface="Verdana" panose="020B0604030504040204" pitchFamily="34" charset="0"/>
                          </a:rPr>
                          <m:t>𝑀</m:t>
                        </m:r>
                      </m:sub>
                    </m:sSub>
                  </m:oMath>
                </a14:m>
                <a:r>
                  <a:rPr lang="en-US" altLang="en-US" sz="1600" dirty="0">
                    <a:latin typeface="Verdana" panose="020B0604030504040204" pitchFamily="34" charset="0"/>
                    <a:ea typeface="Verdana" panose="020B0604030504040204" pitchFamily="34" charset="0"/>
                    <a:cs typeface="Verdana" panose="020B0604030504040204" pitchFamily="34" charset="0"/>
                  </a:rPr>
                  <a:t> = </a:t>
                </a:r>
                <a:r>
                  <a:rPr lang="ja-JP" altLang="en-US" sz="1600">
                    <a:latin typeface="Verdana" panose="020B0604030504040204" pitchFamily="34" charset="0"/>
                    <a:cs typeface="Verdana" panose="020B0604030504040204" pitchFamily="34" charset="0"/>
                  </a:rPr>
                  <a:t>“</a:t>
                </a:r>
                <a:r>
                  <a:rPr lang="en-US" altLang="ja-JP" sz="1600" dirty="0">
                    <a:latin typeface="Verdana" panose="020B0604030504040204" pitchFamily="34" charset="0"/>
                    <a:ea typeface="Verdana" panose="020B0604030504040204" pitchFamily="34" charset="0"/>
                    <a:cs typeface="Verdana" panose="020B0604030504040204" pitchFamily="34" charset="0"/>
                  </a:rPr>
                  <a:t>scattering contrast</a:t>
                </a:r>
                <a:r>
                  <a:rPr lang="ja-JP" altLang="en-US" sz="1600">
                    <a:latin typeface="Verdana" panose="020B0604030504040204" pitchFamily="34" charset="0"/>
                    <a:cs typeface="Verdana" panose="020B0604030504040204" pitchFamily="34" charset="0"/>
                  </a:rPr>
                  <a:t>”</a:t>
                </a:r>
                <a:endParaRPr lang="en-US" altLang="ja-JP" sz="1600" b="1" dirty="0">
                  <a:latin typeface="Verdana" panose="020B0604030504040204" pitchFamily="34" charset="0"/>
                  <a:ea typeface="Verdana" panose="020B0604030504040204" pitchFamily="34" charset="0"/>
                  <a:cs typeface="Verdana" panose="020B0604030504040204" pitchFamily="34" charset="0"/>
                </a:endParaRPr>
              </a:p>
              <a:p>
                <a:r>
                  <a:rPr lang="en-US" altLang="ja-JP" sz="1600" b="1" dirty="0">
                    <a:latin typeface="Verdana" panose="020B0604030504040204" pitchFamily="34" charset="0"/>
                    <a:ea typeface="Verdana" panose="020B0604030504040204" pitchFamily="34" charset="0"/>
                    <a:cs typeface="Verdana" panose="020B0604030504040204" pitchFamily="34" charset="0"/>
                  </a:rPr>
                  <a:t>	</a:t>
                </a:r>
              </a:p>
              <a:p>
                <a:r>
                  <a:rPr lang="en-US" altLang="ja-JP" sz="1600" dirty="0">
                    <a:latin typeface="Verdana" panose="020B0604030504040204" pitchFamily="34" charset="0"/>
                    <a:ea typeface="Verdana" panose="020B0604030504040204" pitchFamily="34" charset="0"/>
                    <a:cs typeface="Verdana" panose="020B0604030504040204" pitchFamily="34" charset="0"/>
                  </a:rPr>
                  <a:t>Reference: </a:t>
                </a:r>
                <a:r>
                  <a:rPr lang="en-US" altLang="en-US" sz="1600" dirty="0" err="1">
                    <a:latin typeface="Verdana" panose="020B0604030504040204" pitchFamily="34" charset="0"/>
                    <a:ea typeface="Verdana" panose="020B0604030504040204" pitchFamily="34" charset="0"/>
                    <a:cs typeface="Verdana" panose="020B0604030504040204" pitchFamily="34" charset="0"/>
                  </a:rPr>
                  <a:t>Mylonas</a:t>
                </a:r>
                <a:r>
                  <a:rPr lang="en-US" altLang="en-US" sz="1600" dirty="0">
                    <a:latin typeface="Verdana" panose="020B0604030504040204" pitchFamily="34" charset="0"/>
                    <a:ea typeface="Verdana" panose="020B0604030504040204" pitchFamily="34" charset="0"/>
                    <a:cs typeface="Verdana" panose="020B0604030504040204" pitchFamily="34" charset="0"/>
                  </a:rPr>
                  <a:t>, E. &amp; </a:t>
                </a:r>
                <a:r>
                  <a:rPr lang="en-US" altLang="en-US" sz="1600" dirty="0" err="1">
                    <a:latin typeface="Verdana" panose="020B0604030504040204" pitchFamily="34" charset="0"/>
                    <a:ea typeface="Verdana" panose="020B0604030504040204" pitchFamily="34" charset="0"/>
                    <a:cs typeface="Verdana" panose="020B0604030504040204" pitchFamily="34" charset="0"/>
                  </a:rPr>
                  <a:t>Svergun</a:t>
                </a:r>
                <a:r>
                  <a:rPr lang="en-US" altLang="en-US" sz="1600" dirty="0">
                    <a:latin typeface="Verdana" panose="020B0604030504040204" pitchFamily="34" charset="0"/>
                    <a:ea typeface="Verdana" panose="020B0604030504040204" pitchFamily="34" charset="0"/>
                    <a:cs typeface="Verdana" panose="020B0604030504040204" pitchFamily="34" charset="0"/>
                  </a:rPr>
                  <a:t>, D. I. (2007). </a:t>
                </a:r>
                <a:r>
                  <a:rPr lang="en-US" altLang="en-US" sz="1600" i="1" dirty="0">
                    <a:latin typeface="Verdana" panose="020B0604030504040204" pitchFamily="34" charset="0"/>
                    <a:ea typeface="Verdana" panose="020B0604030504040204" pitchFamily="34" charset="0"/>
                    <a:cs typeface="Verdana" panose="020B0604030504040204" pitchFamily="34" charset="0"/>
                  </a:rPr>
                  <a:t>J. Appl. </a:t>
                </a:r>
                <a:r>
                  <a:rPr lang="en-US" altLang="en-US" sz="1600" i="1" dirty="0" err="1">
                    <a:latin typeface="Verdana" panose="020B0604030504040204" pitchFamily="34" charset="0"/>
                    <a:ea typeface="Verdana" panose="020B0604030504040204" pitchFamily="34" charset="0"/>
                    <a:cs typeface="Verdana" panose="020B0604030504040204" pitchFamily="34" charset="0"/>
                  </a:rPr>
                  <a:t>Cryst</a:t>
                </a:r>
                <a:r>
                  <a:rPr lang="en-US" altLang="en-US" sz="1600" i="1" dirty="0">
                    <a:latin typeface="Verdana" panose="020B0604030504040204" pitchFamily="34" charset="0"/>
                    <a:ea typeface="Verdana" panose="020B0604030504040204" pitchFamily="34" charset="0"/>
                    <a:cs typeface="Verdana" panose="020B0604030504040204" pitchFamily="34" charset="0"/>
                  </a:rPr>
                  <a:t>. 40, S245-S249</a:t>
                </a:r>
              </a:p>
            </p:txBody>
          </p:sp>
        </mc:Choice>
        <mc:Fallback xmlns="">
          <p:sp>
            <p:nvSpPr>
              <p:cNvPr id="4" name="TextBox 2">
                <a:extLst>
                  <a:ext uri="{FF2B5EF4-FFF2-40B4-BE49-F238E27FC236}">
                    <a16:creationId xmlns:a16="http://schemas.microsoft.com/office/drawing/2014/main" id="{9F30CCD5-9124-6845-8374-1BFA0376590A}"/>
                  </a:ext>
                </a:extLst>
              </p:cNvPr>
              <p:cNvSpPr txBox="1">
                <a:spLocks noRot="1" noChangeAspect="1" noMove="1" noResize="1" noEditPoints="1" noAdjustHandles="1" noChangeArrowheads="1" noChangeShapeType="1" noTextEdit="1"/>
              </p:cNvSpPr>
              <p:nvPr/>
            </p:nvSpPr>
            <p:spPr bwMode="auto">
              <a:xfrm>
                <a:off x="685800" y="1390233"/>
                <a:ext cx="7778750" cy="2800767"/>
              </a:xfrm>
              <a:prstGeom prst="rect">
                <a:avLst/>
              </a:prstGeom>
              <a:blipFill>
                <a:blip r:embed="rId3"/>
                <a:stretch>
                  <a:fillRect l="-326" b="-135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aphicFrame>
        <p:nvGraphicFramePr>
          <p:cNvPr id="5" name="Object 2">
            <a:extLst>
              <a:ext uri="{FF2B5EF4-FFF2-40B4-BE49-F238E27FC236}">
                <a16:creationId xmlns:a16="http://schemas.microsoft.com/office/drawing/2014/main" id="{B4E1B704-9101-F343-8BBF-411B9D19999D}"/>
              </a:ext>
            </a:extLst>
          </p:cNvPr>
          <p:cNvGraphicFramePr>
            <a:graphicFrameLocks noChangeAspect="1"/>
          </p:cNvGraphicFramePr>
          <p:nvPr/>
        </p:nvGraphicFramePr>
        <p:xfrm>
          <a:off x="3505200" y="2457033"/>
          <a:ext cx="1949450" cy="619125"/>
        </p:xfrm>
        <a:graphic>
          <a:graphicData uri="http://schemas.openxmlformats.org/presentationml/2006/ole">
            <mc:AlternateContent xmlns:mc="http://schemas.openxmlformats.org/markup-compatibility/2006">
              <mc:Choice xmlns:v="urn:schemas-microsoft-com:vml" Requires="v">
                <p:oleObj spid="_x0000_s15479" name="Equation" r:id="rId4" imgW="1358900" imgH="431800" progId="Equation.DSMT4">
                  <p:embed/>
                </p:oleObj>
              </mc:Choice>
              <mc:Fallback>
                <p:oleObj name="Equation" r:id="rId4" imgW="1358900" imgH="431800" progId="Equation.DSMT4">
                  <p:embed/>
                  <p:pic>
                    <p:nvPicPr>
                      <p:cNvPr id="5" name="Object 2">
                        <a:extLst>
                          <a:ext uri="{FF2B5EF4-FFF2-40B4-BE49-F238E27FC236}">
                            <a16:creationId xmlns:a16="http://schemas.microsoft.com/office/drawing/2014/main" id="{B4E1B704-9101-F343-8BBF-411B9D1999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457033"/>
                        <a:ext cx="19494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2">
            <a:extLst>
              <a:ext uri="{FF2B5EF4-FFF2-40B4-BE49-F238E27FC236}">
                <a16:creationId xmlns:a16="http://schemas.microsoft.com/office/drawing/2014/main" id="{459EE89B-3432-F14D-A5FC-6379BB2442C7}"/>
              </a:ext>
            </a:extLst>
          </p:cNvPr>
          <p:cNvSpPr txBox="1">
            <a:spLocks noChangeArrowheads="1"/>
          </p:cNvSpPr>
          <p:nvPr/>
        </p:nvSpPr>
        <p:spPr bwMode="auto">
          <a:xfrm>
            <a:off x="457200" y="4419600"/>
            <a:ext cx="77787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600" b="1" dirty="0">
                <a:latin typeface="Verdana" panose="020B0604030504040204" pitchFamily="34" charset="0"/>
                <a:ea typeface="Verdana" panose="020B0604030504040204" pitchFamily="34" charset="0"/>
                <a:cs typeface="Verdana" panose="020B0604030504040204" pitchFamily="34" charset="0"/>
              </a:rPr>
              <a:t>2.	Protein standards</a:t>
            </a:r>
          </a:p>
          <a:p>
            <a:r>
              <a:rPr lang="en-US" altLang="en-US" sz="1600" b="1" dirty="0">
                <a:latin typeface="Verdana" panose="020B0604030504040204" pitchFamily="34" charset="0"/>
                <a:ea typeface="Verdana" panose="020B0604030504040204" pitchFamily="34" charset="0"/>
                <a:cs typeface="Verdana" panose="020B0604030504040204" pitchFamily="34" charset="0"/>
              </a:rPr>
              <a:t>	</a:t>
            </a:r>
            <a:r>
              <a:rPr lang="en-US" altLang="en-US" sz="1600" dirty="0">
                <a:latin typeface="Verdana" panose="020B0604030504040204" pitchFamily="34" charset="0"/>
                <a:ea typeface="Verdana" panose="020B0604030504040204" pitchFamily="34" charset="0"/>
                <a:cs typeface="Verdana" panose="020B0604030504040204" pitchFamily="34" charset="0"/>
              </a:rPr>
              <a:t>Unknown molecular weights can be determined by comparison with known protein standards such as lysozyme or glucose isomerase:</a:t>
            </a:r>
          </a:p>
          <a:p>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r>
              <a:rPr lang="en-US" altLang="en-US" sz="1600" dirty="0">
                <a:latin typeface="Verdana" panose="020B0604030504040204" pitchFamily="34" charset="0"/>
                <a:ea typeface="Verdana" panose="020B0604030504040204" pitchFamily="34" charset="0"/>
                <a:cs typeface="Verdana" panose="020B0604030504040204" pitchFamily="34" charset="0"/>
              </a:rPr>
              <a:t>	</a:t>
            </a:r>
          </a:p>
          <a:p>
            <a:r>
              <a:rPr lang="en-US" altLang="en-US" sz="1600" b="1" dirty="0">
                <a:latin typeface="Verdana" panose="020B0604030504040204" pitchFamily="34" charset="0"/>
                <a:ea typeface="Verdana" panose="020B0604030504040204" pitchFamily="34" charset="0"/>
                <a:cs typeface="Verdana" panose="020B0604030504040204" pitchFamily="34" charset="0"/>
              </a:rPr>
              <a:t>	</a:t>
            </a:r>
            <a:r>
              <a:rPr lang="en-US" altLang="en-US" sz="1600" dirty="0">
                <a:latin typeface="Verdana" panose="020B0604030504040204" pitchFamily="34" charset="0"/>
                <a:ea typeface="Verdana" panose="020B0604030504040204" pitchFamily="34" charset="0"/>
                <a:cs typeface="Verdana" panose="020B0604030504040204" pitchFamily="34" charset="0"/>
              </a:rPr>
              <a:t>Reference: </a:t>
            </a:r>
            <a:r>
              <a:rPr lang="en-US" altLang="en-US" sz="1600" dirty="0" err="1">
                <a:latin typeface="Verdana" panose="020B0604030504040204" pitchFamily="34" charset="0"/>
                <a:ea typeface="Verdana" panose="020B0604030504040204" pitchFamily="34" charset="0"/>
                <a:cs typeface="Verdana" panose="020B0604030504040204" pitchFamily="34" charset="0"/>
              </a:rPr>
              <a:t>Mylonas</a:t>
            </a:r>
            <a:r>
              <a:rPr lang="en-US" altLang="en-US" sz="1600" dirty="0">
                <a:latin typeface="Verdana" panose="020B0604030504040204" pitchFamily="34" charset="0"/>
                <a:ea typeface="Verdana" panose="020B0604030504040204" pitchFamily="34" charset="0"/>
                <a:cs typeface="Verdana" panose="020B0604030504040204" pitchFamily="34" charset="0"/>
              </a:rPr>
              <a:t>, E. &amp; </a:t>
            </a:r>
            <a:r>
              <a:rPr lang="en-US" altLang="en-US" sz="1600" dirty="0" err="1">
                <a:latin typeface="Verdana" panose="020B0604030504040204" pitchFamily="34" charset="0"/>
                <a:ea typeface="Verdana" panose="020B0604030504040204" pitchFamily="34" charset="0"/>
                <a:cs typeface="Verdana" panose="020B0604030504040204" pitchFamily="34" charset="0"/>
              </a:rPr>
              <a:t>Svergun</a:t>
            </a:r>
            <a:r>
              <a:rPr lang="en-US" altLang="en-US" sz="1600" dirty="0">
                <a:latin typeface="Verdana" panose="020B0604030504040204" pitchFamily="34" charset="0"/>
                <a:ea typeface="Verdana" panose="020B0604030504040204" pitchFamily="34" charset="0"/>
                <a:cs typeface="Verdana" panose="020B0604030504040204" pitchFamily="34" charset="0"/>
              </a:rPr>
              <a:t>, D. I. (2007). </a:t>
            </a:r>
            <a:r>
              <a:rPr lang="en-US" altLang="en-US" sz="1600" i="1" dirty="0">
                <a:latin typeface="Verdana" panose="020B0604030504040204" pitchFamily="34" charset="0"/>
                <a:ea typeface="Verdana" panose="020B0604030504040204" pitchFamily="34" charset="0"/>
                <a:cs typeface="Verdana" panose="020B0604030504040204" pitchFamily="34" charset="0"/>
              </a:rPr>
              <a:t>J. Appl. </a:t>
            </a:r>
            <a:r>
              <a:rPr lang="en-US" altLang="en-US" sz="1600" i="1" dirty="0" err="1">
                <a:latin typeface="Verdana" panose="020B0604030504040204" pitchFamily="34" charset="0"/>
                <a:ea typeface="Verdana" panose="020B0604030504040204" pitchFamily="34" charset="0"/>
                <a:cs typeface="Verdana" panose="020B0604030504040204" pitchFamily="34" charset="0"/>
              </a:rPr>
              <a:t>Cryst</a:t>
            </a:r>
            <a:r>
              <a:rPr lang="en-US" altLang="en-US" sz="1600" i="1" dirty="0">
                <a:latin typeface="Verdana" panose="020B0604030504040204" pitchFamily="34" charset="0"/>
                <a:ea typeface="Verdana" panose="020B0604030504040204" pitchFamily="34" charset="0"/>
                <a:cs typeface="Verdana" panose="020B0604030504040204" pitchFamily="34" charset="0"/>
              </a:rPr>
              <a:t>. 40, S245-S249</a:t>
            </a:r>
          </a:p>
          <a:p>
            <a:endParaRPr lang="en-US" altLang="en-US" sz="16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9" name="Object 4">
            <a:extLst>
              <a:ext uri="{FF2B5EF4-FFF2-40B4-BE49-F238E27FC236}">
                <a16:creationId xmlns:a16="http://schemas.microsoft.com/office/drawing/2014/main" id="{F0C45DD0-822A-344D-87DB-4C9FDAD4F419}"/>
              </a:ext>
            </a:extLst>
          </p:cNvPr>
          <p:cNvGraphicFramePr>
            <a:graphicFrameLocks noChangeAspect="1"/>
          </p:cNvGraphicFramePr>
          <p:nvPr/>
        </p:nvGraphicFramePr>
        <p:xfrm>
          <a:off x="2767806" y="5371434"/>
          <a:ext cx="3157538" cy="650875"/>
        </p:xfrm>
        <a:graphic>
          <a:graphicData uri="http://schemas.openxmlformats.org/presentationml/2006/ole">
            <mc:AlternateContent xmlns:mc="http://schemas.openxmlformats.org/markup-compatibility/2006">
              <mc:Choice xmlns:v="urn:schemas-microsoft-com:vml" Requires="v">
                <p:oleObj spid="_x0000_s15480" name="Equation" r:id="rId6" imgW="2095500" imgH="431800" progId="Equation.DSMT4">
                  <p:embed/>
                </p:oleObj>
              </mc:Choice>
              <mc:Fallback>
                <p:oleObj name="Equation" r:id="rId6" imgW="2095500" imgH="431800" progId="Equation.DSMT4">
                  <p:embed/>
                  <p:pic>
                    <p:nvPicPr>
                      <p:cNvPr id="9" name="Object 4">
                        <a:extLst>
                          <a:ext uri="{FF2B5EF4-FFF2-40B4-BE49-F238E27FC236}">
                            <a16:creationId xmlns:a16="http://schemas.microsoft.com/office/drawing/2014/main" id="{F0C45DD0-822A-344D-87DB-4C9FDAD4F4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7806" y="5371434"/>
                        <a:ext cx="315753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7739AA81-7183-124E-856B-7D2568311319}"/>
              </a:ext>
            </a:extLst>
          </p:cNvPr>
          <p:cNvSpPr txBox="1"/>
          <p:nvPr/>
        </p:nvSpPr>
        <p:spPr>
          <a:xfrm>
            <a:off x="1752600" y="3488263"/>
            <a:ext cx="6096000" cy="769441"/>
          </a:xfrm>
          <a:prstGeom prst="rect">
            <a:avLst/>
          </a:prstGeom>
          <a:solidFill>
            <a:srgbClr val="FFFF00"/>
          </a:solidFill>
          <a:ln w="22225">
            <a:solidFill>
              <a:schemeClr val="tx1"/>
            </a:solidFill>
          </a:ln>
          <a:effectLst>
            <a:outerShdw blurRad="50800" dist="38100" dir="5400000" algn="t" rotWithShape="0">
              <a:prstClr val="black">
                <a:alpha val="40000"/>
              </a:prstClr>
            </a:outerShdw>
          </a:effectLst>
        </p:spPr>
        <p:txBody>
          <a:bodyPr wrap="square" rtlCol="0">
            <a:spAutoFit/>
          </a:bodyPr>
          <a:lstStyle/>
          <a:p>
            <a:pPr algn="l"/>
            <a:r>
              <a:rPr lang="en-US" sz="2200" dirty="0">
                <a:latin typeface="Verdana" panose="020B0604030504040204" pitchFamily="34" charset="0"/>
                <a:ea typeface="Verdana" panose="020B0604030504040204" pitchFamily="34" charset="0"/>
                <a:cs typeface="Verdana" panose="020B0604030504040204" pitchFamily="34" charset="0"/>
              </a:rPr>
              <a:t>Both of these methods require accurate concentration measurements!</a:t>
            </a:r>
          </a:p>
        </p:txBody>
      </p:sp>
    </p:spTree>
    <p:extLst>
      <p:ext uri="{BB962C8B-B14F-4D97-AF65-F5344CB8AC3E}">
        <p14:creationId xmlns:p14="http://schemas.microsoft.com/office/powerpoint/2010/main" val="2811470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C0F33-8A5C-5047-A6FD-E885268D8E93}"/>
              </a:ext>
            </a:extLst>
          </p:cNvPr>
          <p:cNvSpPr>
            <a:spLocks noGrp="1"/>
          </p:cNvSpPr>
          <p:nvPr>
            <p:ph type="title"/>
          </p:nvPr>
        </p:nvSpPr>
        <p:spPr/>
        <p:txBody>
          <a:bodyPr/>
          <a:lstStyle/>
          <a:p>
            <a:r>
              <a:rPr lang="en-US" dirty="0"/>
              <a:t>Molecular weight from SAXS</a:t>
            </a:r>
          </a:p>
        </p:txBody>
      </p:sp>
      <p:sp>
        <p:nvSpPr>
          <p:cNvPr id="4" name="TextBox 2">
            <a:extLst>
              <a:ext uri="{FF2B5EF4-FFF2-40B4-BE49-F238E27FC236}">
                <a16:creationId xmlns:a16="http://schemas.microsoft.com/office/drawing/2014/main" id="{00B7B04E-88E7-0E4F-8483-01E64107E6B0}"/>
              </a:ext>
            </a:extLst>
          </p:cNvPr>
          <p:cNvSpPr txBox="1">
            <a:spLocks noChangeArrowheads="1"/>
          </p:cNvSpPr>
          <p:nvPr/>
        </p:nvSpPr>
        <p:spPr bwMode="auto">
          <a:xfrm>
            <a:off x="609600" y="1344159"/>
            <a:ext cx="7778750" cy="282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dirty="0">
              <a:latin typeface="Verdana" panose="020B0604030504040204" pitchFamily="34" charset="0"/>
              <a:ea typeface="Verdana" panose="020B0604030504040204" pitchFamily="34" charset="0"/>
              <a:cs typeface="Verdana" panose="020B0604030504040204" pitchFamily="34" charset="0"/>
            </a:endParaRPr>
          </a:p>
          <a:p>
            <a:r>
              <a:rPr lang="en-US" altLang="en-US" b="1" dirty="0">
                <a:latin typeface="Verdana" panose="020B0604030504040204" pitchFamily="34" charset="0"/>
                <a:ea typeface="Verdana" panose="020B0604030504040204" pitchFamily="34" charset="0"/>
                <a:cs typeface="Verdana" panose="020B0604030504040204" pitchFamily="34" charset="0"/>
              </a:rPr>
              <a:t>3. 	</a:t>
            </a:r>
            <a:r>
              <a:rPr lang="en-US" altLang="en-US" b="1" dirty="0" err="1">
                <a:latin typeface="Verdana" panose="020B0604030504040204" pitchFamily="34" charset="0"/>
                <a:ea typeface="Verdana" panose="020B0604030504040204" pitchFamily="34" charset="0"/>
                <a:cs typeface="Verdana" panose="020B0604030504040204" pitchFamily="34" charset="0"/>
              </a:rPr>
              <a:t>Porod</a:t>
            </a:r>
            <a:r>
              <a:rPr lang="en-US" altLang="en-US" b="1" dirty="0">
                <a:latin typeface="Verdana" panose="020B0604030504040204" pitchFamily="34" charset="0"/>
                <a:ea typeface="Verdana" panose="020B0604030504040204" pitchFamily="34" charset="0"/>
                <a:cs typeface="Verdana" panose="020B0604030504040204" pitchFamily="34" charset="0"/>
              </a:rPr>
              <a:t> volume and relative scale methods</a:t>
            </a:r>
          </a:p>
          <a:p>
            <a:r>
              <a:rPr lang="en-US" altLang="en-US" b="1"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Mass (in </a:t>
            </a:r>
            <a:r>
              <a:rPr lang="en-US" altLang="en-US" dirty="0" err="1">
                <a:latin typeface="Verdana" panose="020B0604030504040204" pitchFamily="34" charset="0"/>
                <a:ea typeface="Verdana" panose="020B0604030504040204" pitchFamily="34" charset="0"/>
                <a:cs typeface="Verdana" panose="020B0604030504040204" pitchFamily="34" charset="0"/>
              </a:rPr>
              <a:t>kDa</a:t>
            </a:r>
            <a:r>
              <a:rPr lang="en-US" altLang="en-US" dirty="0">
                <a:latin typeface="Verdana" panose="020B0604030504040204" pitchFamily="34" charset="0"/>
                <a:ea typeface="Verdana" panose="020B0604030504040204" pitchFamily="34" charset="0"/>
                <a:cs typeface="Verdana" panose="020B0604030504040204" pitchFamily="34" charset="0"/>
              </a:rPr>
              <a:t>) can calculated as the density times the volume of the particle. The </a:t>
            </a:r>
            <a:r>
              <a:rPr lang="en-US" altLang="en-US" dirty="0" err="1">
                <a:latin typeface="Verdana" panose="020B0604030504040204" pitchFamily="34" charset="0"/>
                <a:ea typeface="Verdana" panose="020B0604030504040204" pitchFamily="34" charset="0"/>
                <a:cs typeface="Verdana" panose="020B0604030504040204" pitchFamily="34" charset="0"/>
              </a:rPr>
              <a:t>Porod</a:t>
            </a:r>
            <a:r>
              <a:rPr lang="en-US" altLang="en-US" dirty="0">
                <a:latin typeface="Verdana" panose="020B0604030504040204" pitchFamily="34" charset="0"/>
                <a:ea typeface="Verdana" panose="020B0604030504040204" pitchFamily="34" charset="0"/>
                <a:cs typeface="Verdana" panose="020B0604030504040204" pitchFamily="34" charset="0"/>
              </a:rPr>
              <a:t> volume of the particle is used, and is calculated:</a:t>
            </a: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r>
              <a:rPr lang="en-US" altLang="en-US" b="1" dirty="0">
                <a:latin typeface="Verdana" panose="020B0604030504040204" pitchFamily="34" charset="0"/>
                <a:ea typeface="Verdana" panose="020B0604030504040204" pitchFamily="34" charset="0"/>
                <a:cs typeface="Verdana" panose="020B0604030504040204" pitchFamily="34" charset="0"/>
              </a:rPr>
              <a:t>	</a:t>
            </a:r>
          </a:p>
          <a:p>
            <a:r>
              <a:rPr lang="en-US" altLang="en-US" b="1"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The density used is typically 0.83*10</a:t>
            </a:r>
            <a:r>
              <a:rPr lang="en-US" altLang="en-US" baseline="30000" dirty="0">
                <a:latin typeface="Verdana" panose="020B0604030504040204" pitchFamily="34" charset="0"/>
                <a:ea typeface="Verdana" panose="020B0604030504040204" pitchFamily="34" charset="0"/>
                <a:cs typeface="Verdana" panose="020B0604030504040204" pitchFamily="34" charset="0"/>
              </a:rPr>
              <a:t>-3</a:t>
            </a:r>
            <a:r>
              <a:rPr lang="en-US" altLang="en-US" dirty="0">
                <a:latin typeface="Verdana" panose="020B0604030504040204" pitchFamily="34" charset="0"/>
                <a:ea typeface="Verdana" panose="020B0604030504040204" pitchFamily="34" charset="0"/>
                <a:cs typeface="Verdana" panose="020B0604030504040204" pitchFamily="34" charset="0"/>
              </a:rPr>
              <a:t> </a:t>
            </a:r>
            <a:r>
              <a:rPr lang="en-US" altLang="en-US" dirty="0" err="1">
                <a:latin typeface="Verdana" panose="020B0604030504040204" pitchFamily="34" charset="0"/>
                <a:ea typeface="Verdana" panose="020B0604030504040204" pitchFamily="34" charset="0"/>
                <a:cs typeface="Verdana" panose="020B0604030504040204" pitchFamily="34" charset="0"/>
              </a:rPr>
              <a:t>kDa</a:t>
            </a:r>
            <a:r>
              <a:rPr lang="en-US" altLang="en-US" dirty="0">
                <a:latin typeface="Verdana" panose="020B0604030504040204" pitchFamily="34" charset="0"/>
                <a:ea typeface="Verdana" panose="020B0604030504040204" pitchFamily="34" charset="0"/>
                <a:cs typeface="Verdana" panose="020B0604030504040204" pitchFamily="34" charset="0"/>
              </a:rPr>
              <a:t>/Å</a:t>
            </a:r>
            <a:r>
              <a:rPr lang="en-US" altLang="en-US" baseline="30000" dirty="0">
                <a:latin typeface="Verdana" panose="020B0604030504040204" pitchFamily="34" charset="0"/>
                <a:ea typeface="Verdana" panose="020B0604030504040204" pitchFamily="34" charset="0"/>
                <a:cs typeface="Verdana" panose="020B0604030504040204" pitchFamily="34" charset="0"/>
              </a:rPr>
              <a:t>3</a:t>
            </a:r>
            <a:r>
              <a:rPr lang="en-US" altLang="en-US" dirty="0">
                <a:latin typeface="Verdana" panose="020B0604030504040204" pitchFamily="34" charset="0"/>
                <a:ea typeface="Verdana" panose="020B0604030504040204" pitchFamily="34" charset="0"/>
                <a:cs typeface="Verdana" panose="020B0604030504040204" pitchFamily="34" charset="0"/>
              </a:rPr>
              <a:t>, but can be adjusted for the particular application.</a:t>
            </a:r>
          </a:p>
          <a:p>
            <a:endParaRPr lang="en-US" altLang="en-US" b="1" baseline="30000" dirty="0">
              <a:latin typeface="Verdana" panose="020B0604030504040204" pitchFamily="34" charset="0"/>
              <a:ea typeface="Verdana" panose="020B0604030504040204" pitchFamily="34" charset="0"/>
              <a:cs typeface="Verdana" panose="020B0604030504040204" pitchFamily="34" charset="0"/>
            </a:endParaRPr>
          </a:p>
          <a:p>
            <a:r>
              <a:rPr lang="en-US" altLang="en-US" b="1" baseline="30000"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More advanced techniques based on this idea can give quite accurate</a:t>
            </a:r>
          </a:p>
          <a:p>
            <a:r>
              <a:rPr lang="en-US" altLang="en-US" dirty="0">
                <a:latin typeface="Verdana" panose="020B0604030504040204" pitchFamily="34" charset="0"/>
                <a:ea typeface="Verdana" panose="020B0604030504040204" pitchFamily="34" charset="0"/>
                <a:cs typeface="Verdana" panose="020B0604030504040204" pitchFamily="34" charset="0"/>
              </a:rPr>
              <a:t>	Reference: Fischer et al. (2009). </a:t>
            </a:r>
            <a:r>
              <a:rPr lang="en-US" altLang="en-US" i="1" dirty="0">
                <a:latin typeface="Verdana" panose="020B0604030504040204" pitchFamily="34" charset="0"/>
                <a:ea typeface="Verdana" panose="020B0604030504040204" pitchFamily="34" charset="0"/>
                <a:cs typeface="Verdana" panose="020B0604030504040204" pitchFamily="34" charset="0"/>
              </a:rPr>
              <a:t>J. Appl. </a:t>
            </a:r>
            <a:r>
              <a:rPr lang="en-US" altLang="en-US" i="1" dirty="0" err="1">
                <a:latin typeface="Verdana" panose="020B0604030504040204" pitchFamily="34" charset="0"/>
                <a:ea typeface="Verdana" panose="020B0604030504040204" pitchFamily="34" charset="0"/>
                <a:cs typeface="Verdana" panose="020B0604030504040204" pitchFamily="34" charset="0"/>
              </a:rPr>
              <a:t>Cryst</a:t>
            </a:r>
            <a:r>
              <a:rPr lang="en-US" altLang="en-US" i="1" dirty="0">
                <a:latin typeface="Verdana" panose="020B0604030504040204" pitchFamily="34" charset="0"/>
                <a:ea typeface="Verdana" panose="020B0604030504040204" pitchFamily="34" charset="0"/>
                <a:cs typeface="Verdana" panose="020B0604030504040204" pitchFamily="34" charset="0"/>
              </a:rPr>
              <a:t>.</a:t>
            </a:r>
            <a:r>
              <a:rPr lang="en-US" altLang="en-US" dirty="0">
                <a:latin typeface="Verdana" panose="020B0604030504040204" pitchFamily="34" charset="0"/>
                <a:ea typeface="Verdana" panose="020B0604030504040204" pitchFamily="34" charset="0"/>
                <a:cs typeface="Verdana" panose="020B0604030504040204" pitchFamily="34" charset="0"/>
              </a:rPr>
              <a:t>, 43, 101-109</a:t>
            </a:r>
          </a:p>
          <a:p>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Object 5">
            <a:extLst>
              <a:ext uri="{FF2B5EF4-FFF2-40B4-BE49-F238E27FC236}">
                <a16:creationId xmlns:a16="http://schemas.microsoft.com/office/drawing/2014/main" id="{F457591A-75C9-0040-A286-95B00B7F4A9F}"/>
              </a:ext>
            </a:extLst>
          </p:cNvPr>
          <p:cNvGraphicFramePr>
            <a:graphicFrameLocks noChangeAspect="1"/>
          </p:cNvGraphicFramePr>
          <p:nvPr>
            <p:extLst>
              <p:ext uri="{D42A27DB-BD31-4B8C-83A1-F6EECF244321}">
                <p14:modId xmlns:p14="http://schemas.microsoft.com/office/powerpoint/2010/main" val="1179595018"/>
              </p:ext>
            </p:extLst>
          </p:nvPr>
        </p:nvGraphicFramePr>
        <p:xfrm>
          <a:off x="3282950" y="2142671"/>
          <a:ext cx="2301875" cy="698500"/>
        </p:xfrm>
        <a:graphic>
          <a:graphicData uri="http://schemas.openxmlformats.org/presentationml/2006/ole">
            <mc:AlternateContent xmlns:mc="http://schemas.openxmlformats.org/markup-compatibility/2006">
              <mc:Choice xmlns:v="urn:schemas-microsoft-com:vml" Requires="v">
                <p:oleObj spid="_x0000_s16443" name="Equation" r:id="rId3" imgW="1549400" imgH="469900" progId="Equation.DSMT4">
                  <p:embed/>
                </p:oleObj>
              </mc:Choice>
              <mc:Fallback>
                <p:oleObj name="Equation" r:id="rId3" imgW="1549400" imgH="469900" progId="Equation.DSMT4">
                  <p:embed/>
                  <p:pic>
                    <p:nvPicPr>
                      <p:cNvPr id="34820" name="Object 5">
                        <a:extLst>
                          <a:ext uri="{FF2B5EF4-FFF2-40B4-BE49-F238E27FC236}">
                            <a16:creationId xmlns:a16="http://schemas.microsoft.com/office/drawing/2014/main" id="{36750E88-BAE1-2242-870D-BFFE9C08A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2950" y="2142671"/>
                        <a:ext cx="23018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7504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C0F33-8A5C-5047-A6FD-E885268D8E93}"/>
              </a:ext>
            </a:extLst>
          </p:cNvPr>
          <p:cNvSpPr>
            <a:spLocks noGrp="1"/>
          </p:cNvSpPr>
          <p:nvPr>
            <p:ph type="title"/>
          </p:nvPr>
        </p:nvSpPr>
        <p:spPr/>
        <p:txBody>
          <a:bodyPr/>
          <a:lstStyle/>
          <a:p>
            <a:r>
              <a:rPr lang="en-US" dirty="0"/>
              <a:t>Molecular weight from SAXS</a:t>
            </a:r>
          </a:p>
        </p:txBody>
      </p:sp>
      <p:sp>
        <p:nvSpPr>
          <p:cNvPr id="4" name="TextBox 2">
            <a:extLst>
              <a:ext uri="{FF2B5EF4-FFF2-40B4-BE49-F238E27FC236}">
                <a16:creationId xmlns:a16="http://schemas.microsoft.com/office/drawing/2014/main" id="{00B7B04E-88E7-0E4F-8483-01E64107E6B0}"/>
              </a:ext>
            </a:extLst>
          </p:cNvPr>
          <p:cNvSpPr txBox="1">
            <a:spLocks noChangeArrowheads="1"/>
          </p:cNvSpPr>
          <p:nvPr/>
        </p:nvSpPr>
        <p:spPr bwMode="auto">
          <a:xfrm>
            <a:off x="609600" y="1344159"/>
            <a:ext cx="7778750" cy="497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dirty="0">
              <a:latin typeface="Verdana" panose="020B0604030504040204" pitchFamily="34" charset="0"/>
              <a:ea typeface="Verdana" panose="020B0604030504040204" pitchFamily="34" charset="0"/>
              <a:cs typeface="Verdana" panose="020B0604030504040204" pitchFamily="34" charset="0"/>
            </a:endParaRPr>
          </a:p>
          <a:p>
            <a:r>
              <a:rPr lang="en-US" altLang="en-US" b="1" dirty="0">
                <a:latin typeface="Verdana" panose="020B0604030504040204" pitchFamily="34" charset="0"/>
                <a:ea typeface="Verdana" panose="020B0604030504040204" pitchFamily="34" charset="0"/>
                <a:cs typeface="Verdana" panose="020B0604030504040204" pitchFamily="34" charset="0"/>
              </a:rPr>
              <a:t>3. 	</a:t>
            </a:r>
            <a:r>
              <a:rPr lang="en-US" altLang="en-US" b="1" dirty="0" err="1">
                <a:latin typeface="Verdana" panose="020B0604030504040204" pitchFamily="34" charset="0"/>
                <a:ea typeface="Verdana" panose="020B0604030504040204" pitchFamily="34" charset="0"/>
                <a:cs typeface="Verdana" panose="020B0604030504040204" pitchFamily="34" charset="0"/>
              </a:rPr>
              <a:t>Porod</a:t>
            </a:r>
            <a:r>
              <a:rPr lang="en-US" altLang="en-US" b="1" dirty="0">
                <a:latin typeface="Verdana" panose="020B0604030504040204" pitchFamily="34" charset="0"/>
                <a:ea typeface="Verdana" panose="020B0604030504040204" pitchFamily="34" charset="0"/>
                <a:cs typeface="Verdana" panose="020B0604030504040204" pitchFamily="34" charset="0"/>
              </a:rPr>
              <a:t> volume and relative scale methods</a:t>
            </a:r>
          </a:p>
          <a:p>
            <a:r>
              <a:rPr lang="en-US" altLang="en-US" b="1"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Mass (in </a:t>
            </a:r>
            <a:r>
              <a:rPr lang="en-US" altLang="en-US" dirty="0" err="1">
                <a:latin typeface="Verdana" panose="020B0604030504040204" pitchFamily="34" charset="0"/>
                <a:ea typeface="Verdana" panose="020B0604030504040204" pitchFamily="34" charset="0"/>
                <a:cs typeface="Verdana" panose="020B0604030504040204" pitchFamily="34" charset="0"/>
              </a:rPr>
              <a:t>kDa</a:t>
            </a:r>
            <a:r>
              <a:rPr lang="en-US" altLang="en-US" dirty="0">
                <a:latin typeface="Verdana" panose="020B0604030504040204" pitchFamily="34" charset="0"/>
                <a:ea typeface="Verdana" panose="020B0604030504040204" pitchFamily="34" charset="0"/>
                <a:cs typeface="Verdana" panose="020B0604030504040204" pitchFamily="34" charset="0"/>
              </a:rPr>
              <a:t>) can calculated as the density times the volume of the particle. The </a:t>
            </a:r>
            <a:r>
              <a:rPr lang="en-US" altLang="en-US" dirty="0" err="1">
                <a:latin typeface="Verdana" panose="020B0604030504040204" pitchFamily="34" charset="0"/>
                <a:ea typeface="Verdana" panose="020B0604030504040204" pitchFamily="34" charset="0"/>
                <a:cs typeface="Verdana" panose="020B0604030504040204" pitchFamily="34" charset="0"/>
              </a:rPr>
              <a:t>Porod</a:t>
            </a:r>
            <a:r>
              <a:rPr lang="en-US" altLang="en-US" dirty="0">
                <a:latin typeface="Verdana" panose="020B0604030504040204" pitchFamily="34" charset="0"/>
                <a:ea typeface="Verdana" panose="020B0604030504040204" pitchFamily="34" charset="0"/>
                <a:cs typeface="Verdana" panose="020B0604030504040204" pitchFamily="34" charset="0"/>
              </a:rPr>
              <a:t> volume of the particle is used, and is calculated:</a:t>
            </a: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r>
              <a:rPr lang="en-US" altLang="en-US" b="1" dirty="0">
                <a:latin typeface="Verdana" panose="020B0604030504040204" pitchFamily="34" charset="0"/>
                <a:ea typeface="Verdana" panose="020B0604030504040204" pitchFamily="34" charset="0"/>
                <a:cs typeface="Verdana" panose="020B0604030504040204" pitchFamily="34" charset="0"/>
              </a:rPr>
              <a:t>	</a:t>
            </a:r>
          </a:p>
          <a:p>
            <a:r>
              <a:rPr lang="en-US" altLang="en-US" b="1"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The density used is typically 0.83*10</a:t>
            </a:r>
            <a:r>
              <a:rPr lang="en-US" altLang="en-US" baseline="30000" dirty="0">
                <a:latin typeface="Verdana" panose="020B0604030504040204" pitchFamily="34" charset="0"/>
                <a:ea typeface="Verdana" panose="020B0604030504040204" pitchFamily="34" charset="0"/>
                <a:cs typeface="Verdana" panose="020B0604030504040204" pitchFamily="34" charset="0"/>
              </a:rPr>
              <a:t>-3</a:t>
            </a:r>
            <a:r>
              <a:rPr lang="en-US" altLang="en-US" dirty="0">
                <a:latin typeface="Verdana" panose="020B0604030504040204" pitchFamily="34" charset="0"/>
                <a:ea typeface="Verdana" panose="020B0604030504040204" pitchFamily="34" charset="0"/>
                <a:cs typeface="Verdana" panose="020B0604030504040204" pitchFamily="34" charset="0"/>
              </a:rPr>
              <a:t> </a:t>
            </a:r>
            <a:r>
              <a:rPr lang="en-US" altLang="en-US" dirty="0" err="1">
                <a:latin typeface="Verdana" panose="020B0604030504040204" pitchFamily="34" charset="0"/>
                <a:ea typeface="Verdana" panose="020B0604030504040204" pitchFamily="34" charset="0"/>
                <a:cs typeface="Verdana" panose="020B0604030504040204" pitchFamily="34" charset="0"/>
              </a:rPr>
              <a:t>kDa</a:t>
            </a:r>
            <a:r>
              <a:rPr lang="en-US" altLang="en-US" dirty="0">
                <a:latin typeface="Verdana" panose="020B0604030504040204" pitchFamily="34" charset="0"/>
                <a:ea typeface="Verdana" panose="020B0604030504040204" pitchFamily="34" charset="0"/>
                <a:cs typeface="Verdana" panose="020B0604030504040204" pitchFamily="34" charset="0"/>
              </a:rPr>
              <a:t>/Å</a:t>
            </a:r>
            <a:r>
              <a:rPr lang="en-US" altLang="en-US" baseline="30000" dirty="0">
                <a:latin typeface="Verdana" panose="020B0604030504040204" pitchFamily="34" charset="0"/>
                <a:ea typeface="Verdana" panose="020B0604030504040204" pitchFamily="34" charset="0"/>
                <a:cs typeface="Verdana" panose="020B0604030504040204" pitchFamily="34" charset="0"/>
              </a:rPr>
              <a:t>3</a:t>
            </a:r>
            <a:r>
              <a:rPr lang="en-US" altLang="en-US" dirty="0">
                <a:latin typeface="Verdana" panose="020B0604030504040204" pitchFamily="34" charset="0"/>
                <a:ea typeface="Verdana" panose="020B0604030504040204" pitchFamily="34" charset="0"/>
                <a:cs typeface="Verdana" panose="020B0604030504040204" pitchFamily="34" charset="0"/>
              </a:rPr>
              <a:t>, but can be adjusted for the particular application.</a:t>
            </a:r>
          </a:p>
          <a:p>
            <a:endParaRPr lang="en-US" altLang="en-US" b="1" baseline="30000" dirty="0">
              <a:latin typeface="Verdana" panose="020B0604030504040204" pitchFamily="34" charset="0"/>
              <a:ea typeface="Verdana" panose="020B0604030504040204" pitchFamily="34" charset="0"/>
              <a:cs typeface="Verdana" panose="020B0604030504040204" pitchFamily="34" charset="0"/>
            </a:endParaRPr>
          </a:p>
          <a:p>
            <a:r>
              <a:rPr lang="en-US" altLang="en-US" b="1" baseline="30000"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More advanced techniques based on this idea can give quite accurate</a:t>
            </a:r>
          </a:p>
          <a:p>
            <a:r>
              <a:rPr lang="en-US" altLang="en-US" dirty="0">
                <a:latin typeface="Verdana" panose="020B0604030504040204" pitchFamily="34" charset="0"/>
                <a:ea typeface="Verdana" panose="020B0604030504040204" pitchFamily="34" charset="0"/>
                <a:cs typeface="Verdana" panose="020B0604030504040204" pitchFamily="34" charset="0"/>
              </a:rPr>
              <a:t>	Reference: Fischer et al. (2009). </a:t>
            </a:r>
            <a:r>
              <a:rPr lang="en-US" altLang="en-US" i="1" dirty="0">
                <a:latin typeface="Verdana" panose="020B0604030504040204" pitchFamily="34" charset="0"/>
                <a:ea typeface="Verdana" panose="020B0604030504040204" pitchFamily="34" charset="0"/>
                <a:cs typeface="Verdana" panose="020B0604030504040204" pitchFamily="34" charset="0"/>
              </a:rPr>
              <a:t>J. Appl. </a:t>
            </a:r>
            <a:r>
              <a:rPr lang="en-US" altLang="en-US" i="1" dirty="0" err="1">
                <a:latin typeface="Verdana" panose="020B0604030504040204" pitchFamily="34" charset="0"/>
                <a:ea typeface="Verdana" panose="020B0604030504040204" pitchFamily="34" charset="0"/>
                <a:cs typeface="Verdana" panose="020B0604030504040204" pitchFamily="34" charset="0"/>
              </a:rPr>
              <a:t>Cryst</a:t>
            </a:r>
            <a:r>
              <a:rPr lang="en-US" altLang="en-US" i="1" dirty="0">
                <a:latin typeface="Verdana" panose="020B0604030504040204" pitchFamily="34" charset="0"/>
                <a:ea typeface="Verdana" panose="020B0604030504040204" pitchFamily="34" charset="0"/>
                <a:cs typeface="Verdana" panose="020B0604030504040204" pitchFamily="34" charset="0"/>
              </a:rPr>
              <a:t>.</a:t>
            </a:r>
            <a:r>
              <a:rPr lang="en-US" altLang="en-US" dirty="0">
                <a:latin typeface="Verdana" panose="020B0604030504040204" pitchFamily="34" charset="0"/>
                <a:ea typeface="Verdana" panose="020B0604030504040204" pitchFamily="34" charset="0"/>
                <a:cs typeface="Verdana" panose="020B0604030504040204" pitchFamily="34" charset="0"/>
              </a:rPr>
              <a:t>, 43, 101-109</a:t>
            </a: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r>
              <a:rPr lang="en-US" altLang="en-US" b="1" dirty="0">
                <a:latin typeface="Verdana" panose="020B0604030504040204" pitchFamily="34" charset="0"/>
                <a:ea typeface="Verdana" panose="020B0604030504040204" pitchFamily="34" charset="0"/>
                <a:cs typeface="Verdana" panose="020B0604030504040204" pitchFamily="34" charset="0"/>
              </a:rPr>
              <a:t>4. Volume of correlation method</a:t>
            </a:r>
            <a:endParaRPr lang="en-US" altLang="en-US" dirty="0">
              <a:latin typeface="Verdana" panose="020B0604030504040204" pitchFamily="34" charset="0"/>
              <a:ea typeface="Verdana" panose="020B0604030504040204" pitchFamily="34" charset="0"/>
              <a:cs typeface="Verdana" panose="020B0604030504040204" pitchFamily="34" charset="0"/>
            </a:endParaRPr>
          </a:p>
          <a:p>
            <a:r>
              <a:rPr lang="en-US" altLang="en-US" b="1"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Molecular weight can be estimated using the empirically relation:</a:t>
            </a: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r>
              <a:rPr lang="en-US" altLang="en-US" b="1"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The values of </a:t>
            </a:r>
            <a:r>
              <a:rPr lang="en-US" altLang="en-US" i="1" dirty="0">
                <a:latin typeface="Verdana" panose="020B0604030504040204" pitchFamily="34" charset="0"/>
                <a:ea typeface="Verdana" panose="020B0604030504040204" pitchFamily="34" charset="0"/>
                <a:cs typeface="Verdana" panose="020B0604030504040204" pitchFamily="34" charset="0"/>
              </a:rPr>
              <a:t>k</a:t>
            </a:r>
            <a:r>
              <a:rPr lang="en-US" altLang="en-US" dirty="0">
                <a:latin typeface="Verdana" panose="020B0604030504040204" pitchFamily="34" charset="0"/>
                <a:ea typeface="Verdana" panose="020B0604030504040204" pitchFamily="34" charset="0"/>
                <a:cs typeface="Verdana" panose="020B0604030504040204" pitchFamily="34" charset="0"/>
              </a:rPr>
              <a:t> and </a:t>
            </a:r>
            <a:r>
              <a:rPr lang="en-US" altLang="en-US" i="1" dirty="0">
                <a:latin typeface="Verdana" panose="020B0604030504040204" pitchFamily="34" charset="0"/>
                <a:ea typeface="Verdana" panose="020B0604030504040204" pitchFamily="34" charset="0"/>
                <a:cs typeface="Verdana" panose="020B0604030504040204" pitchFamily="34" charset="0"/>
              </a:rPr>
              <a:t>c </a:t>
            </a:r>
            <a:r>
              <a:rPr lang="en-US" altLang="en-US" dirty="0">
                <a:latin typeface="Verdana" panose="020B0604030504040204" pitchFamily="34" charset="0"/>
                <a:ea typeface="Verdana" panose="020B0604030504040204" pitchFamily="34" charset="0"/>
                <a:cs typeface="Verdana" panose="020B0604030504040204" pitchFamily="34" charset="0"/>
              </a:rPr>
              <a:t>depend on the type of macromolecule. For proteins </a:t>
            </a:r>
            <a:r>
              <a:rPr lang="en-US" altLang="en-US" i="1" dirty="0">
                <a:latin typeface="Verdana" panose="020B0604030504040204" pitchFamily="34" charset="0"/>
                <a:ea typeface="Verdana" panose="020B0604030504040204" pitchFamily="34" charset="0"/>
                <a:cs typeface="Verdana" panose="020B0604030504040204" pitchFamily="34" charset="0"/>
              </a:rPr>
              <a:t>k </a:t>
            </a:r>
            <a:r>
              <a:rPr lang="en-US" altLang="en-US" dirty="0">
                <a:latin typeface="Verdana" panose="020B0604030504040204" pitchFamily="34" charset="0"/>
                <a:ea typeface="Verdana" panose="020B0604030504040204" pitchFamily="34" charset="0"/>
                <a:cs typeface="Verdana" panose="020B0604030504040204" pitchFamily="34" charset="0"/>
              </a:rPr>
              <a:t>= 1 and </a:t>
            </a:r>
            <a:r>
              <a:rPr lang="en-US" altLang="en-US" i="1" dirty="0">
                <a:latin typeface="Verdana" panose="020B0604030504040204" pitchFamily="34" charset="0"/>
                <a:ea typeface="Verdana" panose="020B0604030504040204" pitchFamily="34" charset="0"/>
                <a:cs typeface="Verdana" panose="020B0604030504040204" pitchFamily="34" charset="0"/>
              </a:rPr>
              <a:t>c</a:t>
            </a:r>
            <a:r>
              <a:rPr lang="en-US" altLang="en-US" dirty="0">
                <a:latin typeface="Verdana" panose="020B0604030504040204" pitchFamily="34" charset="0"/>
                <a:ea typeface="Verdana" panose="020B0604030504040204" pitchFamily="34" charset="0"/>
                <a:cs typeface="Verdana" panose="020B0604030504040204" pitchFamily="34" charset="0"/>
              </a:rPr>
              <a:t> = 0.1231, for RNA </a:t>
            </a:r>
            <a:r>
              <a:rPr lang="en-US" altLang="en-US" i="1" dirty="0">
                <a:latin typeface="Verdana" panose="020B0604030504040204" pitchFamily="34" charset="0"/>
                <a:ea typeface="Verdana" panose="020B0604030504040204" pitchFamily="34" charset="0"/>
                <a:cs typeface="Verdana" panose="020B0604030504040204" pitchFamily="34" charset="0"/>
              </a:rPr>
              <a:t>k </a:t>
            </a:r>
            <a:r>
              <a:rPr lang="en-US" altLang="en-US" dirty="0">
                <a:latin typeface="Verdana" panose="020B0604030504040204" pitchFamily="34" charset="0"/>
                <a:ea typeface="Verdana" panose="020B0604030504040204" pitchFamily="34" charset="0"/>
                <a:cs typeface="Verdana" panose="020B0604030504040204" pitchFamily="34" charset="0"/>
              </a:rPr>
              <a:t>= 0.808 and </a:t>
            </a:r>
            <a:r>
              <a:rPr lang="en-US" altLang="en-US" i="1" dirty="0">
                <a:latin typeface="Verdana" panose="020B0604030504040204" pitchFamily="34" charset="0"/>
                <a:ea typeface="Verdana" panose="020B0604030504040204" pitchFamily="34" charset="0"/>
                <a:cs typeface="Verdana" panose="020B0604030504040204" pitchFamily="34" charset="0"/>
              </a:rPr>
              <a:t>c</a:t>
            </a:r>
            <a:r>
              <a:rPr lang="en-US" altLang="en-US" dirty="0">
                <a:latin typeface="Verdana" panose="020B0604030504040204" pitchFamily="34" charset="0"/>
                <a:ea typeface="Verdana" panose="020B0604030504040204" pitchFamily="34" charset="0"/>
                <a:cs typeface="Verdana" panose="020B0604030504040204" pitchFamily="34" charset="0"/>
              </a:rPr>
              <a:t> = 0.00934.</a:t>
            </a:r>
          </a:p>
          <a:p>
            <a:r>
              <a:rPr lang="en-US" altLang="en-US" b="1"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Reference: Rambo and </a:t>
            </a:r>
            <a:r>
              <a:rPr lang="en-US" altLang="en-US" dirty="0" err="1">
                <a:latin typeface="Verdana" panose="020B0604030504040204" pitchFamily="34" charset="0"/>
                <a:ea typeface="Verdana" panose="020B0604030504040204" pitchFamily="34" charset="0"/>
                <a:cs typeface="Verdana" panose="020B0604030504040204" pitchFamily="34" charset="0"/>
              </a:rPr>
              <a:t>Tainer</a:t>
            </a:r>
            <a:r>
              <a:rPr lang="en-US" altLang="en-US" dirty="0">
                <a:latin typeface="Verdana" panose="020B0604030504040204" pitchFamily="34" charset="0"/>
                <a:ea typeface="Verdana" panose="020B0604030504040204" pitchFamily="34" charset="0"/>
                <a:cs typeface="Verdana" panose="020B0604030504040204" pitchFamily="34" charset="0"/>
              </a:rPr>
              <a:t> (2013). </a:t>
            </a:r>
            <a:r>
              <a:rPr lang="en-US" altLang="en-US" i="1" dirty="0">
                <a:latin typeface="Verdana" panose="020B0604030504040204" pitchFamily="34" charset="0"/>
                <a:ea typeface="Verdana" panose="020B0604030504040204" pitchFamily="34" charset="0"/>
                <a:cs typeface="Verdana" panose="020B0604030504040204" pitchFamily="34" charset="0"/>
              </a:rPr>
              <a:t>Nature</a:t>
            </a:r>
            <a:r>
              <a:rPr lang="en-US" altLang="en-US" dirty="0">
                <a:latin typeface="Verdana" panose="020B0604030504040204" pitchFamily="34" charset="0"/>
                <a:ea typeface="Verdana" panose="020B0604030504040204" pitchFamily="34" charset="0"/>
                <a:cs typeface="Verdana" panose="020B0604030504040204" pitchFamily="34" charset="0"/>
              </a:rPr>
              <a:t>, 496, 477-481</a:t>
            </a:r>
          </a:p>
        </p:txBody>
      </p:sp>
      <p:graphicFrame>
        <p:nvGraphicFramePr>
          <p:cNvPr id="5" name="Object 5">
            <a:extLst>
              <a:ext uri="{FF2B5EF4-FFF2-40B4-BE49-F238E27FC236}">
                <a16:creationId xmlns:a16="http://schemas.microsoft.com/office/drawing/2014/main" id="{F457591A-75C9-0040-A286-95B00B7F4A9F}"/>
              </a:ext>
            </a:extLst>
          </p:cNvPr>
          <p:cNvGraphicFramePr>
            <a:graphicFrameLocks noChangeAspect="1"/>
          </p:cNvGraphicFramePr>
          <p:nvPr/>
        </p:nvGraphicFramePr>
        <p:xfrm>
          <a:off x="3282950" y="2142671"/>
          <a:ext cx="2301875" cy="698500"/>
        </p:xfrm>
        <a:graphic>
          <a:graphicData uri="http://schemas.openxmlformats.org/presentationml/2006/ole">
            <mc:AlternateContent xmlns:mc="http://schemas.openxmlformats.org/markup-compatibility/2006">
              <mc:Choice xmlns:v="urn:schemas-microsoft-com:vml" Requires="v">
                <p:oleObj spid="_x0000_s18665" name="Equation" r:id="rId3" imgW="1549400" imgH="469900" progId="Equation.DSMT4">
                  <p:embed/>
                </p:oleObj>
              </mc:Choice>
              <mc:Fallback>
                <p:oleObj name="Equation" r:id="rId3" imgW="1549400" imgH="469900" progId="Equation.DSMT4">
                  <p:embed/>
                  <p:pic>
                    <p:nvPicPr>
                      <p:cNvPr id="5" name="Object 5">
                        <a:extLst>
                          <a:ext uri="{FF2B5EF4-FFF2-40B4-BE49-F238E27FC236}">
                            <a16:creationId xmlns:a16="http://schemas.microsoft.com/office/drawing/2014/main" id="{F457591A-75C9-0040-A286-95B00B7F4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2950" y="2142671"/>
                        <a:ext cx="23018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1">
            <a:extLst>
              <a:ext uri="{FF2B5EF4-FFF2-40B4-BE49-F238E27FC236}">
                <a16:creationId xmlns:a16="http://schemas.microsoft.com/office/drawing/2014/main" id="{884AC440-8471-BF49-839B-66CA9D8C83E5}"/>
              </a:ext>
            </a:extLst>
          </p:cNvPr>
          <p:cNvGraphicFramePr>
            <a:graphicFrameLocks noChangeAspect="1"/>
          </p:cNvGraphicFramePr>
          <p:nvPr>
            <p:extLst>
              <p:ext uri="{D42A27DB-BD31-4B8C-83A1-F6EECF244321}">
                <p14:modId xmlns:p14="http://schemas.microsoft.com/office/powerpoint/2010/main" val="4063820531"/>
              </p:ext>
            </p:extLst>
          </p:nvPr>
        </p:nvGraphicFramePr>
        <p:xfrm>
          <a:off x="2041525" y="4759325"/>
          <a:ext cx="1473200" cy="809625"/>
        </p:xfrm>
        <a:graphic>
          <a:graphicData uri="http://schemas.openxmlformats.org/presentationml/2006/ole">
            <mc:AlternateContent xmlns:mc="http://schemas.openxmlformats.org/markup-compatibility/2006">
              <mc:Choice xmlns:v="urn:schemas-microsoft-com:vml" Requires="v">
                <p:oleObj spid="_x0000_s18666" name="Equation" r:id="rId5" imgW="901700" imgH="495300" progId="Equation.DSMT4">
                  <p:embed/>
                </p:oleObj>
              </mc:Choice>
              <mc:Fallback>
                <p:oleObj name="Equation" r:id="rId5" imgW="901700" imgH="495300" progId="Equation.DSMT4">
                  <p:embed/>
                  <p:pic>
                    <p:nvPicPr>
                      <p:cNvPr id="6" name="Object 1">
                        <a:extLst>
                          <a:ext uri="{FF2B5EF4-FFF2-40B4-BE49-F238E27FC236}">
                            <a16:creationId xmlns:a16="http://schemas.microsoft.com/office/drawing/2014/main" id="{884AC440-8471-BF49-839B-66CA9D8C83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1525" y="4759325"/>
                        <a:ext cx="14732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2">
            <a:extLst>
              <a:ext uri="{FF2B5EF4-FFF2-40B4-BE49-F238E27FC236}">
                <a16:creationId xmlns:a16="http://schemas.microsoft.com/office/drawing/2014/main" id="{1442BC14-DF07-D145-8D4B-0EB9B216E93E}"/>
              </a:ext>
            </a:extLst>
          </p:cNvPr>
          <p:cNvSpPr txBox="1">
            <a:spLocks noChangeArrowheads="1"/>
          </p:cNvSpPr>
          <p:nvPr/>
        </p:nvSpPr>
        <p:spPr bwMode="auto">
          <a:xfrm>
            <a:off x="3565525" y="5032375"/>
            <a:ext cx="7377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a:latin typeface="Verdana" panose="020B0604030504040204" pitchFamily="34" charset="0"/>
                <a:ea typeface="Verdana" panose="020B0604030504040204" pitchFamily="34" charset="0"/>
                <a:cs typeface="Verdana" panose="020B0604030504040204" pitchFamily="34" charset="0"/>
              </a:rPr>
              <a:t>where</a:t>
            </a:r>
          </a:p>
        </p:txBody>
      </p:sp>
      <p:graphicFrame>
        <p:nvGraphicFramePr>
          <p:cNvPr id="8" name="Object 3">
            <a:extLst>
              <a:ext uri="{FF2B5EF4-FFF2-40B4-BE49-F238E27FC236}">
                <a16:creationId xmlns:a16="http://schemas.microsoft.com/office/drawing/2014/main" id="{F987ECF9-5417-524B-8739-53093E5BC2E7}"/>
              </a:ext>
            </a:extLst>
          </p:cNvPr>
          <p:cNvGraphicFramePr>
            <a:graphicFrameLocks noChangeAspect="1"/>
          </p:cNvGraphicFramePr>
          <p:nvPr>
            <p:extLst>
              <p:ext uri="{D42A27DB-BD31-4B8C-83A1-F6EECF244321}">
                <p14:modId xmlns:p14="http://schemas.microsoft.com/office/powerpoint/2010/main" val="1735888403"/>
              </p:ext>
            </p:extLst>
          </p:nvPr>
        </p:nvGraphicFramePr>
        <p:xfrm>
          <a:off x="4295775" y="4772025"/>
          <a:ext cx="946150" cy="833438"/>
        </p:xfrm>
        <a:graphic>
          <a:graphicData uri="http://schemas.openxmlformats.org/presentationml/2006/ole">
            <mc:AlternateContent xmlns:mc="http://schemas.openxmlformats.org/markup-compatibility/2006">
              <mc:Choice xmlns:v="urn:schemas-microsoft-com:vml" Requires="v">
                <p:oleObj spid="_x0000_s18667" name="Equation" r:id="rId7" imgW="533400" imgH="469900" progId="Equation.DSMT4">
                  <p:embed/>
                </p:oleObj>
              </mc:Choice>
              <mc:Fallback>
                <p:oleObj name="Equation" r:id="rId7" imgW="533400" imgH="469900" progId="Equation.DSMT4">
                  <p:embed/>
                  <p:pic>
                    <p:nvPicPr>
                      <p:cNvPr id="8" name="Object 3">
                        <a:extLst>
                          <a:ext uri="{FF2B5EF4-FFF2-40B4-BE49-F238E27FC236}">
                            <a16:creationId xmlns:a16="http://schemas.microsoft.com/office/drawing/2014/main" id="{F987ECF9-5417-524B-8739-53093E5BC2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5775" y="4772025"/>
                        <a:ext cx="9461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11">
            <a:extLst>
              <a:ext uri="{FF2B5EF4-FFF2-40B4-BE49-F238E27FC236}">
                <a16:creationId xmlns:a16="http://schemas.microsoft.com/office/drawing/2014/main" id="{66B8297A-A150-6D4D-9F24-413CDBD68DA1}"/>
              </a:ext>
            </a:extLst>
          </p:cNvPr>
          <p:cNvSpPr txBox="1">
            <a:spLocks noChangeArrowheads="1"/>
          </p:cNvSpPr>
          <p:nvPr/>
        </p:nvSpPr>
        <p:spPr bwMode="auto">
          <a:xfrm>
            <a:off x="5470525" y="5019675"/>
            <a:ext cx="518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a:latin typeface="Verdana" panose="020B0604030504040204" pitchFamily="34" charset="0"/>
                <a:ea typeface="Verdana" panose="020B0604030504040204" pitchFamily="34" charset="0"/>
                <a:cs typeface="Verdana" panose="020B0604030504040204" pitchFamily="34" charset="0"/>
              </a:rPr>
              <a:t>and</a:t>
            </a:r>
          </a:p>
        </p:txBody>
      </p:sp>
      <p:graphicFrame>
        <p:nvGraphicFramePr>
          <p:cNvPr id="10" name="Object 4">
            <a:extLst>
              <a:ext uri="{FF2B5EF4-FFF2-40B4-BE49-F238E27FC236}">
                <a16:creationId xmlns:a16="http://schemas.microsoft.com/office/drawing/2014/main" id="{33F7E8F0-3DF5-4942-96D6-8898DE45945F}"/>
              </a:ext>
            </a:extLst>
          </p:cNvPr>
          <p:cNvGraphicFramePr>
            <a:graphicFrameLocks noChangeAspect="1"/>
          </p:cNvGraphicFramePr>
          <p:nvPr>
            <p:extLst>
              <p:ext uri="{D42A27DB-BD31-4B8C-83A1-F6EECF244321}">
                <p14:modId xmlns:p14="http://schemas.microsoft.com/office/powerpoint/2010/main" val="481469406"/>
              </p:ext>
            </p:extLst>
          </p:nvPr>
        </p:nvGraphicFramePr>
        <p:xfrm>
          <a:off x="6067425" y="4765675"/>
          <a:ext cx="1585913" cy="873125"/>
        </p:xfrm>
        <a:graphic>
          <a:graphicData uri="http://schemas.openxmlformats.org/presentationml/2006/ole">
            <mc:AlternateContent xmlns:mc="http://schemas.openxmlformats.org/markup-compatibility/2006">
              <mc:Choice xmlns:v="urn:schemas-microsoft-com:vml" Requires="v">
                <p:oleObj spid="_x0000_s18668" name="Equation" r:id="rId9" imgW="876300" imgH="482600" progId="Equation.DSMT4">
                  <p:embed/>
                </p:oleObj>
              </mc:Choice>
              <mc:Fallback>
                <p:oleObj name="Equation" r:id="rId9" imgW="876300" imgH="482600" progId="Equation.DSMT4">
                  <p:embed/>
                  <p:pic>
                    <p:nvPicPr>
                      <p:cNvPr id="10" name="Object 4">
                        <a:extLst>
                          <a:ext uri="{FF2B5EF4-FFF2-40B4-BE49-F238E27FC236}">
                            <a16:creationId xmlns:a16="http://schemas.microsoft.com/office/drawing/2014/main" id="{33F7E8F0-3DF5-4942-96D6-8898DE4594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7425" y="4765675"/>
                        <a:ext cx="15859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23875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C0F33-8A5C-5047-A6FD-E885268D8E93}"/>
              </a:ext>
            </a:extLst>
          </p:cNvPr>
          <p:cNvSpPr>
            <a:spLocks noGrp="1"/>
          </p:cNvSpPr>
          <p:nvPr>
            <p:ph type="title"/>
          </p:nvPr>
        </p:nvSpPr>
        <p:spPr/>
        <p:txBody>
          <a:bodyPr/>
          <a:lstStyle/>
          <a:p>
            <a:r>
              <a:rPr lang="en-US" dirty="0"/>
              <a:t>Molecular weight from SAXS</a:t>
            </a:r>
          </a:p>
        </p:txBody>
      </p:sp>
      <p:sp>
        <p:nvSpPr>
          <p:cNvPr id="4" name="TextBox 2">
            <a:extLst>
              <a:ext uri="{FF2B5EF4-FFF2-40B4-BE49-F238E27FC236}">
                <a16:creationId xmlns:a16="http://schemas.microsoft.com/office/drawing/2014/main" id="{00B7B04E-88E7-0E4F-8483-01E64107E6B0}"/>
              </a:ext>
            </a:extLst>
          </p:cNvPr>
          <p:cNvSpPr txBox="1">
            <a:spLocks noChangeArrowheads="1"/>
          </p:cNvSpPr>
          <p:nvPr/>
        </p:nvSpPr>
        <p:spPr bwMode="auto">
          <a:xfrm>
            <a:off x="609600" y="1344159"/>
            <a:ext cx="7778750" cy="497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dirty="0">
              <a:latin typeface="Verdana" panose="020B0604030504040204" pitchFamily="34" charset="0"/>
              <a:ea typeface="Verdana" panose="020B0604030504040204" pitchFamily="34" charset="0"/>
              <a:cs typeface="Verdana" panose="020B0604030504040204" pitchFamily="34" charset="0"/>
            </a:endParaRPr>
          </a:p>
          <a:p>
            <a:r>
              <a:rPr lang="en-US" altLang="en-US" b="1" dirty="0">
                <a:latin typeface="Verdana" panose="020B0604030504040204" pitchFamily="34" charset="0"/>
                <a:ea typeface="Verdana" panose="020B0604030504040204" pitchFamily="34" charset="0"/>
                <a:cs typeface="Verdana" panose="020B0604030504040204" pitchFamily="34" charset="0"/>
              </a:rPr>
              <a:t>3. 	</a:t>
            </a:r>
            <a:r>
              <a:rPr lang="en-US" altLang="en-US" b="1" dirty="0" err="1">
                <a:latin typeface="Verdana" panose="020B0604030504040204" pitchFamily="34" charset="0"/>
                <a:ea typeface="Verdana" panose="020B0604030504040204" pitchFamily="34" charset="0"/>
                <a:cs typeface="Verdana" panose="020B0604030504040204" pitchFamily="34" charset="0"/>
              </a:rPr>
              <a:t>Porod</a:t>
            </a:r>
            <a:r>
              <a:rPr lang="en-US" altLang="en-US" b="1" dirty="0">
                <a:latin typeface="Verdana" panose="020B0604030504040204" pitchFamily="34" charset="0"/>
                <a:ea typeface="Verdana" panose="020B0604030504040204" pitchFamily="34" charset="0"/>
                <a:cs typeface="Verdana" panose="020B0604030504040204" pitchFamily="34" charset="0"/>
              </a:rPr>
              <a:t> volume and relative scale methods</a:t>
            </a:r>
          </a:p>
          <a:p>
            <a:r>
              <a:rPr lang="en-US" altLang="en-US" b="1"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Mass (in </a:t>
            </a:r>
            <a:r>
              <a:rPr lang="en-US" altLang="en-US" dirty="0" err="1">
                <a:latin typeface="Verdana" panose="020B0604030504040204" pitchFamily="34" charset="0"/>
                <a:ea typeface="Verdana" panose="020B0604030504040204" pitchFamily="34" charset="0"/>
                <a:cs typeface="Verdana" panose="020B0604030504040204" pitchFamily="34" charset="0"/>
              </a:rPr>
              <a:t>kDa</a:t>
            </a:r>
            <a:r>
              <a:rPr lang="en-US" altLang="en-US" dirty="0">
                <a:latin typeface="Verdana" panose="020B0604030504040204" pitchFamily="34" charset="0"/>
                <a:ea typeface="Verdana" panose="020B0604030504040204" pitchFamily="34" charset="0"/>
                <a:cs typeface="Verdana" panose="020B0604030504040204" pitchFamily="34" charset="0"/>
              </a:rPr>
              <a:t>) can calculated as the density times the volume of the particle. The </a:t>
            </a:r>
            <a:r>
              <a:rPr lang="en-US" altLang="en-US" dirty="0" err="1">
                <a:latin typeface="Verdana" panose="020B0604030504040204" pitchFamily="34" charset="0"/>
                <a:ea typeface="Verdana" panose="020B0604030504040204" pitchFamily="34" charset="0"/>
                <a:cs typeface="Verdana" panose="020B0604030504040204" pitchFamily="34" charset="0"/>
              </a:rPr>
              <a:t>Porod</a:t>
            </a:r>
            <a:r>
              <a:rPr lang="en-US" altLang="en-US" dirty="0">
                <a:latin typeface="Verdana" panose="020B0604030504040204" pitchFamily="34" charset="0"/>
                <a:ea typeface="Verdana" panose="020B0604030504040204" pitchFamily="34" charset="0"/>
                <a:cs typeface="Verdana" panose="020B0604030504040204" pitchFamily="34" charset="0"/>
              </a:rPr>
              <a:t> volume of the particle is used, and is calculated:</a:t>
            </a: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r>
              <a:rPr lang="en-US" altLang="en-US" b="1" dirty="0">
                <a:latin typeface="Verdana" panose="020B0604030504040204" pitchFamily="34" charset="0"/>
                <a:ea typeface="Verdana" panose="020B0604030504040204" pitchFamily="34" charset="0"/>
                <a:cs typeface="Verdana" panose="020B0604030504040204" pitchFamily="34" charset="0"/>
              </a:rPr>
              <a:t>	</a:t>
            </a:r>
          </a:p>
          <a:p>
            <a:r>
              <a:rPr lang="en-US" altLang="en-US" b="1"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The density used is typically 0.83*10</a:t>
            </a:r>
            <a:r>
              <a:rPr lang="en-US" altLang="en-US" baseline="30000" dirty="0">
                <a:latin typeface="Verdana" panose="020B0604030504040204" pitchFamily="34" charset="0"/>
                <a:ea typeface="Verdana" panose="020B0604030504040204" pitchFamily="34" charset="0"/>
                <a:cs typeface="Verdana" panose="020B0604030504040204" pitchFamily="34" charset="0"/>
              </a:rPr>
              <a:t>-3</a:t>
            </a:r>
            <a:r>
              <a:rPr lang="en-US" altLang="en-US" dirty="0">
                <a:latin typeface="Verdana" panose="020B0604030504040204" pitchFamily="34" charset="0"/>
                <a:ea typeface="Verdana" panose="020B0604030504040204" pitchFamily="34" charset="0"/>
                <a:cs typeface="Verdana" panose="020B0604030504040204" pitchFamily="34" charset="0"/>
              </a:rPr>
              <a:t> </a:t>
            </a:r>
            <a:r>
              <a:rPr lang="en-US" altLang="en-US" dirty="0" err="1">
                <a:latin typeface="Verdana" panose="020B0604030504040204" pitchFamily="34" charset="0"/>
                <a:ea typeface="Verdana" panose="020B0604030504040204" pitchFamily="34" charset="0"/>
                <a:cs typeface="Verdana" panose="020B0604030504040204" pitchFamily="34" charset="0"/>
              </a:rPr>
              <a:t>kDa</a:t>
            </a:r>
            <a:r>
              <a:rPr lang="en-US" altLang="en-US" dirty="0">
                <a:latin typeface="Verdana" panose="020B0604030504040204" pitchFamily="34" charset="0"/>
                <a:ea typeface="Verdana" panose="020B0604030504040204" pitchFamily="34" charset="0"/>
                <a:cs typeface="Verdana" panose="020B0604030504040204" pitchFamily="34" charset="0"/>
              </a:rPr>
              <a:t>/Å</a:t>
            </a:r>
            <a:r>
              <a:rPr lang="en-US" altLang="en-US" baseline="30000" dirty="0">
                <a:latin typeface="Verdana" panose="020B0604030504040204" pitchFamily="34" charset="0"/>
                <a:ea typeface="Verdana" panose="020B0604030504040204" pitchFamily="34" charset="0"/>
                <a:cs typeface="Verdana" panose="020B0604030504040204" pitchFamily="34" charset="0"/>
              </a:rPr>
              <a:t>3</a:t>
            </a:r>
            <a:r>
              <a:rPr lang="en-US" altLang="en-US" dirty="0">
                <a:latin typeface="Verdana" panose="020B0604030504040204" pitchFamily="34" charset="0"/>
                <a:ea typeface="Verdana" panose="020B0604030504040204" pitchFamily="34" charset="0"/>
                <a:cs typeface="Verdana" panose="020B0604030504040204" pitchFamily="34" charset="0"/>
              </a:rPr>
              <a:t>, but can be adjusted for the particular application.</a:t>
            </a:r>
          </a:p>
          <a:p>
            <a:endParaRPr lang="en-US" altLang="en-US" b="1" baseline="30000" dirty="0">
              <a:latin typeface="Verdana" panose="020B0604030504040204" pitchFamily="34" charset="0"/>
              <a:ea typeface="Verdana" panose="020B0604030504040204" pitchFamily="34" charset="0"/>
              <a:cs typeface="Verdana" panose="020B0604030504040204" pitchFamily="34" charset="0"/>
            </a:endParaRPr>
          </a:p>
          <a:p>
            <a:r>
              <a:rPr lang="en-US" altLang="en-US" b="1" baseline="30000"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More advanced techniques based on this idea can give quite accurate</a:t>
            </a:r>
          </a:p>
          <a:p>
            <a:r>
              <a:rPr lang="en-US" altLang="en-US" dirty="0">
                <a:latin typeface="Verdana" panose="020B0604030504040204" pitchFamily="34" charset="0"/>
                <a:ea typeface="Verdana" panose="020B0604030504040204" pitchFamily="34" charset="0"/>
                <a:cs typeface="Verdana" panose="020B0604030504040204" pitchFamily="34" charset="0"/>
              </a:rPr>
              <a:t>	Reference: Fischer et al. (2009). </a:t>
            </a:r>
            <a:r>
              <a:rPr lang="en-US" altLang="en-US" i="1" dirty="0">
                <a:latin typeface="Verdana" panose="020B0604030504040204" pitchFamily="34" charset="0"/>
                <a:ea typeface="Verdana" panose="020B0604030504040204" pitchFamily="34" charset="0"/>
                <a:cs typeface="Verdana" panose="020B0604030504040204" pitchFamily="34" charset="0"/>
              </a:rPr>
              <a:t>J. Appl. </a:t>
            </a:r>
            <a:r>
              <a:rPr lang="en-US" altLang="en-US" i="1" dirty="0" err="1">
                <a:latin typeface="Verdana" panose="020B0604030504040204" pitchFamily="34" charset="0"/>
                <a:ea typeface="Verdana" panose="020B0604030504040204" pitchFamily="34" charset="0"/>
                <a:cs typeface="Verdana" panose="020B0604030504040204" pitchFamily="34" charset="0"/>
              </a:rPr>
              <a:t>Cryst</a:t>
            </a:r>
            <a:r>
              <a:rPr lang="en-US" altLang="en-US" i="1" dirty="0">
                <a:latin typeface="Verdana" panose="020B0604030504040204" pitchFamily="34" charset="0"/>
                <a:ea typeface="Verdana" panose="020B0604030504040204" pitchFamily="34" charset="0"/>
                <a:cs typeface="Verdana" panose="020B0604030504040204" pitchFamily="34" charset="0"/>
              </a:rPr>
              <a:t>.</a:t>
            </a:r>
            <a:r>
              <a:rPr lang="en-US" altLang="en-US" dirty="0">
                <a:latin typeface="Verdana" panose="020B0604030504040204" pitchFamily="34" charset="0"/>
                <a:ea typeface="Verdana" panose="020B0604030504040204" pitchFamily="34" charset="0"/>
                <a:cs typeface="Verdana" panose="020B0604030504040204" pitchFamily="34" charset="0"/>
              </a:rPr>
              <a:t>, 43, 101-109</a:t>
            </a: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r>
              <a:rPr lang="en-US" altLang="en-US" b="1" dirty="0">
                <a:latin typeface="Verdana" panose="020B0604030504040204" pitchFamily="34" charset="0"/>
                <a:ea typeface="Verdana" panose="020B0604030504040204" pitchFamily="34" charset="0"/>
                <a:cs typeface="Verdana" panose="020B0604030504040204" pitchFamily="34" charset="0"/>
              </a:rPr>
              <a:t>4. Volume of correlation method</a:t>
            </a:r>
            <a:endParaRPr lang="en-US" altLang="en-US" dirty="0">
              <a:latin typeface="Verdana" panose="020B0604030504040204" pitchFamily="34" charset="0"/>
              <a:ea typeface="Verdana" panose="020B0604030504040204" pitchFamily="34" charset="0"/>
              <a:cs typeface="Verdana" panose="020B0604030504040204" pitchFamily="34" charset="0"/>
            </a:endParaRPr>
          </a:p>
          <a:p>
            <a:r>
              <a:rPr lang="en-US" altLang="en-US" b="1"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Molecular weight can be estimated using the empirically relation:</a:t>
            </a: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endParaRPr lang="en-US" altLang="en-US" b="1" dirty="0">
              <a:latin typeface="Verdana" panose="020B0604030504040204" pitchFamily="34" charset="0"/>
              <a:ea typeface="Verdana" panose="020B0604030504040204" pitchFamily="34" charset="0"/>
              <a:cs typeface="Verdana" panose="020B0604030504040204" pitchFamily="34" charset="0"/>
            </a:endParaRPr>
          </a:p>
          <a:p>
            <a:r>
              <a:rPr lang="en-US" altLang="en-US" b="1"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The values of </a:t>
            </a:r>
            <a:r>
              <a:rPr lang="en-US" altLang="en-US" i="1" dirty="0">
                <a:latin typeface="Verdana" panose="020B0604030504040204" pitchFamily="34" charset="0"/>
                <a:ea typeface="Verdana" panose="020B0604030504040204" pitchFamily="34" charset="0"/>
                <a:cs typeface="Verdana" panose="020B0604030504040204" pitchFamily="34" charset="0"/>
              </a:rPr>
              <a:t>k</a:t>
            </a:r>
            <a:r>
              <a:rPr lang="en-US" altLang="en-US" dirty="0">
                <a:latin typeface="Verdana" panose="020B0604030504040204" pitchFamily="34" charset="0"/>
                <a:ea typeface="Verdana" panose="020B0604030504040204" pitchFamily="34" charset="0"/>
                <a:cs typeface="Verdana" panose="020B0604030504040204" pitchFamily="34" charset="0"/>
              </a:rPr>
              <a:t> and </a:t>
            </a:r>
            <a:r>
              <a:rPr lang="en-US" altLang="en-US" i="1" dirty="0">
                <a:latin typeface="Verdana" panose="020B0604030504040204" pitchFamily="34" charset="0"/>
                <a:ea typeface="Verdana" panose="020B0604030504040204" pitchFamily="34" charset="0"/>
                <a:cs typeface="Verdana" panose="020B0604030504040204" pitchFamily="34" charset="0"/>
              </a:rPr>
              <a:t>c </a:t>
            </a:r>
            <a:r>
              <a:rPr lang="en-US" altLang="en-US" dirty="0">
                <a:latin typeface="Verdana" panose="020B0604030504040204" pitchFamily="34" charset="0"/>
                <a:ea typeface="Verdana" panose="020B0604030504040204" pitchFamily="34" charset="0"/>
                <a:cs typeface="Verdana" panose="020B0604030504040204" pitchFamily="34" charset="0"/>
              </a:rPr>
              <a:t>depend on the type of macromolecule. For proteins </a:t>
            </a:r>
            <a:r>
              <a:rPr lang="en-US" altLang="en-US" i="1" dirty="0">
                <a:latin typeface="Verdana" panose="020B0604030504040204" pitchFamily="34" charset="0"/>
                <a:ea typeface="Verdana" panose="020B0604030504040204" pitchFamily="34" charset="0"/>
                <a:cs typeface="Verdana" panose="020B0604030504040204" pitchFamily="34" charset="0"/>
              </a:rPr>
              <a:t>k </a:t>
            </a:r>
            <a:r>
              <a:rPr lang="en-US" altLang="en-US" dirty="0">
                <a:latin typeface="Verdana" panose="020B0604030504040204" pitchFamily="34" charset="0"/>
                <a:ea typeface="Verdana" panose="020B0604030504040204" pitchFamily="34" charset="0"/>
                <a:cs typeface="Verdana" panose="020B0604030504040204" pitchFamily="34" charset="0"/>
              </a:rPr>
              <a:t>= 1 and </a:t>
            </a:r>
            <a:r>
              <a:rPr lang="en-US" altLang="en-US" i="1" dirty="0">
                <a:latin typeface="Verdana" panose="020B0604030504040204" pitchFamily="34" charset="0"/>
                <a:ea typeface="Verdana" panose="020B0604030504040204" pitchFamily="34" charset="0"/>
                <a:cs typeface="Verdana" panose="020B0604030504040204" pitchFamily="34" charset="0"/>
              </a:rPr>
              <a:t>c</a:t>
            </a:r>
            <a:r>
              <a:rPr lang="en-US" altLang="en-US" dirty="0">
                <a:latin typeface="Verdana" panose="020B0604030504040204" pitchFamily="34" charset="0"/>
                <a:ea typeface="Verdana" panose="020B0604030504040204" pitchFamily="34" charset="0"/>
                <a:cs typeface="Verdana" panose="020B0604030504040204" pitchFamily="34" charset="0"/>
              </a:rPr>
              <a:t> = 0.1231, for RNA </a:t>
            </a:r>
            <a:r>
              <a:rPr lang="en-US" altLang="en-US" i="1" dirty="0">
                <a:latin typeface="Verdana" panose="020B0604030504040204" pitchFamily="34" charset="0"/>
                <a:ea typeface="Verdana" panose="020B0604030504040204" pitchFamily="34" charset="0"/>
                <a:cs typeface="Verdana" panose="020B0604030504040204" pitchFamily="34" charset="0"/>
              </a:rPr>
              <a:t>k </a:t>
            </a:r>
            <a:r>
              <a:rPr lang="en-US" altLang="en-US" dirty="0">
                <a:latin typeface="Verdana" panose="020B0604030504040204" pitchFamily="34" charset="0"/>
                <a:ea typeface="Verdana" panose="020B0604030504040204" pitchFamily="34" charset="0"/>
                <a:cs typeface="Verdana" panose="020B0604030504040204" pitchFamily="34" charset="0"/>
              </a:rPr>
              <a:t>= 0.808 and </a:t>
            </a:r>
            <a:r>
              <a:rPr lang="en-US" altLang="en-US" i="1" dirty="0">
                <a:latin typeface="Verdana" panose="020B0604030504040204" pitchFamily="34" charset="0"/>
                <a:ea typeface="Verdana" panose="020B0604030504040204" pitchFamily="34" charset="0"/>
                <a:cs typeface="Verdana" panose="020B0604030504040204" pitchFamily="34" charset="0"/>
              </a:rPr>
              <a:t>c</a:t>
            </a:r>
            <a:r>
              <a:rPr lang="en-US" altLang="en-US" dirty="0">
                <a:latin typeface="Verdana" panose="020B0604030504040204" pitchFamily="34" charset="0"/>
                <a:ea typeface="Verdana" panose="020B0604030504040204" pitchFamily="34" charset="0"/>
                <a:cs typeface="Verdana" panose="020B0604030504040204" pitchFamily="34" charset="0"/>
              </a:rPr>
              <a:t> = 0.00934.</a:t>
            </a:r>
          </a:p>
          <a:p>
            <a:r>
              <a:rPr lang="en-US" altLang="en-US" b="1"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Reference: Rambo and </a:t>
            </a:r>
            <a:r>
              <a:rPr lang="en-US" altLang="en-US" dirty="0" err="1">
                <a:latin typeface="Verdana" panose="020B0604030504040204" pitchFamily="34" charset="0"/>
                <a:ea typeface="Verdana" panose="020B0604030504040204" pitchFamily="34" charset="0"/>
                <a:cs typeface="Verdana" panose="020B0604030504040204" pitchFamily="34" charset="0"/>
              </a:rPr>
              <a:t>Tainer</a:t>
            </a:r>
            <a:r>
              <a:rPr lang="en-US" altLang="en-US" dirty="0">
                <a:latin typeface="Verdana" panose="020B0604030504040204" pitchFamily="34" charset="0"/>
                <a:ea typeface="Verdana" panose="020B0604030504040204" pitchFamily="34" charset="0"/>
                <a:cs typeface="Verdana" panose="020B0604030504040204" pitchFamily="34" charset="0"/>
              </a:rPr>
              <a:t> (2013). </a:t>
            </a:r>
            <a:r>
              <a:rPr lang="en-US" altLang="en-US" i="1" dirty="0">
                <a:latin typeface="Verdana" panose="020B0604030504040204" pitchFamily="34" charset="0"/>
                <a:ea typeface="Verdana" panose="020B0604030504040204" pitchFamily="34" charset="0"/>
                <a:cs typeface="Verdana" panose="020B0604030504040204" pitchFamily="34" charset="0"/>
              </a:rPr>
              <a:t>Nature</a:t>
            </a:r>
            <a:r>
              <a:rPr lang="en-US" altLang="en-US" dirty="0">
                <a:latin typeface="Verdana" panose="020B0604030504040204" pitchFamily="34" charset="0"/>
                <a:ea typeface="Verdana" panose="020B0604030504040204" pitchFamily="34" charset="0"/>
                <a:cs typeface="Verdana" panose="020B0604030504040204" pitchFamily="34" charset="0"/>
              </a:rPr>
              <a:t>, 496, 477-481</a:t>
            </a:r>
          </a:p>
        </p:txBody>
      </p:sp>
      <p:graphicFrame>
        <p:nvGraphicFramePr>
          <p:cNvPr id="5" name="Object 5">
            <a:extLst>
              <a:ext uri="{FF2B5EF4-FFF2-40B4-BE49-F238E27FC236}">
                <a16:creationId xmlns:a16="http://schemas.microsoft.com/office/drawing/2014/main" id="{F457591A-75C9-0040-A286-95B00B7F4A9F}"/>
              </a:ext>
            </a:extLst>
          </p:cNvPr>
          <p:cNvGraphicFramePr>
            <a:graphicFrameLocks noChangeAspect="1"/>
          </p:cNvGraphicFramePr>
          <p:nvPr/>
        </p:nvGraphicFramePr>
        <p:xfrm>
          <a:off x="3282950" y="2142671"/>
          <a:ext cx="2301875" cy="698500"/>
        </p:xfrm>
        <a:graphic>
          <a:graphicData uri="http://schemas.openxmlformats.org/presentationml/2006/ole">
            <mc:AlternateContent xmlns:mc="http://schemas.openxmlformats.org/markup-compatibility/2006">
              <mc:Choice xmlns:v="urn:schemas-microsoft-com:vml" Requires="v">
                <p:oleObj spid="_x0000_s19689" name="Equation" r:id="rId3" imgW="1549400" imgH="469900" progId="Equation.DSMT4">
                  <p:embed/>
                </p:oleObj>
              </mc:Choice>
              <mc:Fallback>
                <p:oleObj name="Equation" r:id="rId3" imgW="1549400" imgH="469900" progId="Equation.DSMT4">
                  <p:embed/>
                  <p:pic>
                    <p:nvPicPr>
                      <p:cNvPr id="5" name="Object 5">
                        <a:extLst>
                          <a:ext uri="{FF2B5EF4-FFF2-40B4-BE49-F238E27FC236}">
                            <a16:creationId xmlns:a16="http://schemas.microsoft.com/office/drawing/2014/main" id="{F457591A-75C9-0040-A286-95B00B7F4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2950" y="2142671"/>
                        <a:ext cx="23018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1">
            <a:extLst>
              <a:ext uri="{FF2B5EF4-FFF2-40B4-BE49-F238E27FC236}">
                <a16:creationId xmlns:a16="http://schemas.microsoft.com/office/drawing/2014/main" id="{884AC440-8471-BF49-839B-66CA9D8C83E5}"/>
              </a:ext>
            </a:extLst>
          </p:cNvPr>
          <p:cNvGraphicFramePr>
            <a:graphicFrameLocks noChangeAspect="1"/>
          </p:cNvGraphicFramePr>
          <p:nvPr/>
        </p:nvGraphicFramePr>
        <p:xfrm>
          <a:off x="2041525" y="4759325"/>
          <a:ext cx="1473200" cy="809625"/>
        </p:xfrm>
        <a:graphic>
          <a:graphicData uri="http://schemas.openxmlformats.org/presentationml/2006/ole">
            <mc:AlternateContent xmlns:mc="http://schemas.openxmlformats.org/markup-compatibility/2006">
              <mc:Choice xmlns:v="urn:schemas-microsoft-com:vml" Requires="v">
                <p:oleObj spid="_x0000_s19690" name="Equation" r:id="rId5" imgW="901700" imgH="495300" progId="Equation.DSMT4">
                  <p:embed/>
                </p:oleObj>
              </mc:Choice>
              <mc:Fallback>
                <p:oleObj name="Equation" r:id="rId5" imgW="901700" imgH="495300" progId="Equation.DSMT4">
                  <p:embed/>
                  <p:pic>
                    <p:nvPicPr>
                      <p:cNvPr id="6" name="Object 1">
                        <a:extLst>
                          <a:ext uri="{FF2B5EF4-FFF2-40B4-BE49-F238E27FC236}">
                            <a16:creationId xmlns:a16="http://schemas.microsoft.com/office/drawing/2014/main" id="{884AC440-8471-BF49-839B-66CA9D8C83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1525" y="4759325"/>
                        <a:ext cx="14732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2">
            <a:extLst>
              <a:ext uri="{FF2B5EF4-FFF2-40B4-BE49-F238E27FC236}">
                <a16:creationId xmlns:a16="http://schemas.microsoft.com/office/drawing/2014/main" id="{1442BC14-DF07-D145-8D4B-0EB9B216E93E}"/>
              </a:ext>
            </a:extLst>
          </p:cNvPr>
          <p:cNvSpPr txBox="1">
            <a:spLocks noChangeArrowheads="1"/>
          </p:cNvSpPr>
          <p:nvPr/>
        </p:nvSpPr>
        <p:spPr bwMode="auto">
          <a:xfrm>
            <a:off x="3565525" y="5032375"/>
            <a:ext cx="7377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a:latin typeface="Verdana" panose="020B0604030504040204" pitchFamily="34" charset="0"/>
                <a:ea typeface="Verdana" panose="020B0604030504040204" pitchFamily="34" charset="0"/>
                <a:cs typeface="Verdana" panose="020B0604030504040204" pitchFamily="34" charset="0"/>
              </a:rPr>
              <a:t>where</a:t>
            </a:r>
          </a:p>
        </p:txBody>
      </p:sp>
      <p:graphicFrame>
        <p:nvGraphicFramePr>
          <p:cNvPr id="8" name="Object 3">
            <a:extLst>
              <a:ext uri="{FF2B5EF4-FFF2-40B4-BE49-F238E27FC236}">
                <a16:creationId xmlns:a16="http://schemas.microsoft.com/office/drawing/2014/main" id="{F987ECF9-5417-524B-8739-53093E5BC2E7}"/>
              </a:ext>
            </a:extLst>
          </p:cNvPr>
          <p:cNvGraphicFramePr>
            <a:graphicFrameLocks noChangeAspect="1"/>
          </p:cNvGraphicFramePr>
          <p:nvPr/>
        </p:nvGraphicFramePr>
        <p:xfrm>
          <a:off x="4295775" y="4772025"/>
          <a:ext cx="946150" cy="833438"/>
        </p:xfrm>
        <a:graphic>
          <a:graphicData uri="http://schemas.openxmlformats.org/presentationml/2006/ole">
            <mc:AlternateContent xmlns:mc="http://schemas.openxmlformats.org/markup-compatibility/2006">
              <mc:Choice xmlns:v="urn:schemas-microsoft-com:vml" Requires="v">
                <p:oleObj spid="_x0000_s19691" name="Equation" r:id="rId7" imgW="533400" imgH="469900" progId="Equation.DSMT4">
                  <p:embed/>
                </p:oleObj>
              </mc:Choice>
              <mc:Fallback>
                <p:oleObj name="Equation" r:id="rId7" imgW="533400" imgH="469900" progId="Equation.DSMT4">
                  <p:embed/>
                  <p:pic>
                    <p:nvPicPr>
                      <p:cNvPr id="8" name="Object 3">
                        <a:extLst>
                          <a:ext uri="{FF2B5EF4-FFF2-40B4-BE49-F238E27FC236}">
                            <a16:creationId xmlns:a16="http://schemas.microsoft.com/office/drawing/2014/main" id="{F987ECF9-5417-524B-8739-53093E5BC2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5775" y="4772025"/>
                        <a:ext cx="9461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11">
            <a:extLst>
              <a:ext uri="{FF2B5EF4-FFF2-40B4-BE49-F238E27FC236}">
                <a16:creationId xmlns:a16="http://schemas.microsoft.com/office/drawing/2014/main" id="{66B8297A-A150-6D4D-9F24-413CDBD68DA1}"/>
              </a:ext>
            </a:extLst>
          </p:cNvPr>
          <p:cNvSpPr txBox="1">
            <a:spLocks noChangeArrowheads="1"/>
          </p:cNvSpPr>
          <p:nvPr/>
        </p:nvSpPr>
        <p:spPr bwMode="auto">
          <a:xfrm>
            <a:off x="5470525" y="5019675"/>
            <a:ext cx="518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a:latin typeface="Verdana" panose="020B0604030504040204" pitchFamily="34" charset="0"/>
                <a:ea typeface="Verdana" panose="020B0604030504040204" pitchFamily="34" charset="0"/>
                <a:cs typeface="Verdana" panose="020B0604030504040204" pitchFamily="34" charset="0"/>
              </a:rPr>
              <a:t>and</a:t>
            </a:r>
          </a:p>
        </p:txBody>
      </p:sp>
      <p:graphicFrame>
        <p:nvGraphicFramePr>
          <p:cNvPr id="10" name="Object 4">
            <a:extLst>
              <a:ext uri="{FF2B5EF4-FFF2-40B4-BE49-F238E27FC236}">
                <a16:creationId xmlns:a16="http://schemas.microsoft.com/office/drawing/2014/main" id="{33F7E8F0-3DF5-4942-96D6-8898DE45945F}"/>
              </a:ext>
            </a:extLst>
          </p:cNvPr>
          <p:cNvGraphicFramePr>
            <a:graphicFrameLocks noChangeAspect="1"/>
          </p:cNvGraphicFramePr>
          <p:nvPr/>
        </p:nvGraphicFramePr>
        <p:xfrm>
          <a:off x="6067425" y="4765675"/>
          <a:ext cx="1585913" cy="873125"/>
        </p:xfrm>
        <a:graphic>
          <a:graphicData uri="http://schemas.openxmlformats.org/presentationml/2006/ole">
            <mc:AlternateContent xmlns:mc="http://schemas.openxmlformats.org/markup-compatibility/2006">
              <mc:Choice xmlns:v="urn:schemas-microsoft-com:vml" Requires="v">
                <p:oleObj spid="_x0000_s19692" name="Equation" r:id="rId9" imgW="876300" imgH="482600" progId="Equation.DSMT4">
                  <p:embed/>
                </p:oleObj>
              </mc:Choice>
              <mc:Fallback>
                <p:oleObj name="Equation" r:id="rId9" imgW="876300" imgH="482600" progId="Equation.DSMT4">
                  <p:embed/>
                  <p:pic>
                    <p:nvPicPr>
                      <p:cNvPr id="10" name="Object 4">
                        <a:extLst>
                          <a:ext uri="{FF2B5EF4-FFF2-40B4-BE49-F238E27FC236}">
                            <a16:creationId xmlns:a16="http://schemas.microsoft.com/office/drawing/2014/main" id="{33F7E8F0-3DF5-4942-96D6-8898DE4594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7425" y="4765675"/>
                        <a:ext cx="15859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9E86A7F6-3022-FF44-A672-2F7995641B4F}"/>
              </a:ext>
            </a:extLst>
          </p:cNvPr>
          <p:cNvSpPr txBox="1"/>
          <p:nvPr/>
        </p:nvSpPr>
        <p:spPr>
          <a:xfrm>
            <a:off x="609600" y="3269544"/>
            <a:ext cx="8229600" cy="830997"/>
          </a:xfrm>
          <a:prstGeom prst="rect">
            <a:avLst/>
          </a:prstGeom>
          <a:solidFill>
            <a:srgbClr val="FFFF00"/>
          </a:solidFill>
          <a:ln w="25400">
            <a:solidFill>
              <a:schemeClr val="tx1"/>
            </a:solidFill>
          </a:ln>
          <a:effectLst>
            <a:outerShdw blurRad="50800" dist="38100" dir="5400000" algn="t" rotWithShape="0">
              <a:prstClr val="black">
                <a:alpha val="40000"/>
              </a:prstClr>
            </a:outerShdw>
          </a:effectLst>
        </p:spPr>
        <p:txBody>
          <a:bodyPr wrap="square" rtlCol="0">
            <a:spAutoFit/>
          </a:bodyPr>
          <a:lstStyle/>
          <a:p>
            <a:r>
              <a:rPr lang="en-US" altLang="en-US" sz="1600" dirty="0">
                <a:latin typeface="Verdana" panose="020B0604030504040204" pitchFamily="34" charset="0"/>
                <a:ea typeface="Verdana" panose="020B0604030504040204" pitchFamily="34" charset="0"/>
                <a:cs typeface="Verdana" panose="020B0604030504040204" pitchFamily="34" charset="0"/>
              </a:rPr>
              <a:t>Both of these methods do not rely on the concentration of the sample, making them useful as checks for methods 1 and 2, and in cases where the concentration may not be known (such as SEC-SAXS).</a:t>
            </a:r>
          </a:p>
        </p:txBody>
      </p:sp>
    </p:spTree>
    <p:extLst>
      <p:ext uri="{BB962C8B-B14F-4D97-AF65-F5344CB8AC3E}">
        <p14:creationId xmlns:p14="http://schemas.microsoft.com/office/powerpoint/2010/main" val="3669941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13EF4-9A33-164E-940D-61AE66017504}"/>
              </a:ext>
            </a:extLst>
          </p:cNvPr>
          <p:cNvSpPr>
            <a:spLocks noGrp="1"/>
          </p:cNvSpPr>
          <p:nvPr>
            <p:ph type="title"/>
          </p:nvPr>
        </p:nvSpPr>
        <p:spPr/>
        <p:txBody>
          <a:bodyPr/>
          <a:lstStyle/>
          <a:p>
            <a:r>
              <a:rPr lang="en-US" dirty="0"/>
              <a:t>Further analysis of the scattering profile</a:t>
            </a:r>
          </a:p>
        </p:txBody>
      </p:sp>
      <p:sp>
        <p:nvSpPr>
          <p:cNvPr id="3" name="Content Placeholder 2">
            <a:extLst>
              <a:ext uri="{FF2B5EF4-FFF2-40B4-BE49-F238E27FC236}">
                <a16:creationId xmlns:a16="http://schemas.microsoft.com/office/drawing/2014/main" id="{E9D043DD-8CCB-3C4B-AFCE-8234DAC74E18}"/>
              </a:ext>
            </a:extLst>
          </p:cNvPr>
          <p:cNvSpPr>
            <a:spLocks noGrp="1"/>
          </p:cNvSpPr>
          <p:nvPr>
            <p:ph idx="1"/>
          </p:nvPr>
        </p:nvSpPr>
        <p:spPr>
          <a:xfrm>
            <a:off x="685800" y="1524000"/>
            <a:ext cx="7770813" cy="533400"/>
          </a:xfrm>
        </p:spPr>
        <p:txBody>
          <a:bodyPr>
            <a:normAutofit fontScale="55000" lnSpcReduction="20000"/>
          </a:bodyPr>
          <a:lstStyle/>
          <a:p>
            <a:pPr marL="0" indent="0">
              <a:buNone/>
            </a:pPr>
            <a:r>
              <a:rPr lang="en-US" dirty="0"/>
              <a:t>Several other methods exist for analyzing the scattering profile</a:t>
            </a:r>
          </a:p>
        </p:txBody>
      </p:sp>
      <p:sp>
        <p:nvSpPr>
          <p:cNvPr id="4" name="TextBox 3">
            <a:extLst>
              <a:ext uri="{FF2B5EF4-FFF2-40B4-BE49-F238E27FC236}">
                <a16:creationId xmlns:a16="http://schemas.microsoft.com/office/drawing/2014/main" id="{576E8DBD-528B-EA42-9179-9E01401D9EF7}"/>
              </a:ext>
            </a:extLst>
          </p:cNvPr>
          <p:cNvSpPr txBox="1"/>
          <p:nvPr/>
        </p:nvSpPr>
        <p:spPr>
          <a:xfrm>
            <a:off x="685800" y="2234295"/>
            <a:ext cx="5743880"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Kratky and </a:t>
            </a:r>
            <a:r>
              <a:rPr lang="en-US" sz="1600" dirty="0" err="1">
                <a:latin typeface="Verdana" panose="020B0604030504040204" pitchFamily="34" charset="0"/>
                <a:ea typeface="Verdana" panose="020B0604030504040204" pitchFamily="34" charset="0"/>
                <a:cs typeface="Verdana" panose="020B0604030504040204" pitchFamily="34" charset="0"/>
              </a:rPr>
              <a:t>Porod</a:t>
            </a:r>
            <a:r>
              <a:rPr lang="en-US" sz="1600" dirty="0">
                <a:latin typeface="Verdana" panose="020B0604030504040204" pitchFamily="34" charset="0"/>
                <a:ea typeface="Verdana" panose="020B0604030504040204" pitchFamily="34" charset="0"/>
                <a:cs typeface="Verdana" panose="020B0604030504040204" pitchFamily="34" charset="0"/>
              </a:rPr>
              <a:t> plots inform on shape and flexibility</a:t>
            </a:r>
          </a:p>
        </p:txBody>
      </p:sp>
      <p:pic>
        <p:nvPicPr>
          <p:cNvPr id="6" name="Picture 5">
            <a:extLst>
              <a:ext uri="{FF2B5EF4-FFF2-40B4-BE49-F238E27FC236}">
                <a16:creationId xmlns:a16="http://schemas.microsoft.com/office/drawing/2014/main" id="{C61F2A4A-BB9F-134D-B021-4853E05CE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920093"/>
            <a:ext cx="5630366" cy="324828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E7A5FA9-FAB7-B643-8963-7958F751768F}"/>
                  </a:ext>
                </a:extLst>
              </p:cNvPr>
              <p:cNvSpPr txBox="1"/>
              <p:nvPr/>
            </p:nvSpPr>
            <p:spPr>
              <a:xfrm>
                <a:off x="6019800" y="2801448"/>
                <a:ext cx="2558777"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Kratky plot: </a:t>
                </a:r>
                <a14:m>
                  <m:oMath xmlns:m="http://schemas.openxmlformats.org/officeDocument/2006/math">
                    <m:sSup>
                      <m:sSupPr>
                        <m:ctrlPr>
                          <a:rPr lang="en-US" sz="1600" i="1" smtClean="0">
                            <a:latin typeface="Cambria Math" panose="02040503050406030204" pitchFamily="18" charset="0"/>
                            <a:ea typeface="Verdana" panose="020B0604030504040204" pitchFamily="34" charset="0"/>
                            <a:cs typeface="Verdana" panose="020B0604030504040204" pitchFamily="34" charset="0"/>
                          </a:rPr>
                        </m:ctrlPr>
                      </m:sSupPr>
                      <m:e>
                        <m:r>
                          <a:rPr lang="en-US" sz="1600" b="0" i="1" smtClean="0">
                            <a:latin typeface="Cambria Math" panose="02040503050406030204" pitchFamily="18" charset="0"/>
                            <a:ea typeface="Verdana" panose="020B0604030504040204" pitchFamily="34" charset="0"/>
                            <a:cs typeface="Verdana" panose="020B0604030504040204" pitchFamily="34" charset="0"/>
                          </a:rPr>
                          <m:t>𝑞</m:t>
                        </m:r>
                      </m:e>
                      <m:sup>
                        <m:r>
                          <a:rPr lang="en-US" sz="1600" b="0" i="1" smtClean="0">
                            <a:latin typeface="Cambria Math" panose="02040503050406030204" pitchFamily="18" charset="0"/>
                            <a:ea typeface="Verdana" panose="020B0604030504040204" pitchFamily="34" charset="0"/>
                            <a:cs typeface="Verdana" panose="020B0604030504040204" pitchFamily="34" charset="0"/>
                          </a:rPr>
                          <m:t>2</m:t>
                        </m:r>
                      </m:sup>
                    </m:sSup>
                    <m:r>
                      <a:rPr lang="en-US" sz="1600" b="0" i="1" smtClean="0">
                        <a:latin typeface="Cambria Math" panose="02040503050406030204" pitchFamily="18" charset="0"/>
                        <a:ea typeface="Verdana" panose="020B0604030504040204" pitchFamily="34" charset="0"/>
                        <a:cs typeface="Verdana" panose="020B0604030504040204" pitchFamily="34" charset="0"/>
                      </a:rPr>
                      <m:t>𝐼</m:t>
                    </m:r>
                    <m:d>
                      <m:d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dPr>
                      <m:e>
                        <m:r>
                          <a:rPr lang="en-US" sz="1600" b="0" i="1" smtClean="0">
                            <a:latin typeface="Cambria Math" panose="02040503050406030204" pitchFamily="18" charset="0"/>
                            <a:ea typeface="Verdana" panose="020B0604030504040204" pitchFamily="34" charset="0"/>
                            <a:cs typeface="Verdana" panose="020B0604030504040204" pitchFamily="34" charset="0"/>
                          </a:rPr>
                          <m:t>𝑞</m:t>
                        </m:r>
                      </m:e>
                    </m:d>
                  </m:oMath>
                </a14:m>
                <a:r>
                  <a:rPr lang="en-US" sz="1600" dirty="0">
                    <a:latin typeface="Verdana" panose="020B0604030504040204" pitchFamily="34" charset="0"/>
                    <a:ea typeface="Verdana" panose="020B0604030504040204" pitchFamily="34" charset="0"/>
                    <a:cs typeface="Verdana" panose="020B0604030504040204" pitchFamily="34" charset="0"/>
                  </a:rPr>
                  <a:t> vs </a:t>
                </a:r>
                <a14:m>
                  <m:oMath xmlns:m="http://schemas.openxmlformats.org/officeDocument/2006/math">
                    <m:r>
                      <a:rPr lang="en-US" sz="1600" b="0" i="1" smtClean="0">
                        <a:latin typeface="Cambria Math" panose="02040503050406030204" pitchFamily="18" charset="0"/>
                        <a:ea typeface="Verdana" panose="020B0604030504040204" pitchFamily="34" charset="0"/>
                        <a:cs typeface="Verdana" panose="020B0604030504040204" pitchFamily="34" charset="0"/>
                      </a:rPr>
                      <m:t>𝑞</m:t>
                    </m:r>
                  </m:oMath>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7" name="TextBox 6">
                <a:extLst>
                  <a:ext uri="{FF2B5EF4-FFF2-40B4-BE49-F238E27FC236}">
                    <a16:creationId xmlns:a16="http://schemas.microsoft.com/office/drawing/2014/main" id="{7E7A5FA9-FAB7-B643-8963-7958F751768F}"/>
                  </a:ext>
                </a:extLst>
              </p:cNvPr>
              <p:cNvSpPr txBox="1">
                <a:spLocks noRot="1" noChangeAspect="1" noMove="1" noResize="1" noEditPoints="1" noAdjustHandles="1" noChangeArrowheads="1" noChangeShapeType="1" noTextEdit="1"/>
              </p:cNvSpPr>
              <p:nvPr/>
            </p:nvSpPr>
            <p:spPr>
              <a:xfrm>
                <a:off x="6019800" y="2801448"/>
                <a:ext cx="2558777" cy="338554"/>
              </a:xfrm>
              <a:prstGeom prst="rect">
                <a:avLst/>
              </a:prstGeom>
              <a:blipFill>
                <a:blip r:embed="rId3"/>
                <a:stretch>
                  <a:fillRect l="-990" t="-3704" b="-18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BDCBB93-5982-4E4B-94DA-7B9F90107B1E}"/>
                  </a:ext>
                </a:extLst>
              </p:cNvPr>
              <p:cNvSpPr txBox="1"/>
              <p:nvPr/>
            </p:nvSpPr>
            <p:spPr>
              <a:xfrm>
                <a:off x="6019799" y="3446426"/>
                <a:ext cx="2469202"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Porod plot: </a:t>
                </a:r>
                <a14:m>
                  <m:oMath xmlns:m="http://schemas.openxmlformats.org/officeDocument/2006/math">
                    <m:sSup>
                      <m:sSupPr>
                        <m:ctrlPr>
                          <a:rPr lang="en-US" sz="1600" i="1" smtClean="0">
                            <a:latin typeface="Cambria Math" panose="02040503050406030204" pitchFamily="18" charset="0"/>
                            <a:ea typeface="Verdana" panose="020B0604030504040204" pitchFamily="34" charset="0"/>
                            <a:cs typeface="Verdana" panose="020B0604030504040204" pitchFamily="34" charset="0"/>
                          </a:rPr>
                        </m:ctrlPr>
                      </m:sSupPr>
                      <m:e>
                        <m:r>
                          <a:rPr lang="en-US" sz="1600" b="0" i="1" smtClean="0">
                            <a:latin typeface="Cambria Math" panose="02040503050406030204" pitchFamily="18" charset="0"/>
                            <a:ea typeface="Verdana" panose="020B0604030504040204" pitchFamily="34" charset="0"/>
                            <a:cs typeface="Verdana" panose="020B0604030504040204" pitchFamily="34" charset="0"/>
                          </a:rPr>
                          <m:t>𝑞</m:t>
                        </m:r>
                      </m:e>
                      <m:sup>
                        <m:r>
                          <a:rPr lang="en-US" sz="1600" b="0" i="1" smtClean="0">
                            <a:latin typeface="Cambria Math" panose="02040503050406030204" pitchFamily="18" charset="0"/>
                            <a:ea typeface="Verdana" panose="020B0604030504040204" pitchFamily="34" charset="0"/>
                            <a:cs typeface="Verdana" panose="020B0604030504040204" pitchFamily="34" charset="0"/>
                          </a:rPr>
                          <m:t>4</m:t>
                        </m:r>
                      </m:sup>
                    </m:sSup>
                    <m:r>
                      <a:rPr lang="en-US" sz="1600" b="0" i="1" smtClean="0">
                        <a:latin typeface="Cambria Math" panose="02040503050406030204" pitchFamily="18" charset="0"/>
                        <a:ea typeface="Verdana" panose="020B0604030504040204" pitchFamily="34" charset="0"/>
                        <a:cs typeface="Verdana" panose="020B0604030504040204" pitchFamily="34" charset="0"/>
                      </a:rPr>
                      <m:t>𝐼</m:t>
                    </m:r>
                    <m:d>
                      <m:d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dPr>
                      <m:e>
                        <m:r>
                          <a:rPr lang="en-US" sz="1600" b="0" i="1" smtClean="0">
                            <a:latin typeface="Cambria Math" panose="02040503050406030204" pitchFamily="18" charset="0"/>
                            <a:ea typeface="Verdana" panose="020B0604030504040204" pitchFamily="34" charset="0"/>
                            <a:cs typeface="Verdana" panose="020B0604030504040204" pitchFamily="34" charset="0"/>
                          </a:rPr>
                          <m:t>𝑞</m:t>
                        </m:r>
                      </m:e>
                    </m:d>
                  </m:oMath>
                </a14:m>
                <a:r>
                  <a:rPr lang="en-US" sz="1600" dirty="0">
                    <a:latin typeface="Verdana" panose="020B0604030504040204" pitchFamily="34" charset="0"/>
                    <a:ea typeface="Verdana" panose="020B0604030504040204" pitchFamily="34" charset="0"/>
                    <a:cs typeface="Verdana" panose="020B0604030504040204" pitchFamily="34" charset="0"/>
                  </a:rPr>
                  <a:t> vs </a:t>
                </a:r>
                <a14:m>
                  <m:oMath xmlns:m="http://schemas.openxmlformats.org/officeDocument/2006/math">
                    <m:r>
                      <a:rPr lang="en-US" sz="1600" b="0" i="1" smtClean="0">
                        <a:latin typeface="Cambria Math" panose="02040503050406030204" pitchFamily="18" charset="0"/>
                        <a:ea typeface="Verdana" panose="020B0604030504040204" pitchFamily="34" charset="0"/>
                        <a:cs typeface="Verdana" panose="020B0604030504040204" pitchFamily="34" charset="0"/>
                      </a:rPr>
                      <m:t>𝑞</m:t>
                    </m:r>
                  </m:oMath>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8" name="TextBox 7">
                <a:extLst>
                  <a:ext uri="{FF2B5EF4-FFF2-40B4-BE49-F238E27FC236}">
                    <a16:creationId xmlns:a16="http://schemas.microsoft.com/office/drawing/2014/main" id="{5BDCBB93-5982-4E4B-94DA-7B9F90107B1E}"/>
                  </a:ext>
                </a:extLst>
              </p:cNvPr>
              <p:cNvSpPr txBox="1">
                <a:spLocks noRot="1" noChangeAspect="1" noMove="1" noResize="1" noEditPoints="1" noAdjustHandles="1" noChangeArrowheads="1" noChangeShapeType="1" noTextEdit="1"/>
              </p:cNvSpPr>
              <p:nvPr/>
            </p:nvSpPr>
            <p:spPr>
              <a:xfrm>
                <a:off x="6019799" y="3446426"/>
                <a:ext cx="2469202" cy="338554"/>
              </a:xfrm>
              <a:prstGeom prst="rect">
                <a:avLst/>
              </a:prstGeom>
              <a:blipFill>
                <a:blip r:embed="rId4"/>
                <a:stretch>
                  <a:fillRect l="-1026" t="-3571" b="-1785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D0994F4-3762-5343-8042-347B1838DC2B}"/>
              </a:ext>
            </a:extLst>
          </p:cNvPr>
          <p:cNvSpPr txBox="1"/>
          <p:nvPr/>
        </p:nvSpPr>
        <p:spPr>
          <a:xfrm>
            <a:off x="5486401" y="5257800"/>
            <a:ext cx="3276600" cy="1077218"/>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Normalized versions of the Kratky plot can give semi-quantitative information about flexibility</a:t>
            </a:r>
          </a:p>
        </p:txBody>
      </p:sp>
      <p:sp>
        <p:nvSpPr>
          <p:cNvPr id="10" name="TextBox 9">
            <a:extLst>
              <a:ext uri="{FF2B5EF4-FFF2-40B4-BE49-F238E27FC236}">
                <a16:creationId xmlns:a16="http://schemas.microsoft.com/office/drawing/2014/main" id="{2E28B61A-696F-9047-A7E6-56B8A233F1DC}"/>
              </a:ext>
            </a:extLst>
          </p:cNvPr>
          <p:cNvSpPr txBox="1"/>
          <p:nvPr/>
        </p:nvSpPr>
        <p:spPr>
          <a:xfrm>
            <a:off x="67343" y="6259618"/>
            <a:ext cx="4808663" cy="584775"/>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Image from Putnam et al. Quarterly reviews of biophysics, 40(3) 2007.</a:t>
            </a:r>
          </a:p>
        </p:txBody>
      </p:sp>
    </p:spTree>
    <p:extLst>
      <p:ext uri="{BB962C8B-B14F-4D97-AF65-F5344CB8AC3E}">
        <p14:creationId xmlns:p14="http://schemas.microsoft.com/office/powerpoint/2010/main" val="1788277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E68B-EAEF-134E-B11F-A95D6B566AE5}"/>
              </a:ext>
            </a:extLst>
          </p:cNvPr>
          <p:cNvSpPr>
            <a:spLocks noGrp="1"/>
          </p:cNvSpPr>
          <p:nvPr>
            <p:ph type="title"/>
          </p:nvPr>
        </p:nvSpPr>
        <p:spPr/>
        <p:txBody>
          <a:bodyPr/>
          <a:lstStyle/>
          <a:p>
            <a:r>
              <a:rPr lang="en-US" dirty="0"/>
              <a:t>Indirect Fourier Transform (IFT)</a:t>
            </a:r>
          </a:p>
        </p:txBody>
      </p:sp>
      <p:sp>
        <p:nvSpPr>
          <p:cNvPr id="3" name="Content Placeholder 2">
            <a:extLst>
              <a:ext uri="{FF2B5EF4-FFF2-40B4-BE49-F238E27FC236}">
                <a16:creationId xmlns:a16="http://schemas.microsoft.com/office/drawing/2014/main" id="{0F21E740-AFB5-854E-B379-B7BB26458694}"/>
              </a:ext>
            </a:extLst>
          </p:cNvPr>
          <p:cNvSpPr>
            <a:spLocks noGrp="1"/>
          </p:cNvSpPr>
          <p:nvPr>
            <p:ph idx="1"/>
          </p:nvPr>
        </p:nvSpPr>
        <p:spPr>
          <a:xfrm>
            <a:off x="685800" y="1524000"/>
            <a:ext cx="7770813" cy="990600"/>
          </a:xfrm>
        </p:spPr>
        <p:txBody>
          <a:bodyPr>
            <a:normAutofit fontScale="55000" lnSpcReduction="20000"/>
          </a:bodyPr>
          <a:lstStyle/>
          <a:p>
            <a:pPr marL="0" indent="0">
              <a:buNone/>
            </a:pPr>
            <a:r>
              <a:rPr lang="en-US" dirty="0"/>
              <a:t>So the scattering profile is the Fourier transform of the electron density. Can we just Fourier transform it back to get the molecular shape?</a:t>
            </a:r>
          </a:p>
        </p:txBody>
      </p:sp>
      <p:sp>
        <p:nvSpPr>
          <p:cNvPr id="4" name="Content Placeholder 2">
            <a:extLst>
              <a:ext uri="{FF2B5EF4-FFF2-40B4-BE49-F238E27FC236}">
                <a16:creationId xmlns:a16="http://schemas.microsoft.com/office/drawing/2014/main" id="{A737E999-CC8A-F448-B6CC-B63E1B81083E}"/>
              </a:ext>
            </a:extLst>
          </p:cNvPr>
          <p:cNvSpPr txBox="1">
            <a:spLocks/>
          </p:cNvSpPr>
          <p:nvPr/>
        </p:nvSpPr>
        <p:spPr bwMode="auto">
          <a:xfrm>
            <a:off x="685799" y="2590551"/>
            <a:ext cx="7770813" cy="15074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rmAutofit fontScale="62500" lnSpcReduction="20000"/>
          </a:bodyPr>
          <a:lstStyle>
            <a:lvl1pPr marL="457200" indent="-457200" algn="l" defTabSz="457200" rtl="0" eaLnBrk="0" fontAlgn="base" hangingPunct="0">
              <a:lnSpc>
                <a:spcPct val="128000"/>
              </a:lnSpc>
              <a:spcBef>
                <a:spcPts val="800"/>
              </a:spcBef>
              <a:spcAft>
                <a:spcPct val="0"/>
              </a:spcAft>
              <a:buClr>
                <a:srgbClr val="000000"/>
              </a:buClr>
              <a:buSzPct val="100000"/>
              <a:buFont typeface="Arial" panose="020B0604020202020204" pitchFamily="34" charset="0"/>
              <a:buChar char="•"/>
              <a:defRPr sz="3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914400" indent="-457200" algn="l" defTabSz="457200" rtl="0" eaLnBrk="0" fontAlgn="base" hangingPunct="0">
              <a:spcBef>
                <a:spcPts val="700"/>
              </a:spcBef>
              <a:spcAft>
                <a:spcPct val="0"/>
              </a:spcAft>
              <a:buClr>
                <a:srgbClr val="000000"/>
              </a:buClr>
              <a:buSzPct val="100000"/>
              <a:buFont typeface="Arial" panose="020B0604020202020204" pitchFamily="34" charset="0"/>
              <a:buChar char="•"/>
              <a:defRPr sz="28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457200" rtl="0" eaLnBrk="0" fontAlgn="base" hangingPunct="0">
              <a:lnSpc>
                <a:spcPct val="128000"/>
              </a:lnSpc>
              <a:spcBef>
                <a:spcPts val="600"/>
              </a:spcBef>
              <a:spcAft>
                <a:spcPct val="0"/>
              </a:spcAft>
              <a:buClr>
                <a:srgbClr val="000000"/>
              </a:buClr>
              <a:buSzPct val="100000"/>
              <a:buFont typeface="Arial" panose="020B0604020202020204" pitchFamily="34" charset="0"/>
              <a:buChar char="•"/>
              <a:defRPr sz="24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7145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21717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buFont typeface="Arial" panose="020B0604020202020204" pitchFamily="34" charset="0"/>
              <a:buNone/>
            </a:pPr>
            <a:r>
              <a:rPr lang="en-US" kern="0" dirty="0">
                <a:solidFill>
                  <a:srgbClr val="FF0000"/>
                </a:solidFill>
              </a:rPr>
              <a:t>No.</a:t>
            </a:r>
          </a:p>
          <a:p>
            <a:pPr lvl="1"/>
            <a:r>
              <a:rPr lang="en-US" kern="0" dirty="0"/>
              <a:t>The scattering profile is a radial average of the intensities or a rotationally averaged molecule</a:t>
            </a:r>
          </a:p>
          <a:p>
            <a:pPr lvl="1"/>
            <a:r>
              <a:rPr lang="en-US" kern="0" dirty="0"/>
              <a:t>We’ve lost too much information, including phases (which is also an issue in crystallography) </a:t>
            </a:r>
          </a:p>
        </p:txBody>
      </p:sp>
      <p:sp>
        <p:nvSpPr>
          <p:cNvPr id="5" name="Content Placeholder 2">
            <a:extLst>
              <a:ext uri="{FF2B5EF4-FFF2-40B4-BE49-F238E27FC236}">
                <a16:creationId xmlns:a16="http://schemas.microsoft.com/office/drawing/2014/main" id="{5F5EC201-4AE1-6645-9096-A2150A851A01}"/>
              </a:ext>
            </a:extLst>
          </p:cNvPr>
          <p:cNvSpPr txBox="1">
            <a:spLocks/>
          </p:cNvSpPr>
          <p:nvPr/>
        </p:nvSpPr>
        <p:spPr bwMode="auto">
          <a:xfrm>
            <a:off x="685799" y="4419600"/>
            <a:ext cx="7770813" cy="990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rmAutofit fontScale="47500" lnSpcReduction="20000"/>
          </a:bodyPr>
          <a:lstStyle>
            <a:lvl1pPr marL="457200" indent="-457200" algn="l" defTabSz="457200" rtl="0" eaLnBrk="0" fontAlgn="base" hangingPunct="0">
              <a:lnSpc>
                <a:spcPct val="128000"/>
              </a:lnSpc>
              <a:spcBef>
                <a:spcPts val="800"/>
              </a:spcBef>
              <a:spcAft>
                <a:spcPct val="0"/>
              </a:spcAft>
              <a:buClr>
                <a:srgbClr val="000000"/>
              </a:buClr>
              <a:buSzPct val="100000"/>
              <a:buFont typeface="Arial" panose="020B0604020202020204" pitchFamily="34" charset="0"/>
              <a:buChar char="•"/>
              <a:defRPr sz="3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914400" indent="-457200" algn="l" defTabSz="457200" rtl="0" eaLnBrk="0" fontAlgn="base" hangingPunct="0">
              <a:spcBef>
                <a:spcPts val="700"/>
              </a:spcBef>
              <a:spcAft>
                <a:spcPct val="0"/>
              </a:spcAft>
              <a:buClr>
                <a:srgbClr val="000000"/>
              </a:buClr>
              <a:buSzPct val="100000"/>
              <a:buFont typeface="Arial" panose="020B0604020202020204" pitchFamily="34" charset="0"/>
              <a:buChar char="•"/>
              <a:defRPr sz="28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457200" rtl="0" eaLnBrk="0" fontAlgn="base" hangingPunct="0">
              <a:lnSpc>
                <a:spcPct val="128000"/>
              </a:lnSpc>
              <a:spcBef>
                <a:spcPts val="600"/>
              </a:spcBef>
              <a:spcAft>
                <a:spcPct val="0"/>
              </a:spcAft>
              <a:buClr>
                <a:srgbClr val="000000"/>
              </a:buClr>
              <a:buSzPct val="100000"/>
              <a:buFont typeface="Arial" panose="020B0604020202020204" pitchFamily="34" charset="0"/>
              <a:buChar char="•"/>
              <a:defRPr sz="24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7145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21717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buFont typeface="Arial" panose="020B0604020202020204" pitchFamily="34" charset="0"/>
              <a:buNone/>
            </a:pPr>
            <a:r>
              <a:rPr lang="en-US" kern="0" dirty="0"/>
              <a:t>However . . .</a:t>
            </a:r>
          </a:p>
          <a:p>
            <a:pPr marL="0" indent="0">
              <a:buFont typeface="Arial" panose="020B0604020202020204" pitchFamily="34" charset="0"/>
              <a:buNone/>
            </a:pPr>
            <a:r>
              <a:rPr lang="en-US" kern="0" dirty="0"/>
              <a:t>We can do an Indirect Fourier Transform (IFT) and get the pair distance distribution function, P(r)</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CEB30C9-0DC4-AF42-A40C-F584D20CBE79}"/>
                  </a:ext>
                </a:extLst>
              </p:cNvPr>
              <p:cNvSpPr txBox="1"/>
              <p:nvPr/>
            </p:nvSpPr>
            <p:spPr>
              <a:xfrm>
                <a:off x="1143000" y="5562600"/>
                <a:ext cx="3096810" cy="892296"/>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Verdana" panose="020B0604030504040204" pitchFamily="34" charset="0"/>
                          <a:cs typeface="Verdana" panose="020B0604030504040204" pitchFamily="34" charset="0"/>
                        </a:rPr>
                        <m:t>𝐼</m:t>
                      </m:r>
                      <m:d>
                        <m:d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dPr>
                        <m:e>
                          <m:r>
                            <a:rPr lang="en-US" sz="1600" b="0" i="1" smtClean="0">
                              <a:latin typeface="Cambria Math" panose="02040503050406030204" pitchFamily="18" charset="0"/>
                              <a:ea typeface="Verdana" panose="020B0604030504040204" pitchFamily="34" charset="0"/>
                              <a:cs typeface="Verdana" panose="020B0604030504040204" pitchFamily="34" charset="0"/>
                            </a:rPr>
                            <m:t>𝑞</m:t>
                          </m:r>
                        </m:e>
                      </m:d>
                      <m:r>
                        <a:rPr lang="en-US" sz="1600" b="0" i="1" smtClean="0">
                          <a:latin typeface="Cambria Math" panose="02040503050406030204" pitchFamily="18" charset="0"/>
                          <a:ea typeface="Verdana" panose="020B0604030504040204" pitchFamily="34" charset="0"/>
                          <a:cs typeface="Verdana" panose="020B0604030504040204" pitchFamily="34" charset="0"/>
                        </a:rPr>
                        <m:t>=4</m:t>
                      </m:r>
                      <m:r>
                        <a:rPr lang="en-US" sz="1600" b="0" i="1" smtClean="0">
                          <a:latin typeface="Cambria Math" panose="02040503050406030204" pitchFamily="18" charset="0"/>
                          <a:ea typeface="Verdana" panose="020B0604030504040204" pitchFamily="34" charset="0"/>
                          <a:cs typeface="Verdana" panose="020B0604030504040204" pitchFamily="34" charset="0"/>
                        </a:rPr>
                        <m:t>𝜋</m:t>
                      </m:r>
                      <m:nary>
                        <m:nary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naryPr>
                        <m:sub>
                          <m:r>
                            <a:rPr lang="en-US" sz="1600" b="0" i="1" smtClean="0">
                              <a:latin typeface="Cambria Math" panose="02040503050406030204" pitchFamily="18" charset="0"/>
                              <a:ea typeface="Verdana" panose="020B0604030504040204" pitchFamily="34" charset="0"/>
                              <a:cs typeface="Verdana" panose="020B0604030504040204" pitchFamily="34" charset="0"/>
                            </a:rPr>
                            <m:t>0</m:t>
                          </m:r>
                        </m:sub>
                        <m:sup>
                          <m:sSub>
                            <m:sSub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1600" b="0" i="1" smtClean="0">
                                  <a:latin typeface="Cambria Math" panose="02040503050406030204" pitchFamily="18" charset="0"/>
                                  <a:ea typeface="Verdana" panose="020B0604030504040204" pitchFamily="34" charset="0"/>
                                  <a:cs typeface="Verdana" panose="020B0604030504040204" pitchFamily="34" charset="0"/>
                                </a:rPr>
                                <m:t>𝐷</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𝑚𝑎𝑥</m:t>
                              </m:r>
                            </m:sub>
                          </m:sSub>
                        </m:sup>
                        <m:e>
                          <m:r>
                            <a:rPr lang="en-US" sz="1600" b="0" i="1" smtClean="0">
                              <a:latin typeface="Cambria Math" panose="02040503050406030204" pitchFamily="18" charset="0"/>
                              <a:ea typeface="Verdana" panose="020B0604030504040204" pitchFamily="34" charset="0"/>
                              <a:cs typeface="Verdana" panose="020B0604030504040204" pitchFamily="34" charset="0"/>
                            </a:rPr>
                            <m:t>𝑃</m:t>
                          </m:r>
                          <m:d>
                            <m:d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dPr>
                            <m:e>
                              <m:r>
                                <a:rPr lang="en-US" sz="1600" b="0" i="1" smtClean="0">
                                  <a:latin typeface="Cambria Math" panose="02040503050406030204" pitchFamily="18" charset="0"/>
                                  <a:ea typeface="Verdana" panose="020B0604030504040204" pitchFamily="34" charset="0"/>
                                  <a:cs typeface="Verdana" panose="020B0604030504040204" pitchFamily="34" charset="0"/>
                                </a:rPr>
                                <m:t>𝑟</m:t>
                              </m:r>
                            </m:e>
                          </m:d>
                          <m:f>
                            <m:f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fPr>
                            <m:num>
                              <m:r>
                                <m:rPr>
                                  <m:sty m:val="p"/>
                                </m:rPr>
                                <a:rPr lang="en-US" sz="1600" b="0" i="0" smtClean="0">
                                  <a:latin typeface="Cambria Math" panose="02040503050406030204" pitchFamily="18" charset="0"/>
                                  <a:ea typeface="Verdana" panose="020B0604030504040204" pitchFamily="34" charset="0"/>
                                  <a:cs typeface="Verdana" panose="020B0604030504040204" pitchFamily="34" charset="0"/>
                                </a:rPr>
                                <m:t>sin</m:t>
                              </m:r>
                              <m:r>
                                <a:rPr lang="en-US" sz="1600" b="0" i="1" smtClean="0">
                                  <a:latin typeface="Cambria Math" panose="02040503050406030204" pitchFamily="18" charset="0"/>
                                  <a:ea typeface="Verdana" panose="020B0604030504040204" pitchFamily="34" charset="0"/>
                                  <a:cs typeface="Verdana" panose="020B0604030504040204" pitchFamily="34" charset="0"/>
                                </a:rPr>
                                <m:t>⁡(</m:t>
                              </m:r>
                              <m:r>
                                <a:rPr lang="en-US" sz="1600" b="0" i="1" smtClean="0">
                                  <a:latin typeface="Cambria Math" panose="02040503050406030204" pitchFamily="18" charset="0"/>
                                  <a:ea typeface="Verdana" panose="020B0604030504040204" pitchFamily="34" charset="0"/>
                                  <a:cs typeface="Verdana" panose="020B0604030504040204" pitchFamily="34" charset="0"/>
                                </a:rPr>
                                <m:t>𝑞𝑟</m:t>
                              </m:r>
                              <m:r>
                                <a:rPr lang="en-US" sz="1600" b="0" i="1" smtClean="0">
                                  <a:latin typeface="Cambria Math" panose="02040503050406030204" pitchFamily="18" charset="0"/>
                                  <a:ea typeface="Verdana" panose="020B0604030504040204" pitchFamily="34" charset="0"/>
                                  <a:cs typeface="Verdana" panose="020B0604030504040204" pitchFamily="34" charset="0"/>
                                </a:rPr>
                                <m:t>)</m:t>
                              </m:r>
                            </m:num>
                            <m:den>
                              <m:r>
                                <a:rPr lang="en-US" sz="1600" b="0" i="1" smtClean="0">
                                  <a:latin typeface="Cambria Math" panose="02040503050406030204" pitchFamily="18" charset="0"/>
                                  <a:ea typeface="Verdana" panose="020B0604030504040204" pitchFamily="34" charset="0"/>
                                  <a:cs typeface="Verdana" panose="020B0604030504040204" pitchFamily="34" charset="0"/>
                                </a:rPr>
                                <m:t>𝑞𝑟</m:t>
                              </m:r>
                            </m:den>
                          </m:f>
                          <m:r>
                            <a:rPr lang="en-US" sz="1600" b="0" i="1" smtClean="0">
                              <a:latin typeface="Cambria Math" panose="02040503050406030204" pitchFamily="18" charset="0"/>
                              <a:ea typeface="Verdana" panose="020B0604030504040204" pitchFamily="34" charset="0"/>
                              <a:cs typeface="Verdana" panose="020B0604030504040204" pitchFamily="34" charset="0"/>
                            </a:rPr>
                            <m:t>𝑑𝑟</m:t>
                          </m:r>
                        </m:e>
                      </m:nary>
                    </m:oMath>
                  </m:oMathPara>
                </a14:m>
                <a:endParaRPr lang="en-US" sz="1600" b="0" dirty="0">
                  <a:latin typeface="Verdana" panose="020B0604030504040204" pitchFamily="34" charset="0"/>
                  <a:ea typeface="Verdana" panose="020B0604030504040204" pitchFamily="34" charset="0"/>
                  <a:cs typeface="Verdana" panose="020B0604030504040204" pitchFamily="34" charset="0"/>
                </a:endParaRPr>
              </a:p>
              <a:p>
                <a:pPr algn="l"/>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6" name="TextBox 5">
                <a:extLst>
                  <a:ext uri="{FF2B5EF4-FFF2-40B4-BE49-F238E27FC236}">
                    <a16:creationId xmlns:a16="http://schemas.microsoft.com/office/drawing/2014/main" id="{8CEB30C9-0DC4-AF42-A40C-F584D20CBE79}"/>
                  </a:ext>
                </a:extLst>
              </p:cNvPr>
              <p:cNvSpPr txBox="1">
                <a:spLocks noRot="1" noChangeAspect="1" noMove="1" noResize="1" noEditPoints="1" noAdjustHandles="1" noChangeArrowheads="1" noChangeShapeType="1" noTextEdit="1"/>
              </p:cNvSpPr>
              <p:nvPr/>
            </p:nvSpPr>
            <p:spPr>
              <a:xfrm>
                <a:off x="1143000" y="5562600"/>
                <a:ext cx="3096810" cy="892296"/>
              </a:xfrm>
              <a:prstGeom prst="rect">
                <a:avLst/>
              </a:prstGeom>
              <a:blipFill>
                <a:blip r:embed="rId2"/>
                <a:stretch>
                  <a:fillRect t="-105634" b="-1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A37E8FE-260B-BF4C-8E9F-3FA244300539}"/>
                  </a:ext>
                </a:extLst>
              </p:cNvPr>
              <p:cNvSpPr txBox="1"/>
              <p:nvPr/>
            </p:nvSpPr>
            <p:spPr>
              <a:xfrm>
                <a:off x="4876006" y="5562600"/>
                <a:ext cx="3171189" cy="64325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Verdana" panose="020B0604030504040204" pitchFamily="34" charset="0"/>
                          <a:cs typeface="Verdana" panose="020B0604030504040204" pitchFamily="34" charset="0"/>
                        </a:rPr>
                        <m:t>𝑃</m:t>
                      </m:r>
                      <m:d>
                        <m:d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dPr>
                        <m:e>
                          <m:r>
                            <a:rPr lang="en-US" sz="1600" b="0" i="1" smtClean="0">
                              <a:latin typeface="Cambria Math" panose="02040503050406030204" pitchFamily="18" charset="0"/>
                              <a:ea typeface="Verdana" panose="020B0604030504040204" pitchFamily="34" charset="0"/>
                              <a:cs typeface="Verdana" panose="020B0604030504040204" pitchFamily="34" charset="0"/>
                            </a:rPr>
                            <m:t>𝑟</m:t>
                          </m:r>
                        </m:e>
                      </m:d>
                      <m:r>
                        <a:rPr lang="en-US" sz="1600" b="0" i="1" smtClean="0">
                          <a:latin typeface="Cambria Math" panose="02040503050406030204" pitchFamily="18" charset="0"/>
                          <a:ea typeface="Verdana" panose="020B0604030504040204" pitchFamily="34" charset="0"/>
                          <a:cs typeface="Verdana" panose="020B0604030504040204" pitchFamily="34" charset="0"/>
                        </a:rPr>
                        <m:t>=</m:t>
                      </m:r>
                      <m:f>
                        <m:f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fPr>
                        <m:num>
                          <m:sSup>
                            <m:sSup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pPr>
                            <m:e>
                              <m:r>
                                <a:rPr lang="en-US" sz="1600" b="0" i="1" smtClean="0">
                                  <a:latin typeface="Cambria Math" panose="02040503050406030204" pitchFamily="18" charset="0"/>
                                  <a:ea typeface="Verdana" panose="020B0604030504040204" pitchFamily="34" charset="0"/>
                                  <a:cs typeface="Verdana" panose="020B0604030504040204" pitchFamily="34" charset="0"/>
                                </a:rPr>
                                <m:t>𝑟</m:t>
                              </m:r>
                            </m:e>
                            <m:sup>
                              <m:r>
                                <a:rPr lang="en-US" sz="1600" b="0" i="1" smtClean="0">
                                  <a:latin typeface="Cambria Math" panose="02040503050406030204" pitchFamily="18" charset="0"/>
                                  <a:ea typeface="Verdana" panose="020B0604030504040204" pitchFamily="34" charset="0"/>
                                  <a:cs typeface="Verdana" panose="020B0604030504040204" pitchFamily="34" charset="0"/>
                                </a:rPr>
                                <m:t>2</m:t>
                              </m:r>
                            </m:sup>
                          </m:sSup>
                        </m:num>
                        <m:den>
                          <m:r>
                            <a:rPr lang="en-US" sz="1600" b="0" i="1" smtClean="0">
                              <a:latin typeface="Cambria Math" panose="02040503050406030204" pitchFamily="18" charset="0"/>
                              <a:ea typeface="Verdana" panose="020B0604030504040204" pitchFamily="34" charset="0"/>
                              <a:cs typeface="Verdana" panose="020B0604030504040204" pitchFamily="34" charset="0"/>
                            </a:rPr>
                            <m:t>2</m:t>
                          </m:r>
                          <m:sSup>
                            <m:sSup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pPr>
                            <m:e>
                              <m:r>
                                <a:rPr lang="en-US" sz="1600" b="0" i="1" smtClean="0">
                                  <a:latin typeface="Cambria Math" panose="02040503050406030204" pitchFamily="18" charset="0"/>
                                  <a:ea typeface="Verdana" panose="020B0604030504040204" pitchFamily="34" charset="0"/>
                                  <a:cs typeface="Verdana" panose="020B0604030504040204" pitchFamily="34" charset="0"/>
                                </a:rPr>
                                <m:t>𝜋</m:t>
                              </m:r>
                            </m:e>
                            <m:sup>
                              <m:r>
                                <a:rPr lang="en-US" sz="1600" b="0" i="1" smtClean="0">
                                  <a:latin typeface="Cambria Math" panose="02040503050406030204" pitchFamily="18" charset="0"/>
                                  <a:ea typeface="Verdana" panose="020B0604030504040204" pitchFamily="34" charset="0"/>
                                  <a:cs typeface="Verdana" panose="020B0604030504040204" pitchFamily="34" charset="0"/>
                                </a:rPr>
                                <m:t>2</m:t>
                              </m:r>
                            </m:sup>
                          </m:sSup>
                        </m:den>
                      </m:f>
                      <m:nary>
                        <m:nary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naryPr>
                        <m:sub>
                          <m:r>
                            <a:rPr lang="en-US" sz="1600" b="0" i="1" smtClean="0">
                              <a:latin typeface="Cambria Math" panose="02040503050406030204" pitchFamily="18" charset="0"/>
                              <a:ea typeface="Verdana" panose="020B0604030504040204" pitchFamily="34" charset="0"/>
                              <a:cs typeface="Verdana" panose="020B0604030504040204" pitchFamily="34" charset="0"/>
                            </a:rPr>
                            <m:t>0</m:t>
                          </m:r>
                        </m:sub>
                        <m:sup>
                          <m:r>
                            <a:rPr lang="en-US" sz="1600" i="1">
                              <a:latin typeface="Cambria Math" panose="02040503050406030204" pitchFamily="18" charset="0"/>
                              <a:ea typeface="Verdana" panose="020B0604030504040204" pitchFamily="34" charset="0"/>
                              <a:cs typeface="Verdana" panose="020B0604030504040204" pitchFamily="34" charset="0"/>
                            </a:rPr>
                            <m:t>∞</m:t>
                          </m:r>
                        </m:sup>
                        <m:e>
                          <m:sSup>
                            <m:sSup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pPr>
                            <m:e>
                              <m:r>
                                <a:rPr lang="en-US" sz="1600" b="0" i="1" smtClean="0">
                                  <a:latin typeface="Cambria Math" panose="02040503050406030204" pitchFamily="18" charset="0"/>
                                  <a:ea typeface="Verdana" panose="020B0604030504040204" pitchFamily="34" charset="0"/>
                                  <a:cs typeface="Verdana" panose="020B0604030504040204" pitchFamily="34" charset="0"/>
                                </a:rPr>
                                <m:t>𝑞</m:t>
                              </m:r>
                            </m:e>
                            <m:sup>
                              <m:r>
                                <a:rPr lang="en-US" sz="1600" b="0" i="1" smtClean="0">
                                  <a:latin typeface="Cambria Math" panose="02040503050406030204" pitchFamily="18" charset="0"/>
                                  <a:ea typeface="Verdana" panose="020B0604030504040204" pitchFamily="34" charset="0"/>
                                  <a:cs typeface="Verdana" panose="020B0604030504040204" pitchFamily="34" charset="0"/>
                                </a:rPr>
                                <m:t>2</m:t>
                              </m:r>
                            </m:sup>
                          </m:sSup>
                          <m:r>
                            <a:rPr lang="en-US" sz="1600" b="0" i="1" smtClean="0">
                              <a:latin typeface="Cambria Math" panose="02040503050406030204" pitchFamily="18" charset="0"/>
                              <a:ea typeface="Verdana" panose="020B0604030504040204" pitchFamily="34" charset="0"/>
                              <a:cs typeface="Verdana" panose="020B0604030504040204" pitchFamily="34" charset="0"/>
                            </a:rPr>
                            <m:t>𝐼</m:t>
                          </m:r>
                          <m:r>
                            <a:rPr lang="en-US" sz="1600" b="0" i="1" smtClean="0">
                              <a:latin typeface="Cambria Math" panose="02040503050406030204" pitchFamily="18" charset="0"/>
                              <a:ea typeface="Verdana" panose="020B0604030504040204" pitchFamily="34" charset="0"/>
                              <a:cs typeface="Verdana" panose="020B0604030504040204" pitchFamily="34" charset="0"/>
                            </a:rPr>
                            <m:t>(</m:t>
                          </m:r>
                          <m:r>
                            <a:rPr lang="en-US" sz="1600" b="0" i="1" smtClean="0">
                              <a:latin typeface="Cambria Math" panose="02040503050406030204" pitchFamily="18" charset="0"/>
                              <a:ea typeface="Verdana" panose="020B0604030504040204" pitchFamily="34" charset="0"/>
                              <a:cs typeface="Verdana" panose="020B0604030504040204" pitchFamily="34" charset="0"/>
                            </a:rPr>
                            <m:t>𝑞</m:t>
                          </m:r>
                          <m:r>
                            <a:rPr lang="en-US" sz="1600" b="0" i="1" smtClean="0">
                              <a:latin typeface="Cambria Math" panose="02040503050406030204" pitchFamily="18" charset="0"/>
                              <a:ea typeface="Verdana" panose="020B0604030504040204" pitchFamily="34" charset="0"/>
                              <a:cs typeface="Verdana" panose="020B0604030504040204" pitchFamily="34" charset="0"/>
                            </a:rPr>
                            <m:t>)</m:t>
                          </m:r>
                          <m:f>
                            <m:f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fPr>
                            <m:num>
                              <m:r>
                                <m:rPr>
                                  <m:sty m:val="p"/>
                                </m:rPr>
                                <a:rPr lang="en-US" sz="1600" b="0" i="0" smtClean="0">
                                  <a:latin typeface="Cambria Math" panose="02040503050406030204" pitchFamily="18" charset="0"/>
                                  <a:ea typeface="Verdana" panose="020B0604030504040204" pitchFamily="34" charset="0"/>
                                  <a:cs typeface="Verdana" panose="020B0604030504040204" pitchFamily="34" charset="0"/>
                                </a:rPr>
                                <m:t>sin</m:t>
                              </m:r>
                              <m:r>
                                <a:rPr lang="en-US" sz="1600" b="0" i="1" smtClean="0">
                                  <a:latin typeface="Cambria Math" panose="02040503050406030204" pitchFamily="18" charset="0"/>
                                  <a:ea typeface="Verdana" panose="020B0604030504040204" pitchFamily="34" charset="0"/>
                                  <a:cs typeface="Verdana" panose="020B0604030504040204" pitchFamily="34" charset="0"/>
                                </a:rPr>
                                <m:t>⁡(</m:t>
                              </m:r>
                              <m:r>
                                <a:rPr lang="en-US" sz="1600" b="0" i="1" smtClean="0">
                                  <a:latin typeface="Cambria Math" panose="02040503050406030204" pitchFamily="18" charset="0"/>
                                  <a:ea typeface="Verdana" panose="020B0604030504040204" pitchFamily="34" charset="0"/>
                                  <a:cs typeface="Verdana" panose="020B0604030504040204" pitchFamily="34" charset="0"/>
                                </a:rPr>
                                <m:t>𝑞𝑟</m:t>
                              </m:r>
                              <m:r>
                                <a:rPr lang="en-US" sz="1600" b="0" i="1" smtClean="0">
                                  <a:latin typeface="Cambria Math" panose="02040503050406030204" pitchFamily="18" charset="0"/>
                                  <a:ea typeface="Verdana" panose="020B0604030504040204" pitchFamily="34" charset="0"/>
                                  <a:cs typeface="Verdana" panose="020B0604030504040204" pitchFamily="34" charset="0"/>
                                </a:rPr>
                                <m:t>)</m:t>
                              </m:r>
                            </m:num>
                            <m:den>
                              <m:r>
                                <a:rPr lang="en-US" sz="1600" b="0" i="1" smtClean="0">
                                  <a:latin typeface="Cambria Math" panose="02040503050406030204" pitchFamily="18" charset="0"/>
                                  <a:ea typeface="Verdana" panose="020B0604030504040204" pitchFamily="34" charset="0"/>
                                  <a:cs typeface="Verdana" panose="020B0604030504040204" pitchFamily="34" charset="0"/>
                                </a:rPr>
                                <m:t>𝑞𝑟</m:t>
                              </m:r>
                            </m:den>
                          </m:f>
                          <m:r>
                            <a:rPr lang="en-US" sz="1600" b="0" i="1" smtClean="0">
                              <a:latin typeface="Cambria Math" panose="02040503050406030204" pitchFamily="18" charset="0"/>
                              <a:ea typeface="Verdana" panose="020B0604030504040204" pitchFamily="34" charset="0"/>
                              <a:cs typeface="Verdana" panose="020B0604030504040204" pitchFamily="34" charset="0"/>
                            </a:rPr>
                            <m:t>𝑑𝑞</m:t>
                          </m:r>
                        </m:e>
                      </m:nary>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7" name="TextBox 6">
                <a:extLst>
                  <a:ext uri="{FF2B5EF4-FFF2-40B4-BE49-F238E27FC236}">
                    <a16:creationId xmlns:a16="http://schemas.microsoft.com/office/drawing/2014/main" id="{4A37E8FE-260B-BF4C-8E9F-3FA244300539}"/>
                  </a:ext>
                </a:extLst>
              </p:cNvPr>
              <p:cNvSpPr txBox="1">
                <a:spLocks noRot="1" noChangeAspect="1" noMove="1" noResize="1" noEditPoints="1" noAdjustHandles="1" noChangeArrowheads="1" noChangeShapeType="1" noTextEdit="1"/>
              </p:cNvSpPr>
              <p:nvPr/>
            </p:nvSpPr>
            <p:spPr>
              <a:xfrm>
                <a:off x="4876006" y="5562600"/>
                <a:ext cx="3171189" cy="643253"/>
              </a:xfrm>
              <a:prstGeom prst="rect">
                <a:avLst/>
              </a:prstGeom>
              <a:blipFill>
                <a:blip r:embed="rId3"/>
                <a:stretch>
                  <a:fillRect t="-144231" b="-213462"/>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94E56D45-02D7-6446-9D2A-D9AC728802F9}"/>
              </a:ext>
            </a:extLst>
          </p:cNvPr>
          <p:cNvCxnSpPr>
            <a:endCxn id="7" idx="1"/>
          </p:cNvCxnSpPr>
          <p:nvPr/>
        </p:nvCxnSpPr>
        <p:spPr bwMode="auto">
          <a:xfrm>
            <a:off x="4239810" y="5884226"/>
            <a:ext cx="636196" cy="1"/>
          </a:xfrm>
          <a:prstGeom prst="straightConnector1">
            <a:avLst/>
          </a:prstGeom>
          <a:solidFill>
            <a:srgbClr val="00B8FF"/>
          </a:solidFill>
          <a:ln w="50800"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03532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F8AD5-95FB-6645-AD02-0B27043DE6CF}"/>
              </a:ext>
            </a:extLst>
          </p:cNvPr>
          <p:cNvSpPr>
            <a:spLocks noGrp="1"/>
          </p:cNvSpPr>
          <p:nvPr>
            <p:ph type="title"/>
          </p:nvPr>
        </p:nvSpPr>
        <p:spPr/>
        <p:txBody>
          <a:bodyPr/>
          <a:lstStyle/>
          <a:p>
            <a:r>
              <a:rPr lang="en-US" dirty="0"/>
              <a:t>Physical interpretation of P(r)</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A425F86-1731-E14C-8B5E-ED0B98D5EE3C}"/>
                  </a:ext>
                </a:extLst>
              </p:cNvPr>
              <p:cNvSpPr>
                <a:spLocks noGrp="1"/>
              </p:cNvSpPr>
              <p:nvPr>
                <p:ph idx="1"/>
              </p:nvPr>
            </p:nvSpPr>
            <p:spPr>
              <a:xfrm>
                <a:off x="685800" y="1524000"/>
                <a:ext cx="7770813" cy="990600"/>
              </a:xfrm>
            </p:spPr>
            <p:txBody>
              <a:bodyPr>
                <a:normAutofit fontScale="70000" lnSpcReduction="20000"/>
              </a:bodyPr>
              <a:lstStyle/>
              <a:p>
                <a:pPr marL="0" indent="0">
                  <a:buNone/>
                </a:pPr>
                <a:r>
                  <a:rPr lang="en-US" dirty="0"/>
                  <a:t>P(r) is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a14:m>
                <a:r>
                  <a:rPr lang="en-US" dirty="0"/>
                  <a:t> weighted histogram of all possible pairs of electrons: the </a:t>
                </a:r>
                <a:r>
                  <a:rPr lang="en-US" dirty="0">
                    <a:solidFill>
                      <a:srgbClr val="FF0000"/>
                    </a:solidFill>
                  </a:rPr>
                  <a:t>pair distance distribution function</a:t>
                </a:r>
              </a:p>
            </p:txBody>
          </p:sp>
        </mc:Choice>
        <mc:Fallback>
          <p:sp>
            <p:nvSpPr>
              <p:cNvPr id="3" name="Content Placeholder 2">
                <a:extLst>
                  <a:ext uri="{FF2B5EF4-FFF2-40B4-BE49-F238E27FC236}">
                    <a16:creationId xmlns:a16="http://schemas.microsoft.com/office/drawing/2014/main" id="{AA425F86-1731-E14C-8B5E-ED0B98D5EE3C}"/>
                  </a:ext>
                </a:extLst>
              </p:cNvPr>
              <p:cNvSpPr>
                <a:spLocks noGrp="1" noRot="1" noChangeAspect="1" noMove="1" noResize="1" noEditPoints="1" noAdjustHandles="1" noChangeArrowheads="1" noChangeShapeType="1" noTextEdit="1"/>
              </p:cNvSpPr>
              <p:nvPr>
                <p:ph idx="1"/>
              </p:nvPr>
            </p:nvSpPr>
            <p:spPr>
              <a:xfrm>
                <a:off x="685800" y="1524000"/>
                <a:ext cx="7770813" cy="990600"/>
              </a:xfrm>
              <a:blipFill>
                <a:blip r:embed="rId2"/>
                <a:stretch>
                  <a:fillRect l="-816" t="-5128" r="-653"/>
                </a:stretch>
              </a:blipFill>
            </p:spPr>
            <p:txBody>
              <a:bodyPr/>
              <a:lstStyle/>
              <a:p>
                <a:r>
                  <a:rPr lang="en-US">
                    <a:noFill/>
                  </a:rPr>
                  <a:t> </a:t>
                </a:r>
              </a:p>
            </p:txBody>
          </p:sp>
        </mc:Fallback>
      </mc:AlternateContent>
      <p:grpSp>
        <p:nvGrpSpPr>
          <p:cNvPr id="4" name="Group 72">
            <a:extLst>
              <a:ext uri="{FF2B5EF4-FFF2-40B4-BE49-F238E27FC236}">
                <a16:creationId xmlns:a16="http://schemas.microsoft.com/office/drawing/2014/main" id="{F0B91063-DBAF-2147-B55E-3B5F7766BA82}"/>
              </a:ext>
            </a:extLst>
          </p:cNvPr>
          <p:cNvGrpSpPr>
            <a:grpSpLocks/>
          </p:cNvGrpSpPr>
          <p:nvPr/>
        </p:nvGrpSpPr>
        <p:grpSpPr bwMode="auto">
          <a:xfrm>
            <a:off x="566738" y="2820987"/>
            <a:ext cx="3263900" cy="2447925"/>
            <a:chOff x="965730" y="2235200"/>
            <a:chExt cx="3263194" cy="2447395"/>
          </a:xfrm>
        </p:grpSpPr>
        <p:pic>
          <p:nvPicPr>
            <p:cNvPr id="5" name="Picture 3" descr="1tim.png">
              <a:extLst>
                <a:ext uri="{FF2B5EF4-FFF2-40B4-BE49-F238E27FC236}">
                  <a16:creationId xmlns:a16="http://schemas.microsoft.com/office/drawing/2014/main" id="{CBEEC992-D0F0-944C-B942-09634473D3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5730" y="2235200"/>
              <a:ext cx="3263194" cy="244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048CB6A2-C52C-1745-B4FF-16730F71BAA4}"/>
                </a:ext>
              </a:extLst>
            </p:cNvPr>
            <p:cNvCxnSpPr>
              <a:cxnSpLocks noChangeShapeType="1"/>
            </p:cNvCxnSpPr>
            <p:nvPr/>
          </p:nvCxnSpPr>
          <p:spPr bwMode="auto">
            <a:xfrm>
              <a:off x="1710267" y="4275666"/>
              <a:ext cx="1710266" cy="42334"/>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0D715B10-5905-BF46-B4EB-D36A1FB048FD}"/>
                </a:ext>
              </a:extLst>
            </p:cNvPr>
            <p:cNvCxnSpPr>
              <a:cxnSpLocks noChangeShapeType="1"/>
            </p:cNvCxnSpPr>
            <p:nvPr/>
          </p:nvCxnSpPr>
          <p:spPr bwMode="auto">
            <a:xfrm rot="16200000" flipH="1">
              <a:off x="1604434" y="3204633"/>
              <a:ext cx="372533" cy="211666"/>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8" name="Straight Connector 7">
              <a:extLst>
                <a:ext uri="{FF2B5EF4-FFF2-40B4-BE49-F238E27FC236}">
                  <a16:creationId xmlns:a16="http://schemas.microsoft.com/office/drawing/2014/main" id="{9A5B6093-8521-1A42-A053-9385868934AD}"/>
                </a:ext>
              </a:extLst>
            </p:cNvPr>
            <p:cNvCxnSpPr>
              <a:cxnSpLocks noChangeShapeType="1"/>
            </p:cNvCxnSpPr>
            <p:nvPr/>
          </p:nvCxnSpPr>
          <p:spPr bwMode="auto">
            <a:xfrm rot="16200000" flipH="1">
              <a:off x="1159933" y="3344333"/>
              <a:ext cx="1176868" cy="110066"/>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2061B9C5-D2FE-7443-9F92-D20590AD17D5}"/>
                </a:ext>
              </a:extLst>
            </p:cNvPr>
            <p:cNvCxnSpPr>
              <a:cxnSpLocks noChangeShapeType="1"/>
            </p:cNvCxnSpPr>
            <p:nvPr/>
          </p:nvCxnSpPr>
          <p:spPr bwMode="auto">
            <a:xfrm>
              <a:off x="2065867" y="3039532"/>
              <a:ext cx="1608666" cy="550334"/>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10" name="Straight Connector 9">
              <a:extLst>
                <a:ext uri="{FF2B5EF4-FFF2-40B4-BE49-F238E27FC236}">
                  <a16:creationId xmlns:a16="http://schemas.microsoft.com/office/drawing/2014/main" id="{63587EEE-9B29-ED4F-95EE-E1AD642C54F3}"/>
                </a:ext>
              </a:extLst>
            </p:cNvPr>
            <p:cNvCxnSpPr>
              <a:cxnSpLocks noChangeShapeType="1"/>
            </p:cNvCxnSpPr>
            <p:nvPr/>
          </p:nvCxnSpPr>
          <p:spPr bwMode="auto">
            <a:xfrm>
              <a:off x="2091267" y="3699932"/>
              <a:ext cx="1320800" cy="304801"/>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id="{3453C9E1-F749-004A-A822-2A865EDD21C9}"/>
                </a:ext>
              </a:extLst>
            </p:cNvPr>
            <p:cNvCxnSpPr>
              <a:cxnSpLocks noChangeShapeType="1"/>
            </p:cNvCxnSpPr>
            <p:nvPr/>
          </p:nvCxnSpPr>
          <p:spPr bwMode="auto">
            <a:xfrm rot="16200000" flipV="1">
              <a:off x="3369734" y="2937933"/>
              <a:ext cx="347132" cy="8466"/>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12" name="Straight Connector 11">
              <a:extLst>
                <a:ext uri="{FF2B5EF4-FFF2-40B4-BE49-F238E27FC236}">
                  <a16:creationId xmlns:a16="http://schemas.microsoft.com/office/drawing/2014/main" id="{CFFF8D7E-BCC7-FA47-9D4C-E9C71B0CAB2F}"/>
                </a:ext>
              </a:extLst>
            </p:cNvPr>
            <p:cNvCxnSpPr>
              <a:cxnSpLocks noChangeShapeType="1"/>
            </p:cNvCxnSpPr>
            <p:nvPr/>
          </p:nvCxnSpPr>
          <p:spPr bwMode="auto">
            <a:xfrm flipV="1">
              <a:off x="1371601" y="3005666"/>
              <a:ext cx="1278466" cy="643467"/>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13" name="Straight Connector 13">
              <a:extLst>
                <a:ext uri="{FF2B5EF4-FFF2-40B4-BE49-F238E27FC236}">
                  <a16:creationId xmlns:a16="http://schemas.microsoft.com/office/drawing/2014/main" id="{90911670-624D-4746-8DB0-D0D7F0E21176}"/>
                </a:ext>
              </a:extLst>
            </p:cNvPr>
            <p:cNvCxnSpPr>
              <a:cxnSpLocks noChangeShapeType="1"/>
            </p:cNvCxnSpPr>
            <p:nvPr/>
          </p:nvCxnSpPr>
          <p:spPr bwMode="auto">
            <a:xfrm rot="5400000">
              <a:off x="3090337" y="3488266"/>
              <a:ext cx="313263" cy="42336"/>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14" name="Straight Connector 14">
              <a:extLst>
                <a:ext uri="{FF2B5EF4-FFF2-40B4-BE49-F238E27FC236}">
                  <a16:creationId xmlns:a16="http://schemas.microsoft.com/office/drawing/2014/main" id="{17D84CE6-FCDC-FE47-B9C6-587905F13E1C}"/>
                </a:ext>
              </a:extLst>
            </p:cNvPr>
            <p:cNvCxnSpPr>
              <a:cxnSpLocks noChangeShapeType="1"/>
            </p:cNvCxnSpPr>
            <p:nvPr/>
          </p:nvCxnSpPr>
          <p:spPr bwMode="auto">
            <a:xfrm rot="10800000" flipV="1">
              <a:off x="2751671" y="2844799"/>
              <a:ext cx="465665" cy="364069"/>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15" name="Straight Connector 18">
              <a:extLst>
                <a:ext uri="{FF2B5EF4-FFF2-40B4-BE49-F238E27FC236}">
                  <a16:creationId xmlns:a16="http://schemas.microsoft.com/office/drawing/2014/main" id="{A6F4786F-C631-654A-B5B1-B15B67C034A9}"/>
                </a:ext>
              </a:extLst>
            </p:cNvPr>
            <p:cNvCxnSpPr>
              <a:cxnSpLocks noChangeShapeType="1"/>
            </p:cNvCxnSpPr>
            <p:nvPr/>
          </p:nvCxnSpPr>
          <p:spPr bwMode="auto">
            <a:xfrm>
              <a:off x="2159003" y="3352803"/>
              <a:ext cx="253999" cy="93130"/>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16" name="Straight Connector 24">
              <a:extLst>
                <a:ext uri="{FF2B5EF4-FFF2-40B4-BE49-F238E27FC236}">
                  <a16:creationId xmlns:a16="http://schemas.microsoft.com/office/drawing/2014/main" id="{B096E8AD-51C5-DA45-B734-42AB016408BE}"/>
                </a:ext>
              </a:extLst>
            </p:cNvPr>
            <p:cNvCxnSpPr>
              <a:cxnSpLocks noChangeShapeType="1"/>
            </p:cNvCxnSpPr>
            <p:nvPr/>
          </p:nvCxnSpPr>
          <p:spPr bwMode="auto">
            <a:xfrm rot="5400000" flipH="1" flipV="1">
              <a:off x="1811867" y="3005666"/>
              <a:ext cx="1176866" cy="736600"/>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17" name="Straight Connector 25">
              <a:extLst>
                <a:ext uri="{FF2B5EF4-FFF2-40B4-BE49-F238E27FC236}">
                  <a16:creationId xmlns:a16="http://schemas.microsoft.com/office/drawing/2014/main" id="{520FEE6D-ACD6-1A40-BFB6-DFC1E9FEB032}"/>
                </a:ext>
              </a:extLst>
            </p:cNvPr>
            <p:cNvCxnSpPr>
              <a:cxnSpLocks noChangeShapeType="1"/>
            </p:cNvCxnSpPr>
            <p:nvPr/>
          </p:nvCxnSpPr>
          <p:spPr bwMode="auto">
            <a:xfrm flipV="1">
              <a:off x="1693333" y="4207933"/>
              <a:ext cx="1676400" cy="194733"/>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18" name="Straight Connector 26">
              <a:extLst>
                <a:ext uri="{FF2B5EF4-FFF2-40B4-BE49-F238E27FC236}">
                  <a16:creationId xmlns:a16="http://schemas.microsoft.com/office/drawing/2014/main" id="{5C95ECF0-A3D0-8842-B647-AD10AF97B197}"/>
                </a:ext>
              </a:extLst>
            </p:cNvPr>
            <p:cNvCxnSpPr>
              <a:cxnSpLocks noChangeShapeType="1"/>
            </p:cNvCxnSpPr>
            <p:nvPr/>
          </p:nvCxnSpPr>
          <p:spPr bwMode="auto">
            <a:xfrm>
              <a:off x="1532467" y="3793066"/>
              <a:ext cx="1938866" cy="626534"/>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19" name="Straight Connector 27">
              <a:extLst>
                <a:ext uri="{FF2B5EF4-FFF2-40B4-BE49-F238E27FC236}">
                  <a16:creationId xmlns:a16="http://schemas.microsoft.com/office/drawing/2014/main" id="{1B4E2FCF-DA6C-3547-A3CA-283913AFC940}"/>
                </a:ext>
              </a:extLst>
            </p:cNvPr>
            <p:cNvCxnSpPr>
              <a:cxnSpLocks noChangeShapeType="1"/>
            </p:cNvCxnSpPr>
            <p:nvPr/>
          </p:nvCxnSpPr>
          <p:spPr bwMode="auto">
            <a:xfrm flipV="1">
              <a:off x="1701800" y="3683000"/>
              <a:ext cx="2133600" cy="406399"/>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20" name="Straight Connector 33">
              <a:extLst>
                <a:ext uri="{FF2B5EF4-FFF2-40B4-BE49-F238E27FC236}">
                  <a16:creationId xmlns:a16="http://schemas.microsoft.com/office/drawing/2014/main" id="{B7EC8359-3C51-6B46-94F5-D266D7472F5D}"/>
                </a:ext>
              </a:extLst>
            </p:cNvPr>
            <p:cNvCxnSpPr>
              <a:cxnSpLocks noChangeShapeType="1"/>
            </p:cNvCxnSpPr>
            <p:nvPr/>
          </p:nvCxnSpPr>
          <p:spPr bwMode="auto">
            <a:xfrm rot="16200000" flipV="1">
              <a:off x="2112434" y="3153833"/>
              <a:ext cx="846666" cy="177800"/>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21" name="Straight Connector 34">
              <a:extLst>
                <a:ext uri="{FF2B5EF4-FFF2-40B4-BE49-F238E27FC236}">
                  <a16:creationId xmlns:a16="http://schemas.microsoft.com/office/drawing/2014/main" id="{F6587AC0-48B0-DF4A-8E48-98BD89B45B14}"/>
                </a:ext>
              </a:extLst>
            </p:cNvPr>
            <p:cNvCxnSpPr>
              <a:cxnSpLocks noChangeShapeType="1"/>
            </p:cNvCxnSpPr>
            <p:nvPr/>
          </p:nvCxnSpPr>
          <p:spPr bwMode="auto">
            <a:xfrm flipV="1">
              <a:off x="2844800" y="3225800"/>
              <a:ext cx="863600" cy="380999"/>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22" name="Straight Connector 35">
              <a:extLst>
                <a:ext uri="{FF2B5EF4-FFF2-40B4-BE49-F238E27FC236}">
                  <a16:creationId xmlns:a16="http://schemas.microsoft.com/office/drawing/2014/main" id="{94984C13-E425-C140-8F7D-DD58C9E50017}"/>
                </a:ext>
              </a:extLst>
            </p:cNvPr>
            <p:cNvCxnSpPr>
              <a:cxnSpLocks noChangeShapeType="1"/>
            </p:cNvCxnSpPr>
            <p:nvPr/>
          </p:nvCxnSpPr>
          <p:spPr bwMode="auto">
            <a:xfrm flipV="1">
              <a:off x="1320800" y="3098800"/>
              <a:ext cx="1989666" cy="313266"/>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23" name="Straight Connector 36">
              <a:extLst>
                <a:ext uri="{FF2B5EF4-FFF2-40B4-BE49-F238E27FC236}">
                  <a16:creationId xmlns:a16="http://schemas.microsoft.com/office/drawing/2014/main" id="{80EDBB5C-1684-2049-9FF2-C41FF10431D4}"/>
                </a:ext>
              </a:extLst>
            </p:cNvPr>
            <p:cNvCxnSpPr>
              <a:cxnSpLocks noChangeShapeType="1"/>
            </p:cNvCxnSpPr>
            <p:nvPr/>
          </p:nvCxnSpPr>
          <p:spPr bwMode="auto">
            <a:xfrm rot="5400000" flipH="1" flipV="1">
              <a:off x="2637369" y="3043767"/>
              <a:ext cx="787399" cy="592666"/>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24" name="Straight Connector 41">
              <a:extLst>
                <a:ext uri="{FF2B5EF4-FFF2-40B4-BE49-F238E27FC236}">
                  <a16:creationId xmlns:a16="http://schemas.microsoft.com/office/drawing/2014/main" id="{474749CF-72CB-CB49-9079-A69308270958}"/>
                </a:ext>
              </a:extLst>
            </p:cNvPr>
            <p:cNvCxnSpPr>
              <a:cxnSpLocks noChangeShapeType="1"/>
            </p:cNvCxnSpPr>
            <p:nvPr/>
          </p:nvCxnSpPr>
          <p:spPr bwMode="auto">
            <a:xfrm rot="5400000" flipH="1" flipV="1">
              <a:off x="1016001" y="3310466"/>
              <a:ext cx="728132" cy="203200"/>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25" name="Straight Connector 42">
              <a:extLst>
                <a:ext uri="{FF2B5EF4-FFF2-40B4-BE49-F238E27FC236}">
                  <a16:creationId xmlns:a16="http://schemas.microsoft.com/office/drawing/2014/main" id="{3F627D0C-41CD-CF48-BC6B-E34CBF5E6340}"/>
                </a:ext>
              </a:extLst>
            </p:cNvPr>
            <p:cNvCxnSpPr>
              <a:cxnSpLocks noChangeShapeType="1"/>
            </p:cNvCxnSpPr>
            <p:nvPr/>
          </p:nvCxnSpPr>
          <p:spPr bwMode="auto">
            <a:xfrm rot="5400000">
              <a:off x="3429000" y="3471333"/>
              <a:ext cx="651934" cy="330200"/>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26" name="Straight Connector 43">
              <a:extLst>
                <a:ext uri="{FF2B5EF4-FFF2-40B4-BE49-F238E27FC236}">
                  <a16:creationId xmlns:a16="http://schemas.microsoft.com/office/drawing/2014/main" id="{9CA41DDB-49BC-404A-ABAF-2C6F8D058214}"/>
                </a:ext>
              </a:extLst>
            </p:cNvPr>
            <p:cNvCxnSpPr>
              <a:cxnSpLocks noChangeShapeType="1"/>
            </p:cNvCxnSpPr>
            <p:nvPr/>
          </p:nvCxnSpPr>
          <p:spPr bwMode="auto">
            <a:xfrm>
              <a:off x="2260600" y="3886199"/>
              <a:ext cx="1168400" cy="194734"/>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27" name="Straight Connector 44">
              <a:extLst>
                <a:ext uri="{FF2B5EF4-FFF2-40B4-BE49-F238E27FC236}">
                  <a16:creationId xmlns:a16="http://schemas.microsoft.com/office/drawing/2014/main" id="{4823B1B7-DC0D-C949-AB89-53823FDD1604}"/>
                </a:ext>
              </a:extLst>
            </p:cNvPr>
            <p:cNvCxnSpPr>
              <a:cxnSpLocks noChangeShapeType="1"/>
            </p:cNvCxnSpPr>
            <p:nvPr/>
          </p:nvCxnSpPr>
          <p:spPr bwMode="auto">
            <a:xfrm rot="16200000" flipH="1">
              <a:off x="1667933" y="3073400"/>
              <a:ext cx="651934" cy="211666"/>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28" name="Straight Connector 49">
              <a:extLst>
                <a:ext uri="{FF2B5EF4-FFF2-40B4-BE49-F238E27FC236}">
                  <a16:creationId xmlns:a16="http://schemas.microsoft.com/office/drawing/2014/main" id="{CF600F3D-35A6-2E48-B4A2-57B4758F52CC}"/>
                </a:ext>
              </a:extLst>
            </p:cNvPr>
            <p:cNvCxnSpPr>
              <a:cxnSpLocks noChangeShapeType="1"/>
            </p:cNvCxnSpPr>
            <p:nvPr/>
          </p:nvCxnSpPr>
          <p:spPr bwMode="auto">
            <a:xfrm rot="5400000" flipH="1" flipV="1">
              <a:off x="1595967" y="3119967"/>
              <a:ext cx="838200" cy="186266"/>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29" name="Straight Connector 50">
              <a:extLst>
                <a:ext uri="{FF2B5EF4-FFF2-40B4-BE49-F238E27FC236}">
                  <a16:creationId xmlns:a16="http://schemas.microsoft.com/office/drawing/2014/main" id="{BAB101EF-9A22-C84D-8C5C-4F58391CF216}"/>
                </a:ext>
              </a:extLst>
            </p:cNvPr>
            <p:cNvCxnSpPr>
              <a:cxnSpLocks noChangeShapeType="1"/>
            </p:cNvCxnSpPr>
            <p:nvPr/>
          </p:nvCxnSpPr>
          <p:spPr bwMode="auto">
            <a:xfrm rot="10800000">
              <a:off x="1811868" y="3048000"/>
              <a:ext cx="618067" cy="567266"/>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30" name="Straight Connector 51">
              <a:extLst>
                <a:ext uri="{FF2B5EF4-FFF2-40B4-BE49-F238E27FC236}">
                  <a16:creationId xmlns:a16="http://schemas.microsoft.com/office/drawing/2014/main" id="{C4B7CDA8-4AA7-F74D-89F3-7CC866EEC45A}"/>
                </a:ext>
              </a:extLst>
            </p:cNvPr>
            <p:cNvCxnSpPr>
              <a:cxnSpLocks noChangeShapeType="1"/>
            </p:cNvCxnSpPr>
            <p:nvPr/>
          </p:nvCxnSpPr>
          <p:spPr bwMode="auto">
            <a:xfrm rot="10800000" flipV="1">
              <a:off x="1786470" y="2793999"/>
              <a:ext cx="1617131" cy="177799"/>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31" name="Straight Connector 54">
              <a:extLst>
                <a:ext uri="{FF2B5EF4-FFF2-40B4-BE49-F238E27FC236}">
                  <a16:creationId xmlns:a16="http://schemas.microsoft.com/office/drawing/2014/main" id="{F8021BDB-E81B-164B-B1CE-C1E61BE38B95}"/>
                </a:ext>
              </a:extLst>
            </p:cNvPr>
            <p:cNvCxnSpPr>
              <a:cxnSpLocks noChangeShapeType="1"/>
            </p:cNvCxnSpPr>
            <p:nvPr/>
          </p:nvCxnSpPr>
          <p:spPr bwMode="auto">
            <a:xfrm rot="5400000" flipH="1" flipV="1">
              <a:off x="3373968" y="3196167"/>
              <a:ext cx="457199" cy="431800"/>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32" name="Straight Connector 60">
              <a:extLst>
                <a:ext uri="{FF2B5EF4-FFF2-40B4-BE49-F238E27FC236}">
                  <a16:creationId xmlns:a16="http://schemas.microsoft.com/office/drawing/2014/main" id="{272E8745-BB46-9649-AAFE-01B88DFAE03C}"/>
                </a:ext>
              </a:extLst>
            </p:cNvPr>
            <p:cNvCxnSpPr>
              <a:cxnSpLocks noChangeShapeType="1"/>
            </p:cNvCxnSpPr>
            <p:nvPr/>
          </p:nvCxnSpPr>
          <p:spPr bwMode="auto">
            <a:xfrm>
              <a:off x="2743200" y="3471333"/>
              <a:ext cx="1202266" cy="381000"/>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33" name="Straight Connector 62">
              <a:extLst>
                <a:ext uri="{FF2B5EF4-FFF2-40B4-BE49-F238E27FC236}">
                  <a16:creationId xmlns:a16="http://schemas.microsoft.com/office/drawing/2014/main" id="{AEAE19B7-6076-2247-AAF4-A619F9AADCCA}"/>
                </a:ext>
              </a:extLst>
            </p:cNvPr>
            <p:cNvCxnSpPr>
              <a:cxnSpLocks noChangeShapeType="1"/>
            </p:cNvCxnSpPr>
            <p:nvPr/>
          </p:nvCxnSpPr>
          <p:spPr bwMode="auto">
            <a:xfrm rot="5400000" flipH="1" flipV="1">
              <a:off x="1329265" y="3708400"/>
              <a:ext cx="279400" cy="194733"/>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34" name="Straight Connector 64">
              <a:extLst>
                <a:ext uri="{FF2B5EF4-FFF2-40B4-BE49-F238E27FC236}">
                  <a16:creationId xmlns:a16="http://schemas.microsoft.com/office/drawing/2014/main" id="{5D25DD91-685E-E540-8BEA-9EBAFCEFC1FD}"/>
                </a:ext>
              </a:extLst>
            </p:cNvPr>
            <p:cNvCxnSpPr>
              <a:cxnSpLocks noChangeShapeType="1"/>
            </p:cNvCxnSpPr>
            <p:nvPr/>
          </p:nvCxnSpPr>
          <p:spPr bwMode="auto">
            <a:xfrm>
              <a:off x="2726267" y="3581400"/>
              <a:ext cx="829732" cy="482600"/>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cxnSp>
          <p:nvCxnSpPr>
            <p:cNvPr id="35" name="Straight Connector 66">
              <a:extLst>
                <a:ext uri="{FF2B5EF4-FFF2-40B4-BE49-F238E27FC236}">
                  <a16:creationId xmlns:a16="http://schemas.microsoft.com/office/drawing/2014/main" id="{3B5049C2-8CC2-2148-9B2F-F40A547E42B3}"/>
                </a:ext>
              </a:extLst>
            </p:cNvPr>
            <p:cNvCxnSpPr>
              <a:cxnSpLocks noChangeShapeType="1"/>
            </p:cNvCxnSpPr>
            <p:nvPr/>
          </p:nvCxnSpPr>
          <p:spPr bwMode="auto">
            <a:xfrm rot="16200000" flipH="1">
              <a:off x="2946399" y="3369733"/>
              <a:ext cx="982134" cy="84667"/>
            </a:xfrm>
            <a:prstGeom prst="line">
              <a:avLst/>
            </a:prstGeom>
            <a:noFill/>
            <a:ln w="38100">
              <a:solidFill>
                <a:srgbClr val="1D23FA"/>
              </a:solidFill>
              <a:round/>
              <a:headEnd/>
              <a:tailEnd/>
            </a:ln>
            <a:extLst>
              <a:ext uri="{909E8E84-426E-40DD-AFC4-6F175D3DCCD1}">
                <a14:hiddenFill xmlns:a14="http://schemas.microsoft.com/office/drawing/2010/main">
                  <a:noFill/>
                </a14:hiddenFill>
              </a:ext>
            </a:extLst>
          </p:spPr>
        </p:cxnSp>
      </p:grpSp>
      <p:pic>
        <p:nvPicPr>
          <p:cNvPr id="36" name="Picture 99" descr="P_r_bars.png">
            <a:extLst>
              <a:ext uri="{FF2B5EF4-FFF2-40B4-BE49-F238E27FC236}">
                <a16:creationId xmlns:a16="http://schemas.microsoft.com/office/drawing/2014/main" id="{5B2FFDD9-6C41-2E4A-86C7-450B6804F7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38400"/>
            <a:ext cx="42926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ight Arrow 101">
            <a:extLst>
              <a:ext uri="{FF2B5EF4-FFF2-40B4-BE49-F238E27FC236}">
                <a16:creationId xmlns:a16="http://schemas.microsoft.com/office/drawing/2014/main" id="{9C1BD68C-1149-6E41-A1E0-3617DD32DF78}"/>
              </a:ext>
            </a:extLst>
          </p:cNvPr>
          <p:cNvSpPr>
            <a:spLocks noChangeArrowheads="1"/>
          </p:cNvSpPr>
          <p:nvPr/>
        </p:nvSpPr>
        <p:spPr bwMode="auto">
          <a:xfrm>
            <a:off x="3894138" y="3868737"/>
            <a:ext cx="482600" cy="271463"/>
          </a:xfrm>
          <a:prstGeom prst="rightArrow">
            <a:avLst>
              <a:gd name="adj1" fmla="val 50000"/>
              <a:gd name="adj2" fmla="val 49901"/>
            </a:avLst>
          </a:prstGeom>
          <a:solidFill>
            <a:srgbClr val="3366FF"/>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37931725" indent="-37474525">
              <a:defRPr sz="1400">
                <a:solidFill>
                  <a:schemeClr val="tx1"/>
                </a:solidFill>
                <a:latin typeface="Times" pitchFamily="2" charset="0"/>
                <a:ea typeface="ＭＳ Ｐゴシック" panose="020B0600070205080204" pitchFamily="34" charset="-128"/>
              </a:defRPr>
            </a:lvl2pPr>
            <a:lvl3pPr>
              <a:defRPr sz="1400">
                <a:solidFill>
                  <a:schemeClr val="tx1"/>
                </a:solidFill>
                <a:latin typeface="Times" pitchFamily="2" charset="0"/>
                <a:ea typeface="ＭＳ Ｐゴシック" panose="020B0600070205080204" pitchFamily="34" charset="-128"/>
              </a:defRPr>
            </a:lvl3pPr>
            <a:lvl4pPr>
              <a:defRPr sz="1400">
                <a:solidFill>
                  <a:schemeClr val="tx1"/>
                </a:solidFill>
                <a:latin typeface="Times" pitchFamily="2" charset="0"/>
                <a:ea typeface="ＭＳ Ｐゴシック" panose="020B0600070205080204" pitchFamily="34" charset="-128"/>
              </a:defRPr>
            </a:lvl4pPr>
            <a:lvl5pPr>
              <a:defRPr sz="1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38" name="TextBox 102">
            <a:extLst>
              <a:ext uri="{FF2B5EF4-FFF2-40B4-BE49-F238E27FC236}">
                <a16:creationId xmlns:a16="http://schemas.microsoft.com/office/drawing/2014/main" id="{CB62D89A-D20C-0647-A8EC-FCB96E72E0C2}"/>
              </a:ext>
            </a:extLst>
          </p:cNvPr>
          <p:cNvSpPr txBox="1">
            <a:spLocks noChangeArrowheads="1"/>
          </p:cNvSpPr>
          <p:nvPr/>
        </p:nvSpPr>
        <p:spPr bwMode="auto">
          <a:xfrm>
            <a:off x="5581650" y="5480050"/>
            <a:ext cx="20601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37931725" indent="-37474525">
              <a:defRPr sz="1400">
                <a:solidFill>
                  <a:schemeClr val="tx1"/>
                </a:solidFill>
                <a:latin typeface="Times" pitchFamily="2" charset="0"/>
                <a:ea typeface="ＭＳ Ｐゴシック" panose="020B0600070205080204" pitchFamily="34" charset="-128"/>
              </a:defRPr>
            </a:lvl2pPr>
            <a:lvl3pPr>
              <a:defRPr sz="1400">
                <a:solidFill>
                  <a:schemeClr val="tx1"/>
                </a:solidFill>
                <a:latin typeface="Times" pitchFamily="2" charset="0"/>
                <a:ea typeface="ＭＳ Ｐゴシック" panose="020B0600070205080204" pitchFamily="34" charset="-128"/>
              </a:defRPr>
            </a:lvl3pPr>
            <a:lvl4pPr>
              <a:defRPr sz="1400">
                <a:solidFill>
                  <a:schemeClr val="tx1"/>
                </a:solidFill>
                <a:latin typeface="Times" pitchFamily="2" charset="0"/>
                <a:ea typeface="ＭＳ Ｐゴシック" panose="020B0600070205080204" pitchFamily="34" charset="-128"/>
              </a:defRPr>
            </a:lvl4pPr>
            <a:lvl5pPr>
              <a:defRPr sz="1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a:latin typeface="Verdana" panose="020B0604030504040204" pitchFamily="34" charset="0"/>
                <a:ea typeface="Verdana" panose="020B0604030504040204" pitchFamily="34" charset="0"/>
                <a:cs typeface="Verdana" panose="020B0604030504040204" pitchFamily="34" charset="0"/>
              </a:rPr>
              <a:t>distance between points</a:t>
            </a:r>
          </a:p>
        </p:txBody>
      </p:sp>
      <p:sp>
        <p:nvSpPr>
          <p:cNvPr id="39" name="TextBox 103">
            <a:extLst>
              <a:ext uri="{FF2B5EF4-FFF2-40B4-BE49-F238E27FC236}">
                <a16:creationId xmlns:a16="http://schemas.microsoft.com/office/drawing/2014/main" id="{74B44934-39F5-174B-BF0F-1B9C4672D085}"/>
              </a:ext>
            </a:extLst>
          </p:cNvPr>
          <p:cNvSpPr txBox="1">
            <a:spLocks noChangeArrowheads="1"/>
          </p:cNvSpPr>
          <p:nvPr/>
        </p:nvSpPr>
        <p:spPr bwMode="auto">
          <a:xfrm rot="16200000">
            <a:off x="3111748" y="3783419"/>
            <a:ext cx="30348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37931725" indent="-37474525">
              <a:defRPr sz="1400">
                <a:solidFill>
                  <a:schemeClr val="tx1"/>
                </a:solidFill>
                <a:latin typeface="Times" pitchFamily="2" charset="0"/>
                <a:ea typeface="ＭＳ Ｐゴシック" panose="020B0600070205080204" pitchFamily="34" charset="-128"/>
              </a:defRPr>
            </a:lvl2pPr>
            <a:lvl3pPr>
              <a:defRPr sz="1400">
                <a:solidFill>
                  <a:schemeClr val="tx1"/>
                </a:solidFill>
                <a:latin typeface="Times" pitchFamily="2" charset="0"/>
                <a:ea typeface="ＭＳ Ｐゴシック" panose="020B0600070205080204" pitchFamily="34" charset="-128"/>
              </a:defRPr>
            </a:lvl3pPr>
            <a:lvl4pPr>
              <a:defRPr sz="1400">
                <a:solidFill>
                  <a:schemeClr val="tx1"/>
                </a:solidFill>
                <a:latin typeface="Times" pitchFamily="2" charset="0"/>
                <a:ea typeface="ＭＳ Ｐゴシック" panose="020B0600070205080204" pitchFamily="34" charset="-128"/>
              </a:defRPr>
            </a:lvl4pPr>
            <a:lvl5pPr>
              <a:defRPr sz="1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dirty="0">
                <a:latin typeface="Verdana" panose="020B0604030504040204" pitchFamily="34" charset="0"/>
                <a:ea typeface="Verdana" panose="020B0604030504040204" pitchFamily="34" charset="0"/>
                <a:cs typeface="Verdana" panose="020B0604030504040204" pitchFamily="34" charset="0"/>
              </a:rPr>
              <a:t>R</a:t>
            </a:r>
            <a:r>
              <a:rPr lang="en-US" altLang="en-US" sz="1200" baseline="30000" dirty="0">
                <a:latin typeface="Verdana" panose="020B0604030504040204" pitchFamily="34" charset="0"/>
                <a:ea typeface="Verdana" panose="020B0604030504040204" pitchFamily="34" charset="0"/>
                <a:cs typeface="Verdana" panose="020B0604030504040204" pitchFamily="34" charset="0"/>
              </a:rPr>
              <a:t>2</a:t>
            </a:r>
            <a:r>
              <a:rPr lang="en-US" altLang="en-US" sz="1200" dirty="0">
                <a:latin typeface="Verdana" panose="020B0604030504040204" pitchFamily="34" charset="0"/>
                <a:ea typeface="Verdana" panose="020B0604030504040204" pitchFamily="34" charset="0"/>
                <a:cs typeface="Verdana" panose="020B0604030504040204" pitchFamily="34" charset="0"/>
              </a:rPr>
              <a:t> weighted frequency of occurrence</a:t>
            </a:r>
          </a:p>
        </p:txBody>
      </p:sp>
      <p:cxnSp>
        <p:nvCxnSpPr>
          <p:cNvPr id="40" name="Straight Connector 105">
            <a:extLst>
              <a:ext uri="{FF2B5EF4-FFF2-40B4-BE49-F238E27FC236}">
                <a16:creationId xmlns:a16="http://schemas.microsoft.com/office/drawing/2014/main" id="{C0C18F35-A41D-7949-B2AF-13389E21F6F6}"/>
              </a:ext>
            </a:extLst>
          </p:cNvPr>
          <p:cNvCxnSpPr>
            <a:cxnSpLocks noChangeShapeType="1"/>
          </p:cNvCxnSpPr>
          <p:nvPr/>
        </p:nvCxnSpPr>
        <p:spPr bwMode="auto">
          <a:xfrm rot="5400000" flipH="1" flipV="1">
            <a:off x="7146131" y="4134644"/>
            <a:ext cx="388937" cy="10160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cxnSp>
      <p:sp>
        <p:nvSpPr>
          <p:cNvPr id="41" name="TextBox 106">
            <a:extLst>
              <a:ext uri="{FF2B5EF4-FFF2-40B4-BE49-F238E27FC236}">
                <a16:creationId xmlns:a16="http://schemas.microsoft.com/office/drawing/2014/main" id="{A777CA69-2EFD-9740-B7A4-E043E4209855}"/>
              </a:ext>
            </a:extLst>
          </p:cNvPr>
          <p:cNvSpPr txBox="1">
            <a:spLocks noChangeArrowheads="1"/>
          </p:cNvSpPr>
          <p:nvPr/>
        </p:nvSpPr>
        <p:spPr bwMode="auto">
          <a:xfrm>
            <a:off x="7133545" y="3327701"/>
            <a:ext cx="1336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pitchFamily="2" charset="0"/>
                <a:ea typeface="ＭＳ Ｐゴシック" panose="020B0600070205080204" pitchFamily="34" charset="-128"/>
              </a:defRPr>
            </a:lvl1pPr>
            <a:lvl2pPr marL="37931725" indent="-37474525">
              <a:defRPr sz="1400">
                <a:solidFill>
                  <a:schemeClr val="tx1"/>
                </a:solidFill>
                <a:latin typeface="Times" pitchFamily="2" charset="0"/>
                <a:ea typeface="ＭＳ Ｐゴシック" panose="020B0600070205080204" pitchFamily="34" charset="-128"/>
              </a:defRPr>
            </a:lvl2pPr>
            <a:lvl3pPr>
              <a:defRPr sz="1400">
                <a:solidFill>
                  <a:schemeClr val="tx1"/>
                </a:solidFill>
                <a:latin typeface="Times" pitchFamily="2" charset="0"/>
                <a:ea typeface="ＭＳ Ｐゴシック" panose="020B0600070205080204" pitchFamily="34" charset="-128"/>
              </a:defRPr>
            </a:lvl3pPr>
            <a:lvl4pPr>
              <a:defRPr sz="1400">
                <a:solidFill>
                  <a:schemeClr val="tx1"/>
                </a:solidFill>
                <a:latin typeface="Times" pitchFamily="2" charset="0"/>
                <a:ea typeface="ＭＳ Ｐゴシック" panose="020B0600070205080204" pitchFamily="34" charset="-128"/>
              </a:defRPr>
            </a:lvl4pPr>
            <a:lvl5pPr>
              <a:defRPr sz="1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i="1" dirty="0">
                <a:latin typeface="Verdana" panose="020B0604030504040204" pitchFamily="34" charset="0"/>
                <a:ea typeface="Verdana" panose="020B0604030504040204" pitchFamily="34" charset="0"/>
                <a:cs typeface="Verdana" panose="020B0604030504040204" pitchFamily="34" charset="0"/>
              </a:rPr>
              <a:t>shoulder due to pair of domains</a:t>
            </a:r>
          </a:p>
        </p:txBody>
      </p:sp>
      <p:sp>
        <p:nvSpPr>
          <p:cNvPr id="42" name="TextBox 113">
            <a:extLst>
              <a:ext uri="{FF2B5EF4-FFF2-40B4-BE49-F238E27FC236}">
                <a16:creationId xmlns:a16="http://schemas.microsoft.com/office/drawing/2014/main" id="{E0897F2B-3949-1044-B9CC-41CC65C6D529}"/>
              </a:ext>
            </a:extLst>
          </p:cNvPr>
          <p:cNvSpPr txBox="1">
            <a:spLocks noChangeArrowheads="1"/>
          </p:cNvSpPr>
          <p:nvPr/>
        </p:nvSpPr>
        <p:spPr bwMode="auto">
          <a:xfrm>
            <a:off x="1712913" y="5207000"/>
            <a:ext cx="9156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itchFamily="2" charset="0"/>
                <a:ea typeface="ＭＳ Ｐゴシック" panose="020B0600070205080204" pitchFamily="34" charset="-128"/>
              </a:defRPr>
            </a:lvl1pPr>
            <a:lvl2pPr marL="37931725" indent="-37474525">
              <a:defRPr sz="1400">
                <a:solidFill>
                  <a:schemeClr val="tx1"/>
                </a:solidFill>
                <a:latin typeface="Times" pitchFamily="2" charset="0"/>
                <a:ea typeface="ＭＳ Ｐゴシック" panose="020B0600070205080204" pitchFamily="34" charset="-128"/>
              </a:defRPr>
            </a:lvl2pPr>
            <a:lvl3pPr>
              <a:defRPr sz="1400">
                <a:solidFill>
                  <a:schemeClr val="tx1"/>
                </a:solidFill>
                <a:latin typeface="Times" pitchFamily="2" charset="0"/>
                <a:ea typeface="ＭＳ Ｐゴシック" panose="020B0600070205080204" pitchFamily="34" charset="-128"/>
              </a:defRPr>
            </a:lvl3pPr>
            <a:lvl4pPr>
              <a:defRPr sz="1400">
                <a:solidFill>
                  <a:schemeClr val="tx1"/>
                </a:solidFill>
                <a:latin typeface="Times" pitchFamily="2" charset="0"/>
                <a:ea typeface="ＭＳ Ｐゴシック" panose="020B0600070205080204" pitchFamily="34" charset="-128"/>
              </a:defRPr>
            </a:lvl4pPr>
            <a:lvl5pPr>
              <a:defRPr sz="1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a:latin typeface="Verdana" panose="020B0604030504040204" pitchFamily="34" charset="0"/>
                <a:ea typeface="Verdana" panose="020B0604030504040204" pitchFamily="34" charset="0"/>
                <a:cs typeface="Verdana" panose="020B0604030504040204" pitchFamily="34" charset="0"/>
              </a:rPr>
              <a:t>1TIM.pdb</a:t>
            </a:r>
          </a:p>
        </p:txBody>
      </p:sp>
      <p:cxnSp>
        <p:nvCxnSpPr>
          <p:cNvPr id="43" name="Straight Connector 114">
            <a:extLst>
              <a:ext uri="{FF2B5EF4-FFF2-40B4-BE49-F238E27FC236}">
                <a16:creationId xmlns:a16="http://schemas.microsoft.com/office/drawing/2014/main" id="{AC2E9946-5EE0-244F-B0F2-C21D15B7CFCB}"/>
              </a:ext>
            </a:extLst>
          </p:cNvPr>
          <p:cNvCxnSpPr>
            <a:cxnSpLocks noChangeShapeType="1"/>
          </p:cNvCxnSpPr>
          <p:nvPr/>
        </p:nvCxnSpPr>
        <p:spPr bwMode="auto">
          <a:xfrm rot="16200000" flipH="1">
            <a:off x="7927975" y="5662613"/>
            <a:ext cx="31432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cxnSp>
      <p:sp>
        <p:nvSpPr>
          <p:cNvPr id="44" name="TextBox 123">
            <a:extLst>
              <a:ext uri="{FF2B5EF4-FFF2-40B4-BE49-F238E27FC236}">
                <a16:creationId xmlns:a16="http://schemas.microsoft.com/office/drawing/2014/main" id="{C4626910-344E-4043-8E4E-A28996B51FDB}"/>
              </a:ext>
            </a:extLst>
          </p:cNvPr>
          <p:cNvSpPr txBox="1">
            <a:spLocks noChangeArrowheads="1"/>
          </p:cNvSpPr>
          <p:nvPr/>
        </p:nvSpPr>
        <p:spPr bwMode="auto">
          <a:xfrm>
            <a:off x="7654851" y="5741253"/>
            <a:ext cx="10525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pitchFamily="2" charset="0"/>
                <a:ea typeface="ＭＳ Ｐゴシック" panose="020B0600070205080204" pitchFamily="34" charset="-128"/>
              </a:defRPr>
            </a:lvl1pPr>
            <a:lvl2pPr marL="37931725" indent="-37474525">
              <a:defRPr sz="1400">
                <a:solidFill>
                  <a:schemeClr val="tx1"/>
                </a:solidFill>
                <a:latin typeface="Times" pitchFamily="2" charset="0"/>
                <a:ea typeface="ＭＳ Ｐゴシック" panose="020B0600070205080204" pitchFamily="34" charset="-128"/>
              </a:defRPr>
            </a:lvl2pPr>
            <a:lvl3pPr>
              <a:defRPr sz="1400">
                <a:solidFill>
                  <a:schemeClr val="tx1"/>
                </a:solidFill>
                <a:latin typeface="Times" pitchFamily="2" charset="0"/>
                <a:ea typeface="ＭＳ Ｐゴシック" panose="020B0600070205080204" pitchFamily="34" charset="-128"/>
              </a:defRPr>
            </a:lvl3pPr>
            <a:lvl4pPr>
              <a:defRPr sz="1400">
                <a:solidFill>
                  <a:schemeClr val="tx1"/>
                </a:solidFill>
                <a:latin typeface="Times" pitchFamily="2" charset="0"/>
                <a:ea typeface="ＭＳ Ｐゴシック" panose="020B0600070205080204" pitchFamily="34" charset="-128"/>
              </a:defRPr>
            </a:lvl4pPr>
            <a:lvl5pPr>
              <a:defRPr sz="1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r>
              <a:rPr lang="en-US" altLang="en-US"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D</a:t>
            </a:r>
            <a:r>
              <a:rPr lang="en-US" altLang="en-US" sz="1200" baseline="-25000" dirty="0" err="1">
                <a:solidFill>
                  <a:srgbClr val="FF0000"/>
                </a:solidFill>
                <a:latin typeface="Verdana" panose="020B0604030504040204" pitchFamily="34" charset="0"/>
                <a:ea typeface="Verdana" panose="020B0604030504040204" pitchFamily="34" charset="0"/>
                <a:cs typeface="Verdana" panose="020B0604030504040204" pitchFamily="34" charset="0"/>
              </a:rPr>
              <a:t>max</a:t>
            </a:r>
            <a:r>
              <a:rPr lang="en-US" altLang="en-US" sz="1200" b="1" dirty="0">
                <a:latin typeface="Verdana" panose="020B0604030504040204" pitchFamily="34" charset="0"/>
                <a:ea typeface="Verdana" panose="020B0604030504040204" pitchFamily="34" charset="0"/>
                <a:cs typeface="Verdana" panose="020B0604030504040204" pitchFamily="34" charset="0"/>
              </a:rPr>
              <a:t> </a:t>
            </a:r>
            <a:r>
              <a:rPr lang="en-US" altLang="en-US" sz="1200" dirty="0">
                <a:latin typeface="Verdana" panose="020B0604030504040204" pitchFamily="34" charset="0"/>
                <a:ea typeface="Verdana" panose="020B0604030504040204" pitchFamily="34" charset="0"/>
                <a:cs typeface="Verdana" panose="020B0604030504040204" pitchFamily="34" charset="0"/>
              </a:rPr>
              <a:t> maximum dimension of object</a:t>
            </a:r>
          </a:p>
        </p:txBody>
      </p:sp>
      <p:sp>
        <p:nvSpPr>
          <p:cNvPr id="45" name="TextBox 44">
            <a:extLst>
              <a:ext uri="{FF2B5EF4-FFF2-40B4-BE49-F238E27FC236}">
                <a16:creationId xmlns:a16="http://schemas.microsoft.com/office/drawing/2014/main" id="{E8D313ED-4FA2-CD47-AE2F-1462EE65921A}"/>
              </a:ext>
            </a:extLst>
          </p:cNvPr>
          <p:cNvSpPr txBox="1"/>
          <p:nvPr/>
        </p:nvSpPr>
        <p:spPr>
          <a:xfrm>
            <a:off x="865414" y="6278336"/>
            <a:ext cx="5779787"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Images from Richard </a:t>
            </a:r>
            <a:r>
              <a:rPr lang="en-US" sz="1600" dirty="0" err="1">
                <a:latin typeface="Verdana" panose="020B0604030504040204" pitchFamily="34" charset="0"/>
                <a:ea typeface="Verdana" panose="020B0604030504040204" pitchFamily="34" charset="0"/>
                <a:cs typeface="Verdana" panose="020B0604030504040204" pitchFamily="34" charset="0"/>
              </a:rPr>
              <a:t>Gillilan’s</a:t>
            </a: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dirty="0" err="1">
                <a:latin typeface="Verdana" panose="020B0604030504040204" pitchFamily="34" charset="0"/>
                <a:ea typeface="Verdana" panose="020B0604030504040204" pitchFamily="34" charset="0"/>
                <a:cs typeface="Verdana" panose="020B0604030504040204" pitchFamily="34" charset="0"/>
              </a:rPr>
              <a:t>BioSAXS</a:t>
            </a:r>
            <a:r>
              <a:rPr lang="en-US" sz="1600" dirty="0">
                <a:latin typeface="Verdana" panose="020B0604030504040204" pitchFamily="34" charset="0"/>
                <a:ea typeface="Verdana" panose="020B0604030504040204" pitchFamily="34" charset="0"/>
                <a:cs typeface="Verdana" panose="020B0604030504040204" pitchFamily="34" charset="0"/>
              </a:rPr>
              <a:t> Essentials talk</a:t>
            </a:r>
          </a:p>
        </p:txBody>
      </p:sp>
    </p:spTree>
    <p:extLst>
      <p:ext uri="{BB962C8B-B14F-4D97-AF65-F5344CB8AC3E}">
        <p14:creationId xmlns:p14="http://schemas.microsoft.com/office/powerpoint/2010/main" val="5589083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1AA79C-CCC1-9046-8301-5E0792B6B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514600"/>
            <a:ext cx="3886200" cy="4063855"/>
          </a:xfrm>
          <a:prstGeom prst="rect">
            <a:avLst/>
          </a:prstGeom>
        </p:spPr>
      </p:pic>
      <p:sp>
        <p:nvSpPr>
          <p:cNvPr id="22" name="Rectangle 21">
            <a:extLst>
              <a:ext uri="{FF2B5EF4-FFF2-40B4-BE49-F238E27FC236}">
                <a16:creationId xmlns:a16="http://schemas.microsoft.com/office/drawing/2014/main" id="{27E9D1E0-8214-1345-B600-F3111980E37A}"/>
              </a:ext>
            </a:extLst>
          </p:cNvPr>
          <p:cNvSpPr/>
          <p:nvPr/>
        </p:nvSpPr>
        <p:spPr bwMode="auto">
          <a:xfrm>
            <a:off x="4181336" y="6159840"/>
            <a:ext cx="691879" cy="33250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a:ln>
                <a:noFill/>
              </a:ln>
              <a:solidFill>
                <a:schemeClr val="bg1"/>
              </a:solidFill>
              <a:effectLst/>
              <a:latin typeface="Arial" charset="0"/>
              <a:ea typeface="ＭＳ Ｐゴシック" pitchFamily="32" charset="-128"/>
            </a:endParaRPr>
          </a:p>
        </p:txBody>
      </p:sp>
      <p:sp>
        <p:nvSpPr>
          <p:cNvPr id="2" name="Title 1">
            <a:extLst>
              <a:ext uri="{FF2B5EF4-FFF2-40B4-BE49-F238E27FC236}">
                <a16:creationId xmlns:a16="http://schemas.microsoft.com/office/drawing/2014/main" id="{3D237DE8-978F-6646-820A-BBCBCC5B178E}"/>
              </a:ext>
            </a:extLst>
          </p:cNvPr>
          <p:cNvSpPr>
            <a:spLocks noGrp="1"/>
          </p:cNvSpPr>
          <p:nvPr>
            <p:ph type="title"/>
          </p:nvPr>
        </p:nvSpPr>
        <p:spPr/>
        <p:txBody>
          <a:bodyPr/>
          <a:lstStyle/>
          <a:p>
            <a:r>
              <a:rPr lang="en-US" dirty="0"/>
              <a:t>Physical interpretation of P(r)</a:t>
            </a:r>
          </a:p>
        </p:txBody>
      </p:sp>
      <p:sp>
        <p:nvSpPr>
          <p:cNvPr id="3" name="Content Placeholder 2">
            <a:extLst>
              <a:ext uri="{FF2B5EF4-FFF2-40B4-BE49-F238E27FC236}">
                <a16:creationId xmlns:a16="http://schemas.microsoft.com/office/drawing/2014/main" id="{1F2B1639-C29B-A544-AEA2-CFCA9B8CA8F6}"/>
              </a:ext>
            </a:extLst>
          </p:cNvPr>
          <p:cNvSpPr>
            <a:spLocks noGrp="1"/>
          </p:cNvSpPr>
          <p:nvPr>
            <p:ph idx="1"/>
          </p:nvPr>
        </p:nvSpPr>
        <p:spPr>
          <a:xfrm>
            <a:off x="685800" y="1524000"/>
            <a:ext cx="7770813" cy="1066800"/>
          </a:xfrm>
        </p:spPr>
        <p:txBody>
          <a:bodyPr>
            <a:normAutofit fontScale="85000" lnSpcReduction="10000"/>
          </a:bodyPr>
          <a:lstStyle/>
          <a:p>
            <a:pPr marL="0" indent="0">
              <a:buNone/>
            </a:pPr>
            <a:r>
              <a:rPr lang="en-US" dirty="0"/>
              <a:t>The shape of the P(r) function can tell you a lot about the shape of your particle</a:t>
            </a:r>
          </a:p>
        </p:txBody>
      </p:sp>
      <p:pic>
        <p:nvPicPr>
          <p:cNvPr id="7" name="Picture 6">
            <a:extLst>
              <a:ext uri="{FF2B5EF4-FFF2-40B4-BE49-F238E27FC236}">
                <a16:creationId xmlns:a16="http://schemas.microsoft.com/office/drawing/2014/main" id="{2E71EF31-8532-E144-BFE8-96CFF883A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448305"/>
            <a:ext cx="1689100" cy="4419600"/>
          </a:xfrm>
          <a:prstGeom prst="rect">
            <a:avLst/>
          </a:prstGeom>
        </p:spPr>
      </p:pic>
      <p:sp>
        <p:nvSpPr>
          <p:cNvPr id="8" name="TextBox 7">
            <a:extLst>
              <a:ext uri="{FF2B5EF4-FFF2-40B4-BE49-F238E27FC236}">
                <a16:creationId xmlns:a16="http://schemas.microsoft.com/office/drawing/2014/main" id="{B513575C-9CAA-1C44-98AA-B41FE23E94AB}"/>
              </a:ext>
            </a:extLst>
          </p:cNvPr>
          <p:cNvSpPr txBox="1"/>
          <p:nvPr/>
        </p:nvSpPr>
        <p:spPr>
          <a:xfrm>
            <a:off x="7029021" y="2938652"/>
            <a:ext cx="1460656"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Solid sphere</a:t>
            </a:r>
          </a:p>
        </p:txBody>
      </p:sp>
      <p:sp>
        <p:nvSpPr>
          <p:cNvPr id="9" name="TextBox 8">
            <a:extLst>
              <a:ext uri="{FF2B5EF4-FFF2-40B4-BE49-F238E27FC236}">
                <a16:creationId xmlns:a16="http://schemas.microsoft.com/office/drawing/2014/main" id="{477870C0-C52D-D749-8C34-0E6F27023C6C}"/>
              </a:ext>
            </a:extLst>
          </p:cNvPr>
          <p:cNvSpPr txBox="1"/>
          <p:nvPr/>
        </p:nvSpPr>
        <p:spPr>
          <a:xfrm>
            <a:off x="7023100" y="3971698"/>
            <a:ext cx="575607"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Rod</a:t>
            </a:r>
          </a:p>
        </p:txBody>
      </p:sp>
      <p:sp>
        <p:nvSpPr>
          <p:cNvPr id="10" name="TextBox 9">
            <a:extLst>
              <a:ext uri="{FF2B5EF4-FFF2-40B4-BE49-F238E27FC236}">
                <a16:creationId xmlns:a16="http://schemas.microsoft.com/office/drawing/2014/main" id="{6C89FF13-C8B6-984B-8AB7-0F4934AEC7AA}"/>
              </a:ext>
            </a:extLst>
          </p:cNvPr>
          <p:cNvSpPr txBox="1"/>
          <p:nvPr/>
        </p:nvSpPr>
        <p:spPr>
          <a:xfrm>
            <a:off x="7023100" y="4658104"/>
            <a:ext cx="614271"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Disc</a:t>
            </a:r>
          </a:p>
        </p:txBody>
      </p:sp>
      <p:sp>
        <p:nvSpPr>
          <p:cNvPr id="11" name="TextBox 10">
            <a:extLst>
              <a:ext uri="{FF2B5EF4-FFF2-40B4-BE49-F238E27FC236}">
                <a16:creationId xmlns:a16="http://schemas.microsoft.com/office/drawing/2014/main" id="{532D1FA7-9D1D-9041-9BD4-1213786B764E}"/>
              </a:ext>
            </a:extLst>
          </p:cNvPr>
          <p:cNvSpPr txBox="1"/>
          <p:nvPr/>
        </p:nvSpPr>
        <p:spPr>
          <a:xfrm>
            <a:off x="7023100" y="5564015"/>
            <a:ext cx="1638590"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Hollow sphere</a:t>
            </a:r>
          </a:p>
        </p:txBody>
      </p:sp>
      <p:sp>
        <p:nvSpPr>
          <p:cNvPr id="12" name="TextBox 11">
            <a:extLst>
              <a:ext uri="{FF2B5EF4-FFF2-40B4-BE49-F238E27FC236}">
                <a16:creationId xmlns:a16="http://schemas.microsoft.com/office/drawing/2014/main" id="{9E5F7B75-DCB1-F74A-9887-20054F6A4D59}"/>
              </a:ext>
            </a:extLst>
          </p:cNvPr>
          <p:cNvSpPr txBox="1"/>
          <p:nvPr/>
        </p:nvSpPr>
        <p:spPr>
          <a:xfrm>
            <a:off x="7023100" y="6259719"/>
            <a:ext cx="1164101"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Dumbbell</a:t>
            </a:r>
          </a:p>
        </p:txBody>
      </p:sp>
      <p:sp>
        <p:nvSpPr>
          <p:cNvPr id="13" name="TextBox 12">
            <a:extLst>
              <a:ext uri="{FF2B5EF4-FFF2-40B4-BE49-F238E27FC236}">
                <a16:creationId xmlns:a16="http://schemas.microsoft.com/office/drawing/2014/main" id="{8FCE5525-77A3-7F4E-9716-6F686A90382C}"/>
              </a:ext>
            </a:extLst>
          </p:cNvPr>
          <p:cNvSpPr txBox="1"/>
          <p:nvPr/>
        </p:nvSpPr>
        <p:spPr>
          <a:xfrm>
            <a:off x="0" y="6406240"/>
            <a:ext cx="4605993" cy="461665"/>
          </a:xfrm>
          <a:prstGeom prst="rect">
            <a:avLst/>
          </a:prstGeom>
          <a:noFill/>
        </p:spPr>
        <p:txBody>
          <a:bodyPr wrap="square" rtlCol="0">
            <a:spAutoFit/>
          </a:bodyPr>
          <a:lstStyle/>
          <a:p>
            <a:pPr algn="l"/>
            <a:r>
              <a:rPr lang="en-US" sz="1200" dirty="0">
                <a:latin typeface="Verdana" panose="020B0604030504040204" pitchFamily="34" charset="0"/>
                <a:ea typeface="Verdana" panose="020B0604030504040204" pitchFamily="34" charset="0"/>
                <a:cs typeface="Verdana" panose="020B0604030504040204" pitchFamily="34" charset="0"/>
              </a:rPr>
              <a:t>Images from </a:t>
            </a:r>
            <a:r>
              <a:rPr lang="en-US" sz="1200" dirty="0" err="1">
                <a:latin typeface="Verdana" panose="020B0604030504040204" pitchFamily="34" charset="0"/>
                <a:ea typeface="Verdana" panose="020B0604030504040204" pitchFamily="34" charset="0"/>
                <a:cs typeface="Verdana" panose="020B0604030504040204" pitchFamily="34" charset="0"/>
              </a:rPr>
              <a:t>Svergun</a:t>
            </a:r>
            <a:r>
              <a:rPr lang="en-US" sz="1200" dirty="0">
                <a:latin typeface="Verdana" panose="020B0604030504040204" pitchFamily="34" charset="0"/>
                <a:ea typeface="Verdana" panose="020B0604030504040204" pitchFamily="34" charset="0"/>
                <a:cs typeface="Verdana" panose="020B0604030504040204" pitchFamily="34" charset="0"/>
              </a:rPr>
              <a:t> &amp; Koch, Reports on the progress of physics, 66, 2003. </a:t>
            </a:r>
          </a:p>
        </p:txBody>
      </p:sp>
      <p:sp>
        <p:nvSpPr>
          <p:cNvPr id="14" name="TextBox 13">
            <a:extLst>
              <a:ext uri="{FF2B5EF4-FFF2-40B4-BE49-F238E27FC236}">
                <a16:creationId xmlns:a16="http://schemas.microsoft.com/office/drawing/2014/main" id="{D3D2D816-3BEE-FE4B-AE8F-3410322A5BEB}"/>
              </a:ext>
            </a:extLst>
          </p:cNvPr>
          <p:cNvSpPr txBox="1"/>
          <p:nvPr/>
        </p:nvSpPr>
        <p:spPr>
          <a:xfrm>
            <a:off x="1676400" y="6062246"/>
            <a:ext cx="314510" cy="338554"/>
          </a:xfrm>
          <a:prstGeom prst="rect">
            <a:avLst/>
          </a:prstGeom>
          <a:solidFill>
            <a:srgbClr val="FFFFFF"/>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0</a:t>
            </a:r>
          </a:p>
        </p:txBody>
      </p:sp>
      <p:sp>
        <p:nvSpPr>
          <p:cNvPr id="15" name="TextBox 14">
            <a:extLst>
              <a:ext uri="{FF2B5EF4-FFF2-40B4-BE49-F238E27FC236}">
                <a16:creationId xmlns:a16="http://schemas.microsoft.com/office/drawing/2014/main" id="{3EF2D6A7-F85C-C942-A521-3E605FA71B19}"/>
              </a:ext>
            </a:extLst>
          </p:cNvPr>
          <p:cNvSpPr txBox="1"/>
          <p:nvPr/>
        </p:nvSpPr>
        <p:spPr>
          <a:xfrm>
            <a:off x="2263548" y="6062246"/>
            <a:ext cx="314510" cy="338554"/>
          </a:xfrm>
          <a:prstGeom prst="rect">
            <a:avLst/>
          </a:prstGeom>
          <a:solidFill>
            <a:srgbClr val="FFFFFF"/>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2</a:t>
            </a:r>
          </a:p>
        </p:txBody>
      </p:sp>
      <p:sp>
        <p:nvSpPr>
          <p:cNvPr id="16" name="TextBox 15">
            <a:extLst>
              <a:ext uri="{FF2B5EF4-FFF2-40B4-BE49-F238E27FC236}">
                <a16:creationId xmlns:a16="http://schemas.microsoft.com/office/drawing/2014/main" id="{6E5B4525-4AC4-3643-83DA-52558FAD9530}"/>
              </a:ext>
            </a:extLst>
          </p:cNvPr>
          <p:cNvSpPr txBox="1"/>
          <p:nvPr/>
        </p:nvSpPr>
        <p:spPr>
          <a:xfrm>
            <a:off x="2919135" y="6062246"/>
            <a:ext cx="314510" cy="338554"/>
          </a:xfrm>
          <a:prstGeom prst="rect">
            <a:avLst/>
          </a:prstGeom>
          <a:solidFill>
            <a:srgbClr val="FFFFFF"/>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4</a:t>
            </a:r>
          </a:p>
        </p:txBody>
      </p:sp>
      <p:sp>
        <p:nvSpPr>
          <p:cNvPr id="17" name="TextBox 16">
            <a:extLst>
              <a:ext uri="{FF2B5EF4-FFF2-40B4-BE49-F238E27FC236}">
                <a16:creationId xmlns:a16="http://schemas.microsoft.com/office/drawing/2014/main" id="{84DD1E67-BFC7-0943-ABB0-26545749D60B}"/>
              </a:ext>
            </a:extLst>
          </p:cNvPr>
          <p:cNvSpPr txBox="1"/>
          <p:nvPr/>
        </p:nvSpPr>
        <p:spPr>
          <a:xfrm>
            <a:off x="3581175" y="6060228"/>
            <a:ext cx="314510" cy="338554"/>
          </a:xfrm>
          <a:prstGeom prst="rect">
            <a:avLst/>
          </a:prstGeom>
          <a:solidFill>
            <a:srgbClr val="FFFFFF"/>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6</a:t>
            </a:r>
          </a:p>
        </p:txBody>
      </p:sp>
      <p:sp>
        <p:nvSpPr>
          <p:cNvPr id="18" name="TextBox 17">
            <a:extLst>
              <a:ext uri="{FF2B5EF4-FFF2-40B4-BE49-F238E27FC236}">
                <a16:creationId xmlns:a16="http://schemas.microsoft.com/office/drawing/2014/main" id="{E7D505F1-F3E1-5940-B753-7575BC6F6553}"/>
              </a:ext>
            </a:extLst>
          </p:cNvPr>
          <p:cNvSpPr txBox="1"/>
          <p:nvPr/>
        </p:nvSpPr>
        <p:spPr>
          <a:xfrm>
            <a:off x="4174940" y="6067686"/>
            <a:ext cx="314510" cy="338554"/>
          </a:xfrm>
          <a:prstGeom prst="rect">
            <a:avLst/>
          </a:prstGeom>
          <a:solidFill>
            <a:srgbClr val="FFFFFF"/>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8</a:t>
            </a:r>
          </a:p>
        </p:txBody>
      </p:sp>
      <p:sp>
        <p:nvSpPr>
          <p:cNvPr id="19" name="TextBox 18">
            <a:extLst>
              <a:ext uri="{FF2B5EF4-FFF2-40B4-BE49-F238E27FC236}">
                <a16:creationId xmlns:a16="http://schemas.microsoft.com/office/drawing/2014/main" id="{FD2138EE-C120-4346-B287-0BE2AA1346E3}"/>
              </a:ext>
            </a:extLst>
          </p:cNvPr>
          <p:cNvSpPr txBox="1"/>
          <p:nvPr/>
        </p:nvSpPr>
        <p:spPr>
          <a:xfrm>
            <a:off x="4818733" y="6060228"/>
            <a:ext cx="444352" cy="338554"/>
          </a:xfrm>
          <a:prstGeom prst="rect">
            <a:avLst/>
          </a:prstGeom>
          <a:solidFill>
            <a:srgbClr val="FFFFFF"/>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10</a:t>
            </a:r>
          </a:p>
        </p:txBody>
      </p:sp>
      <p:sp>
        <p:nvSpPr>
          <p:cNvPr id="20" name="TextBox 19">
            <a:extLst>
              <a:ext uri="{FF2B5EF4-FFF2-40B4-BE49-F238E27FC236}">
                <a16:creationId xmlns:a16="http://schemas.microsoft.com/office/drawing/2014/main" id="{8DE35188-1C90-244E-B64D-A108EC025FB5}"/>
              </a:ext>
            </a:extLst>
          </p:cNvPr>
          <p:cNvSpPr txBox="1"/>
          <p:nvPr/>
        </p:nvSpPr>
        <p:spPr>
          <a:xfrm>
            <a:off x="838377" y="6034539"/>
            <a:ext cx="721480" cy="338554"/>
          </a:xfrm>
          <a:prstGeom prst="rect">
            <a:avLst/>
          </a:prstGeom>
          <a:solidFill>
            <a:srgbClr val="FFFFFF"/>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r, nm</a:t>
            </a:r>
          </a:p>
        </p:txBody>
      </p:sp>
      <p:sp>
        <p:nvSpPr>
          <p:cNvPr id="23" name="TextBox 22">
            <a:extLst>
              <a:ext uri="{FF2B5EF4-FFF2-40B4-BE49-F238E27FC236}">
                <a16:creationId xmlns:a16="http://schemas.microsoft.com/office/drawing/2014/main" id="{C12D4F92-3668-A843-A44A-36000782BB27}"/>
              </a:ext>
            </a:extLst>
          </p:cNvPr>
          <p:cNvSpPr txBox="1"/>
          <p:nvPr/>
        </p:nvSpPr>
        <p:spPr>
          <a:xfrm>
            <a:off x="1379594" y="5756950"/>
            <a:ext cx="314510" cy="338554"/>
          </a:xfrm>
          <a:prstGeom prst="rect">
            <a:avLst/>
          </a:prstGeom>
          <a:solidFill>
            <a:srgbClr val="FFFFFF"/>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0</a:t>
            </a:r>
          </a:p>
        </p:txBody>
      </p:sp>
      <p:sp>
        <p:nvSpPr>
          <p:cNvPr id="24" name="TextBox 23">
            <a:extLst>
              <a:ext uri="{FF2B5EF4-FFF2-40B4-BE49-F238E27FC236}">
                <a16:creationId xmlns:a16="http://schemas.microsoft.com/office/drawing/2014/main" id="{903D8CAE-ADB1-B646-9D0A-8B57A0741643}"/>
              </a:ext>
            </a:extLst>
          </p:cNvPr>
          <p:cNvSpPr txBox="1"/>
          <p:nvPr/>
        </p:nvSpPr>
        <p:spPr>
          <a:xfrm>
            <a:off x="1370533" y="4991284"/>
            <a:ext cx="314510" cy="338554"/>
          </a:xfrm>
          <a:prstGeom prst="rect">
            <a:avLst/>
          </a:prstGeom>
          <a:solidFill>
            <a:srgbClr val="FFFFFF"/>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1</a:t>
            </a:r>
          </a:p>
        </p:txBody>
      </p:sp>
      <p:sp>
        <p:nvSpPr>
          <p:cNvPr id="25" name="TextBox 24">
            <a:extLst>
              <a:ext uri="{FF2B5EF4-FFF2-40B4-BE49-F238E27FC236}">
                <a16:creationId xmlns:a16="http://schemas.microsoft.com/office/drawing/2014/main" id="{458D8F17-C288-2C4F-886E-DD51F50A1BA5}"/>
              </a:ext>
            </a:extLst>
          </p:cNvPr>
          <p:cNvSpPr txBox="1"/>
          <p:nvPr/>
        </p:nvSpPr>
        <p:spPr>
          <a:xfrm>
            <a:off x="1379594" y="4221521"/>
            <a:ext cx="314510" cy="338554"/>
          </a:xfrm>
          <a:prstGeom prst="rect">
            <a:avLst/>
          </a:prstGeom>
          <a:solidFill>
            <a:srgbClr val="FFFFFF"/>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2</a:t>
            </a:r>
          </a:p>
        </p:txBody>
      </p:sp>
      <p:sp>
        <p:nvSpPr>
          <p:cNvPr id="26" name="TextBox 25">
            <a:extLst>
              <a:ext uri="{FF2B5EF4-FFF2-40B4-BE49-F238E27FC236}">
                <a16:creationId xmlns:a16="http://schemas.microsoft.com/office/drawing/2014/main" id="{484C1DF0-9D54-D443-A114-6361CD213E20}"/>
              </a:ext>
            </a:extLst>
          </p:cNvPr>
          <p:cNvSpPr txBox="1"/>
          <p:nvPr/>
        </p:nvSpPr>
        <p:spPr>
          <a:xfrm>
            <a:off x="1402602" y="3357518"/>
            <a:ext cx="314510" cy="338554"/>
          </a:xfrm>
          <a:prstGeom prst="rect">
            <a:avLst/>
          </a:prstGeom>
          <a:solidFill>
            <a:srgbClr val="FFFFFF"/>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3</a:t>
            </a:r>
          </a:p>
        </p:txBody>
      </p:sp>
      <p:sp>
        <p:nvSpPr>
          <p:cNvPr id="27" name="TextBox 26">
            <a:extLst>
              <a:ext uri="{FF2B5EF4-FFF2-40B4-BE49-F238E27FC236}">
                <a16:creationId xmlns:a16="http://schemas.microsoft.com/office/drawing/2014/main" id="{628B86A7-29C3-DE46-8CB4-CB3FBBFDBDCA}"/>
              </a:ext>
            </a:extLst>
          </p:cNvPr>
          <p:cNvSpPr txBox="1"/>
          <p:nvPr/>
        </p:nvSpPr>
        <p:spPr>
          <a:xfrm>
            <a:off x="1379594" y="2595666"/>
            <a:ext cx="314510" cy="338554"/>
          </a:xfrm>
          <a:prstGeom prst="rect">
            <a:avLst/>
          </a:prstGeom>
          <a:solidFill>
            <a:srgbClr val="FFFFFF"/>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4</a:t>
            </a:r>
          </a:p>
        </p:txBody>
      </p:sp>
      <p:sp>
        <p:nvSpPr>
          <p:cNvPr id="28" name="TextBox 27">
            <a:extLst>
              <a:ext uri="{FF2B5EF4-FFF2-40B4-BE49-F238E27FC236}">
                <a16:creationId xmlns:a16="http://schemas.microsoft.com/office/drawing/2014/main" id="{915C6685-176A-3646-A491-CA9CB783CD93}"/>
              </a:ext>
            </a:extLst>
          </p:cNvPr>
          <p:cNvSpPr txBox="1"/>
          <p:nvPr/>
        </p:nvSpPr>
        <p:spPr>
          <a:xfrm rot="16200000">
            <a:off x="777960" y="3977864"/>
            <a:ext cx="582211" cy="338554"/>
          </a:xfrm>
          <a:prstGeom prst="rect">
            <a:avLst/>
          </a:prstGeom>
          <a:solidFill>
            <a:srgbClr val="FFFFFF"/>
          </a:solidFill>
          <a:ln>
            <a:noFill/>
          </a:ln>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P(r)</a:t>
            </a:r>
          </a:p>
        </p:txBody>
      </p:sp>
      <p:sp>
        <p:nvSpPr>
          <p:cNvPr id="29" name="Rectangle 28">
            <a:extLst>
              <a:ext uri="{FF2B5EF4-FFF2-40B4-BE49-F238E27FC236}">
                <a16:creationId xmlns:a16="http://schemas.microsoft.com/office/drawing/2014/main" id="{5C5D25D6-4F0D-B642-A2C9-B7547FACE336}"/>
              </a:ext>
            </a:extLst>
          </p:cNvPr>
          <p:cNvSpPr/>
          <p:nvPr/>
        </p:nvSpPr>
        <p:spPr bwMode="auto">
          <a:xfrm>
            <a:off x="1866095" y="2448305"/>
            <a:ext cx="1053040" cy="23254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a:ln>
                <a:noFill/>
              </a:ln>
              <a:solidFill>
                <a:schemeClr val="bg1"/>
              </a:solidFill>
              <a:effectLst/>
              <a:latin typeface="Arial" charset="0"/>
              <a:ea typeface="ＭＳ Ｐゴシック" pitchFamily="32" charset="-128"/>
            </a:endParaRPr>
          </a:p>
        </p:txBody>
      </p:sp>
    </p:spTree>
    <p:extLst>
      <p:ext uri="{BB962C8B-B14F-4D97-AF65-F5344CB8AC3E}">
        <p14:creationId xmlns:p14="http://schemas.microsoft.com/office/powerpoint/2010/main" val="7919373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44A8239-9081-3747-99FA-D3BCAF9A4C11}"/>
              </a:ext>
            </a:extLst>
          </p:cNvPr>
          <p:cNvSpPr txBox="1"/>
          <p:nvPr/>
        </p:nvSpPr>
        <p:spPr>
          <a:xfrm>
            <a:off x="67343" y="6259618"/>
            <a:ext cx="4808663" cy="584775"/>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Image from Putnam et al. Quarterly reviews of biophysics, 40(3) 2007.</a:t>
            </a:r>
          </a:p>
        </p:txBody>
      </p:sp>
      <p:sp>
        <p:nvSpPr>
          <p:cNvPr id="2" name="Title 1">
            <a:extLst>
              <a:ext uri="{FF2B5EF4-FFF2-40B4-BE49-F238E27FC236}">
                <a16:creationId xmlns:a16="http://schemas.microsoft.com/office/drawing/2014/main" id="{3D237DE8-978F-6646-820A-BBCBCC5B178E}"/>
              </a:ext>
            </a:extLst>
          </p:cNvPr>
          <p:cNvSpPr>
            <a:spLocks noGrp="1"/>
          </p:cNvSpPr>
          <p:nvPr>
            <p:ph type="title"/>
          </p:nvPr>
        </p:nvSpPr>
        <p:spPr/>
        <p:txBody>
          <a:bodyPr/>
          <a:lstStyle/>
          <a:p>
            <a:r>
              <a:rPr lang="en-US" dirty="0"/>
              <a:t>Physical interpretation of P(r)</a:t>
            </a:r>
          </a:p>
        </p:txBody>
      </p:sp>
      <p:sp>
        <p:nvSpPr>
          <p:cNvPr id="3" name="Content Placeholder 2">
            <a:extLst>
              <a:ext uri="{FF2B5EF4-FFF2-40B4-BE49-F238E27FC236}">
                <a16:creationId xmlns:a16="http://schemas.microsoft.com/office/drawing/2014/main" id="{1F2B1639-C29B-A544-AEA2-CFCA9B8CA8F6}"/>
              </a:ext>
            </a:extLst>
          </p:cNvPr>
          <p:cNvSpPr>
            <a:spLocks noGrp="1"/>
          </p:cNvSpPr>
          <p:nvPr>
            <p:ph idx="1"/>
          </p:nvPr>
        </p:nvSpPr>
        <p:spPr>
          <a:xfrm>
            <a:off x="685800" y="1524000"/>
            <a:ext cx="7770813" cy="1066800"/>
          </a:xfrm>
        </p:spPr>
        <p:txBody>
          <a:bodyPr>
            <a:normAutofit fontScale="85000" lnSpcReduction="10000"/>
          </a:bodyPr>
          <a:lstStyle/>
          <a:p>
            <a:pPr marL="0" indent="0">
              <a:buNone/>
            </a:pPr>
            <a:r>
              <a:rPr lang="en-US" dirty="0"/>
              <a:t>The shape of the P(r) function can tell you a lot about the shape of your particle</a:t>
            </a:r>
          </a:p>
        </p:txBody>
      </p:sp>
      <p:sp>
        <p:nvSpPr>
          <p:cNvPr id="29" name="Rectangle 28">
            <a:extLst>
              <a:ext uri="{FF2B5EF4-FFF2-40B4-BE49-F238E27FC236}">
                <a16:creationId xmlns:a16="http://schemas.microsoft.com/office/drawing/2014/main" id="{5C5D25D6-4F0D-B642-A2C9-B7547FACE336}"/>
              </a:ext>
            </a:extLst>
          </p:cNvPr>
          <p:cNvSpPr/>
          <p:nvPr/>
        </p:nvSpPr>
        <p:spPr bwMode="auto">
          <a:xfrm>
            <a:off x="1866095" y="2448305"/>
            <a:ext cx="1053040" cy="23254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a:ln>
                <a:noFill/>
              </a:ln>
              <a:solidFill>
                <a:schemeClr val="bg1"/>
              </a:solidFill>
              <a:effectLst/>
              <a:latin typeface="Arial" charset="0"/>
              <a:ea typeface="ＭＳ Ｐゴシック" pitchFamily="32" charset="-128"/>
            </a:endParaRPr>
          </a:p>
        </p:txBody>
      </p:sp>
      <p:pic>
        <p:nvPicPr>
          <p:cNvPr id="6" name="Picture 5">
            <a:extLst>
              <a:ext uri="{FF2B5EF4-FFF2-40B4-BE49-F238E27FC236}">
                <a16:creationId xmlns:a16="http://schemas.microsoft.com/office/drawing/2014/main" id="{F9BC1A0A-11F7-8A47-BA94-17A35541C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686296"/>
            <a:ext cx="6101443" cy="3635792"/>
          </a:xfrm>
          <a:prstGeom prst="rect">
            <a:avLst/>
          </a:prstGeom>
        </p:spPr>
      </p:pic>
    </p:spTree>
    <p:extLst>
      <p:ext uri="{BB962C8B-B14F-4D97-AF65-F5344CB8AC3E}">
        <p14:creationId xmlns:p14="http://schemas.microsoft.com/office/powerpoint/2010/main" val="18784998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F18C-DD67-7942-B9CC-0C59B077762D}"/>
              </a:ext>
            </a:extLst>
          </p:cNvPr>
          <p:cNvSpPr>
            <a:spLocks noGrp="1"/>
          </p:cNvSpPr>
          <p:nvPr>
            <p:ph type="title"/>
          </p:nvPr>
        </p:nvSpPr>
        <p:spPr/>
        <p:txBody>
          <a:bodyPr/>
          <a:lstStyle/>
          <a:p>
            <a:r>
              <a:rPr lang="en-US" dirty="0"/>
              <a:t>Physical interpretation of P(r)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3748D0-3382-E740-B3C6-BBD76160192D}"/>
                  </a:ext>
                </a:extLst>
              </p:cNvPr>
              <p:cNvSpPr>
                <a:spLocks noGrp="1"/>
              </p:cNvSpPr>
              <p:nvPr>
                <p:ph idx="1"/>
              </p:nvPr>
            </p:nvSpPr>
            <p:spPr>
              <a:xfrm>
                <a:off x="685800" y="1524000"/>
                <a:ext cx="7770813" cy="3429000"/>
              </a:xfrm>
            </p:spPr>
            <p:txBody>
              <a:bodyPr>
                <a:normAutofit fontScale="77500" lnSpcReduction="20000"/>
              </a:bodyPr>
              <a:lstStyle/>
              <a:p>
                <a:pPr marL="0" indent="0">
                  <a:buNone/>
                </a:pPr>
                <a:r>
                  <a:rPr lang="en-US" dirty="0"/>
                  <a:t>The P(r) function can be used to calculate the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𝑔</m:t>
                        </m:r>
                      </m:sub>
                    </m:sSub>
                  </m:oMath>
                </a14:m>
                <a:r>
                  <a:rPr lang="en-US" dirty="0"/>
                  <a:t> and </a:t>
                </a:r>
                <a14:m>
                  <m:oMath xmlns:m="http://schemas.openxmlformats.org/officeDocument/2006/math">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oMath>
                </a14:m>
                <a:r>
                  <a:rPr lang="en-US" dirty="0"/>
                  <a:t> values of the curve.</a:t>
                </a:r>
              </a:p>
              <a:p>
                <a:pPr lvl="1"/>
                <a:r>
                  <a:rPr lang="en-US" dirty="0"/>
                  <a:t>Uses entire curve</a:t>
                </a:r>
              </a:p>
              <a:p>
                <a:pPr lvl="1"/>
                <a:r>
                  <a:rPr lang="en-US" dirty="0"/>
                  <a:t>Less sensitive to interparticle interactions</a:t>
                </a:r>
              </a:p>
              <a:p>
                <a:pPr lvl="1"/>
                <a:r>
                  <a:rPr lang="en-US" dirty="0"/>
                  <a:t>Less sensitive to aggregates</a:t>
                </a:r>
              </a:p>
              <a:p>
                <a:pPr lvl="1"/>
                <a:r>
                  <a:rPr lang="en-US" dirty="0"/>
                  <a:t>Automatic extrapolation to </a:t>
                </a:r>
                <a14:m>
                  <m:oMath xmlns:m="http://schemas.openxmlformats.org/officeDocument/2006/math">
                    <m:r>
                      <a:rPr lang="en-US" b="0" i="1" smtClean="0">
                        <a:latin typeface="Cambria Math" panose="02040503050406030204" pitchFamily="18" charset="0"/>
                      </a:rPr>
                      <m:t>𝑞</m:t>
                    </m:r>
                    <m:r>
                      <a:rPr lang="en-US" b="0" i="1" smtClean="0">
                        <a:latin typeface="Cambria Math" panose="02040503050406030204" pitchFamily="18" charset="0"/>
                      </a:rPr>
                      <m:t>=0</m:t>
                    </m:r>
                  </m:oMath>
                </a14:m>
                <a:endParaRPr lang="en-US" dirty="0"/>
              </a:p>
              <a:p>
                <a:pPr lvl="1"/>
                <a:r>
                  <a:rPr lang="en-US" dirty="0"/>
                  <a:t>Especially useful for large particles with small Guinier regions and for noisy data</a:t>
                </a:r>
              </a:p>
              <a:p>
                <a:pPr lvl="1"/>
                <a:r>
                  <a:rPr lang="en-US" dirty="0"/>
                  <a:t>Good check against Guinier analysis</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A83748D0-3382-E740-B3C6-BBD76160192D}"/>
                  </a:ext>
                </a:extLst>
              </p:cNvPr>
              <p:cNvSpPr>
                <a:spLocks noGrp="1" noRot="1" noChangeAspect="1" noMove="1" noResize="1" noEditPoints="1" noAdjustHandles="1" noChangeArrowheads="1" noChangeShapeType="1" noTextEdit="1"/>
              </p:cNvSpPr>
              <p:nvPr>
                <p:ph idx="1"/>
              </p:nvPr>
            </p:nvSpPr>
            <p:spPr>
              <a:xfrm>
                <a:off x="685800" y="1524000"/>
                <a:ext cx="7770813" cy="3429000"/>
              </a:xfrm>
              <a:blipFill>
                <a:blip r:embed="rId2"/>
                <a:stretch>
                  <a:fillRect l="-1142" t="-2222" b="-1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8E3DB2E-663E-7941-B3E2-75DE1515F377}"/>
                  </a:ext>
                </a:extLst>
              </p:cNvPr>
              <p:cNvSpPr txBox="1"/>
              <p:nvPr/>
            </p:nvSpPr>
            <p:spPr>
              <a:xfrm>
                <a:off x="990600" y="5142211"/>
                <a:ext cx="3096745" cy="11489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sSubSupPr>
                        <m:e>
                          <m:r>
                            <a:rPr lang="en-US" sz="2400" b="0" i="1" smtClean="0">
                              <a:latin typeface="Cambria Math" panose="02040503050406030204" pitchFamily="18" charset="0"/>
                              <a:ea typeface="Verdana" panose="020B0604030504040204" pitchFamily="34" charset="0"/>
                              <a:cs typeface="Verdana" panose="020B0604030504040204" pitchFamily="34" charset="0"/>
                            </a:rPr>
                            <m:t>𝑅</m:t>
                          </m:r>
                        </m:e>
                        <m:sub>
                          <m:r>
                            <a:rPr lang="en-US" sz="2400" b="0" i="1" smtClean="0">
                              <a:latin typeface="Cambria Math" panose="02040503050406030204" pitchFamily="18" charset="0"/>
                              <a:ea typeface="Verdana" panose="020B0604030504040204" pitchFamily="34" charset="0"/>
                              <a:cs typeface="Verdana" panose="020B0604030504040204" pitchFamily="34" charset="0"/>
                            </a:rPr>
                            <m:t>𝑔</m:t>
                          </m:r>
                        </m:sub>
                        <m:sup>
                          <m:r>
                            <a:rPr lang="en-US" sz="2400" b="0" i="1" smtClean="0">
                              <a:latin typeface="Cambria Math" panose="02040503050406030204" pitchFamily="18" charset="0"/>
                              <a:ea typeface="Verdana" panose="020B0604030504040204" pitchFamily="34" charset="0"/>
                              <a:cs typeface="Verdana" panose="020B0604030504040204" pitchFamily="34" charset="0"/>
                            </a:rPr>
                            <m:t>2</m:t>
                          </m:r>
                        </m:sup>
                      </m:sSubSup>
                      <m:r>
                        <a:rPr lang="en-US" sz="2400" b="0" i="1" smtClean="0">
                          <a:latin typeface="Cambria Math" panose="02040503050406030204" pitchFamily="18" charset="0"/>
                          <a:ea typeface="Verdana" panose="020B0604030504040204" pitchFamily="34" charset="0"/>
                          <a:cs typeface="Verdana" panose="020B0604030504040204" pitchFamily="34" charset="0"/>
                        </a:rPr>
                        <m:t>=</m:t>
                      </m:r>
                      <m:f>
                        <m:f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fPr>
                        <m:num>
                          <m:nary>
                            <m:nary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naryPr>
                            <m:sub>
                              <m:r>
                                <a:rPr lang="en-US" sz="2400" b="0" i="1" smtClean="0">
                                  <a:latin typeface="Cambria Math" panose="02040503050406030204" pitchFamily="18" charset="0"/>
                                  <a:ea typeface="Verdana" panose="020B0604030504040204" pitchFamily="34" charset="0"/>
                                  <a:cs typeface="Verdana" panose="020B0604030504040204" pitchFamily="34" charset="0"/>
                                </a:rPr>
                                <m:t>0</m:t>
                              </m:r>
                            </m:sub>
                            <m:sup>
                              <m:sSub>
                                <m:sSub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2400" b="0" i="1" smtClean="0">
                                      <a:latin typeface="Cambria Math" panose="02040503050406030204" pitchFamily="18" charset="0"/>
                                      <a:ea typeface="Verdana" panose="020B0604030504040204" pitchFamily="34" charset="0"/>
                                      <a:cs typeface="Verdana" panose="020B0604030504040204" pitchFamily="34" charset="0"/>
                                    </a:rPr>
                                    <m:t>𝐷</m:t>
                                  </m:r>
                                </m:e>
                                <m:sub>
                                  <m:r>
                                    <a:rPr lang="en-US" sz="2400" b="0" i="1" smtClean="0">
                                      <a:latin typeface="Cambria Math" panose="02040503050406030204" pitchFamily="18" charset="0"/>
                                      <a:ea typeface="Verdana" panose="020B0604030504040204" pitchFamily="34" charset="0"/>
                                      <a:cs typeface="Verdana" panose="020B0604030504040204" pitchFamily="34" charset="0"/>
                                    </a:rPr>
                                    <m:t>𝑚𝑎𝑥</m:t>
                                  </m:r>
                                </m:sub>
                              </m:sSub>
                            </m:sup>
                            <m:e>
                              <m:sSup>
                                <m:sSupPr>
                                  <m:ctrlPr>
                                    <a:rPr lang="en-US" sz="2400" i="1">
                                      <a:latin typeface="Cambria Math" panose="02040503050406030204" pitchFamily="18" charset="0"/>
                                      <a:ea typeface="Verdana" panose="020B0604030504040204" pitchFamily="34" charset="0"/>
                                      <a:cs typeface="Verdana" panose="020B0604030504040204" pitchFamily="34" charset="0"/>
                                    </a:rPr>
                                  </m:ctrlPr>
                                </m:sSupPr>
                                <m:e>
                                  <m:r>
                                    <a:rPr lang="en-US" sz="2400" i="1">
                                      <a:latin typeface="Cambria Math" panose="02040503050406030204" pitchFamily="18" charset="0"/>
                                      <a:ea typeface="Verdana" panose="020B0604030504040204" pitchFamily="34" charset="0"/>
                                      <a:cs typeface="Verdana" panose="020B0604030504040204" pitchFamily="34" charset="0"/>
                                    </a:rPr>
                                    <m:t>𝑟</m:t>
                                  </m:r>
                                </m:e>
                                <m:sup>
                                  <m:r>
                                    <a:rPr lang="en-US" sz="2400" i="1">
                                      <a:latin typeface="Cambria Math" panose="02040503050406030204" pitchFamily="18" charset="0"/>
                                      <a:ea typeface="Verdana" panose="020B0604030504040204" pitchFamily="34" charset="0"/>
                                      <a:cs typeface="Verdana" panose="020B0604030504040204" pitchFamily="34" charset="0"/>
                                    </a:rPr>
                                    <m:t>2</m:t>
                                  </m:r>
                                </m:sup>
                              </m:sSup>
                              <m:r>
                                <a:rPr lang="en-US" sz="2400" i="1">
                                  <a:latin typeface="Cambria Math" panose="02040503050406030204" pitchFamily="18" charset="0"/>
                                  <a:ea typeface="Verdana" panose="020B0604030504040204" pitchFamily="34" charset="0"/>
                                  <a:cs typeface="Verdana" panose="020B0604030504040204" pitchFamily="34" charset="0"/>
                                </a:rPr>
                                <m:t>𝑃</m:t>
                              </m:r>
                              <m:d>
                                <m:dPr>
                                  <m:ctrlPr>
                                    <a:rPr lang="en-US" sz="2400" i="1">
                                      <a:latin typeface="Cambria Math" panose="02040503050406030204" pitchFamily="18" charset="0"/>
                                      <a:ea typeface="Verdana" panose="020B0604030504040204" pitchFamily="34" charset="0"/>
                                      <a:cs typeface="Verdana" panose="020B0604030504040204" pitchFamily="34" charset="0"/>
                                    </a:rPr>
                                  </m:ctrlPr>
                                </m:dPr>
                                <m:e>
                                  <m:r>
                                    <a:rPr lang="en-US" sz="2400" i="1">
                                      <a:latin typeface="Cambria Math" panose="02040503050406030204" pitchFamily="18" charset="0"/>
                                      <a:ea typeface="Verdana" panose="020B0604030504040204" pitchFamily="34" charset="0"/>
                                      <a:cs typeface="Verdana" panose="020B0604030504040204" pitchFamily="34" charset="0"/>
                                    </a:rPr>
                                    <m:t>𝑟</m:t>
                                  </m:r>
                                </m:e>
                              </m:d>
                              <m:r>
                                <a:rPr lang="en-US" sz="2400" i="1">
                                  <a:latin typeface="Cambria Math" panose="02040503050406030204" pitchFamily="18" charset="0"/>
                                  <a:ea typeface="Verdana" panose="020B0604030504040204" pitchFamily="34" charset="0"/>
                                  <a:cs typeface="Verdana" panose="020B0604030504040204" pitchFamily="34" charset="0"/>
                                </a:rPr>
                                <m:t>𝑑𝑟</m:t>
                              </m:r>
                            </m:e>
                          </m:nary>
                        </m:num>
                        <m:den>
                          <m:r>
                            <a:rPr lang="en-US" sz="2400" b="0" i="1" smtClean="0">
                              <a:latin typeface="Cambria Math" panose="02040503050406030204" pitchFamily="18" charset="0"/>
                              <a:ea typeface="Verdana" panose="020B0604030504040204" pitchFamily="34" charset="0"/>
                              <a:cs typeface="Verdana" panose="020B0604030504040204" pitchFamily="34" charset="0"/>
                            </a:rPr>
                            <m:t>2</m:t>
                          </m:r>
                          <m:nary>
                            <m:nary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naryPr>
                            <m:sub>
                              <m:r>
                                <a:rPr lang="en-US" sz="2400" b="0" i="1" smtClean="0">
                                  <a:latin typeface="Cambria Math" panose="02040503050406030204" pitchFamily="18" charset="0"/>
                                  <a:ea typeface="Verdana" panose="020B0604030504040204" pitchFamily="34" charset="0"/>
                                  <a:cs typeface="Verdana" panose="020B0604030504040204" pitchFamily="34" charset="0"/>
                                </a:rPr>
                                <m:t>0</m:t>
                              </m:r>
                            </m:sub>
                            <m:sup>
                              <m:sSub>
                                <m:sSub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2400" b="0" i="1" smtClean="0">
                                      <a:latin typeface="Cambria Math" panose="02040503050406030204" pitchFamily="18" charset="0"/>
                                      <a:ea typeface="Verdana" panose="020B0604030504040204" pitchFamily="34" charset="0"/>
                                      <a:cs typeface="Verdana" panose="020B0604030504040204" pitchFamily="34" charset="0"/>
                                    </a:rPr>
                                    <m:t>𝐷</m:t>
                                  </m:r>
                                </m:e>
                                <m:sub>
                                  <m:r>
                                    <a:rPr lang="en-US" sz="2400" b="0" i="1" smtClean="0">
                                      <a:latin typeface="Cambria Math" panose="02040503050406030204" pitchFamily="18" charset="0"/>
                                      <a:ea typeface="Verdana" panose="020B0604030504040204" pitchFamily="34" charset="0"/>
                                      <a:cs typeface="Verdana" panose="020B0604030504040204" pitchFamily="34" charset="0"/>
                                    </a:rPr>
                                    <m:t>𝑚𝑎𝑥</m:t>
                                  </m:r>
                                </m:sub>
                              </m:sSub>
                            </m:sup>
                            <m:e>
                              <m:r>
                                <a:rPr lang="en-US" sz="2400" i="1">
                                  <a:latin typeface="Cambria Math" panose="02040503050406030204" pitchFamily="18" charset="0"/>
                                  <a:ea typeface="Verdana" panose="020B0604030504040204" pitchFamily="34" charset="0"/>
                                  <a:cs typeface="Verdana" panose="020B0604030504040204" pitchFamily="34" charset="0"/>
                                </a:rPr>
                                <m:t>𝑃</m:t>
                              </m:r>
                              <m:d>
                                <m:dPr>
                                  <m:ctrlPr>
                                    <a:rPr lang="en-US" sz="2400" i="1">
                                      <a:latin typeface="Cambria Math" panose="02040503050406030204" pitchFamily="18" charset="0"/>
                                      <a:ea typeface="Verdana" panose="020B0604030504040204" pitchFamily="34" charset="0"/>
                                      <a:cs typeface="Verdana" panose="020B0604030504040204" pitchFamily="34" charset="0"/>
                                    </a:rPr>
                                  </m:ctrlPr>
                                </m:dPr>
                                <m:e>
                                  <m:r>
                                    <a:rPr lang="en-US" sz="2400" i="1">
                                      <a:latin typeface="Cambria Math" panose="02040503050406030204" pitchFamily="18" charset="0"/>
                                      <a:ea typeface="Verdana" panose="020B0604030504040204" pitchFamily="34" charset="0"/>
                                      <a:cs typeface="Verdana" panose="020B0604030504040204" pitchFamily="34" charset="0"/>
                                    </a:rPr>
                                    <m:t>𝑟</m:t>
                                  </m:r>
                                </m:e>
                              </m:d>
                              <m:r>
                                <a:rPr lang="en-US" sz="2400" i="1">
                                  <a:latin typeface="Cambria Math" panose="02040503050406030204" pitchFamily="18" charset="0"/>
                                  <a:ea typeface="Verdana" panose="020B0604030504040204" pitchFamily="34" charset="0"/>
                                  <a:cs typeface="Verdana" panose="020B0604030504040204" pitchFamily="34" charset="0"/>
                                </a:rPr>
                                <m:t>𝑑𝑟</m:t>
                              </m:r>
                            </m:e>
                          </m:nary>
                        </m:den>
                      </m:f>
                    </m:oMath>
                  </m:oMathPara>
                </a14:m>
                <a:endParaRPr lang="en-US" sz="24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4" name="TextBox 3">
                <a:extLst>
                  <a:ext uri="{FF2B5EF4-FFF2-40B4-BE49-F238E27FC236}">
                    <a16:creationId xmlns:a16="http://schemas.microsoft.com/office/drawing/2014/main" id="{F8E3DB2E-663E-7941-B3E2-75DE1515F377}"/>
                  </a:ext>
                </a:extLst>
              </p:cNvPr>
              <p:cNvSpPr txBox="1">
                <a:spLocks noRot="1" noChangeAspect="1" noMove="1" noResize="1" noEditPoints="1" noAdjustHandles="1" noChangeArrowheads="1" noChangeShapeType="1" noTextEdit="1"/>
              </p:cNvSpPr>
              <p:nvPr/>
            </p:nvSpPr>
            <p:spPr>
              <a:xfrm>
                <a:off x="990600" y="5142211"/>
                <a:ext cx="3096745" cy="1148969"/>
              </a:xfrm>
              <a:prstGeom prst="rect">
                <a:avLst/>
              </a:prstGeom>
              <a:blipFill>
                <a:blip r:embed="rId3"/>
                <a:stretch>
                  <a:fillRect t="-57143" b="-912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E337745-F10D-924C-A40F-D9CE2C2CF9C9}"/>
                  </a:ext>
                </a:extLst>
              </p:cNvPr>
              <p:cNvSpPr txBox="1"/>
              <p:nvPr/>
            </p:nvSpPr>
            <p:spPr>
              <a:xfrm>
                <a:off x="4876006" y="5255224"/>
                <a:ext cx="3425233" cy="92294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Verdana" panose="020B0604030504040204" pitchFamily="34" charset="0"/>
                          <a:cs typeface="Verdana" panose="020B0604030504040204" pitchFamily="34" charset="0"/>
                        </a:rPr>
                        <m:t>𝐼</m:t>
                      </m:r>
                      <m:d>
                        <m:d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dPr>
                        <m:e>
                          <m:r>
                            <a:rPr lang="en-US" sz="2400" b="0" i="1" smtClean="0">
                              <a:latin typeface="Cambria Math" panose="02040503050406030204" pitchFamily="18" charset="0"/>
                              <a:ea typeface="Verdana" panose="020B0604030504040204" pitchFamily="34" charset="0"/>
                              <a:cs typeface="Verdana" panose="020B0604030504040204" pitchFamily="34" charset="0"/>
                            </a:rPr>
                            <m:t>0</m:t>
                          </m:r>
                        </m:e>
                      </m:d>
                      <m:r>
                        <a:rPr lang="en-US" sz="2400" b="0" i="1" smtClean="0">
                          <a:latin typeface="Cambria Math" panose="02040503050406030204" pitchFamily="18" charset="0"/>
                          <a:ea typeface="Verdana" panose="020B0604030504040204" pitchFamily="34" charset="0"/>
                          <a:cs typeface="Verdana" panose="020B0604030504040204" pitchFamily="34" charset="0"/>
                        </a:rPr>
                        <m:t>=4</m:t>
                      </m:r>
                      <m:r>
                        <a:rPr lang="en-US" sz="2400" b="0" i="1" smtClean="0">
                          <a:latin typeface="Cambria Math" panose="02040503050406030204" pitchFamily="18" charset="0"/>
                          <a:ea typeface="Verdana" panose="020B0604030504040204" pitchFamily="34" charset="0"/>
                          <a:cs typeface="Verdana" panose="020B0604030504040204" pitchFamily="34" charset="0"/>
                        </a:rPr>
                        <m:t>𝜋</m:t>
                      </m:r>
                      <m:nary>
                        <m:nary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naryPr>
                        <m:sub>
                          <m:r>
                            <a:rPr lang="en-US" sz="2400" b="0" i="1" smtClean="0">
                              <a:latin typeface="Cambria Math" panose="02040503050406030204" pitchFamily="18" charset="0"/>
                              <a:ea typeface="Verdana" panose="020B0604030504040204" pitchFamily="34" charset="0"/>
                              <a:cs typeface="Verdana" panose="020B0604030504040204" pitchFamily="34" charset="0"/>
                            </a:rPr>
                            <m:t>0</m:t>
                          </m:r>
                        </m:sub>
                        <m:sup>
                          <m:sSub>
                            <m:sSub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2400" b="0" i="1" smtClean="0">
                                  <a:latin typeface="Cambria Math" panose="02040503050406030204" pitchFamily="18" charset="0"/>
                                  <a:ea typeface="Verdana" panose="020B0604030504040204" pitchFamily="34" charset="0"/>
                                  <a:cs typeface="Verdana" panose="020B0604030504040204" pitchFamily="34" charset="0"/>
                                </a:rPr>
                                <m:t>𝐷</m:t>
                              </m:r>
                            </m:e>
                            <m:sub>
                              <m:r>
                                <a:rPr lang="en-US" sz="2400" b="0" i="1" smtClean="0">
                                  <a:latin typeface="Cambria Math" panose="02040503050406030204" pitchFamily="18" charset="0"/>
                                  <a:ea typeface="Verdana" panose="020B0604030504040204" pitchFamily="34" charset="0"/>
                                  <a:cs typeface="Verdana" panose="020B0604030504040204" pitchFamily="34" charset="0"/>
                                </a:rPr>
                                <m:t>𝑚𝑎𝑥</m:t>
                              </m:r>
                            </m:sub>
                          </m:sSub>
                        </m:sup>
                        <m:e>
                          <m:r>
                            <a:rPr lang="en-US" sz="2400" b="0" i="1" smtClean="0">
                              <a:latin typeface="Cambria Math" panose="02040503050406030204" pitchFamily="18" charset="0"/>
                              <a:ea typeface="Verdana" panose="020B0604030504040204" pitchFamily="34" charset="0"/>
                              <a:cs typeface="Verdana" panose="020B0604030504040204" pitchFamily="34" charset="0"/>
                            </a:rPr>
                            <m:t>𝑃</m:t>
                          </m:r>
                          <m:d>
                            <m:d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dPr>
                            <m:e>
                              <m:r>
                                <a:rPr lang="en-US" sz="2400" b="0" i="1" smtClean="0">
                                  <a:latin typeface="Cambria Math" panose="02040503050406030204" pitchFamily="18" charset="0"/>
                                  <a:ea typeface="Verdana" panose="020B0604030504040204" pitchFamily="34" charset="0"/>
                                  <a:cs typeface="Verdana" panose="020B0604030504040204" pitchFamily="34" charset="0"/>
                                </a:rPr>
                                <m:t>𝑟</m:t>
                              </m:r>
                            </m:e>
                          </m:d>
                          <m:r>
                            <a:rPr lang="en-US" sz="2400" b="0" i="1" smtClean="0">
                              <a:latin typeface="Cambria Math" panose="02040503050406030204" pitchFamily="18" charset="0"/>
                              <a:ea typeface="Verdana" panose="020B0604030504040204" pitchFamily="34" charset="0"/>
                              <a:cs typeface="Verdana" panose="020B0604030504040204" pitchFamily="34" charset="0"/>
                            </a:rPr>
                            <m:t>𝑑𝑟</m:t>
                          </m:r>
                        </m:e>
                      </m:nary>
                    </m:oMath>
                  </m:oMathPara>
                </a14:m>
                <a:endParaRPr lang="en-US" sz="24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5" name="TextBox 4">
                <a:extLst>
                  <a:ext uri="{FF2B5EF4-FFF2-40B4-BE49-F238E27FC236}">
                    <a16:creationId xmlns:a16="http://schemas.microsoft.com/office/drawing/2014/main" id="{9E337745-F10D-924C-A40F-D9CE2C2CF9C9}"/>
                  </a:ext>
                </a:extLst>
              </p:cNvPr>
              <p:cNvSpPr txBox="1">
                <a:spLocks noRot="1" noChangeAspect="1" noMove="1" noResize="1" noEditPoints="1" noAdjustHandles="1" noChangeArrowheads="1" noChangeShapeType="1" noTextEdit="1"/>
              </p:cNvSpPr>
              <p:nvPr/>
            </p:nvSpPr>
            <p:spPr>
              <a:xfrm>
                <a:off x="4876006" y="5255224"/>
                <a:ext cx="3425233" cy="922945"/>
              </a:xfrm>
              <a:prstGeom prst="rect">
                <a:avLst/>
              </a:prstGeom>
              <a:blipFill>
                <a:blip r:embed="rId4"/>
                <a:stretch>
                  <a:fillRect t="-160274" b="-238356"/>
                </a:stretch>
              </a:blipFill>
            </p:spPr>
            <p:txBody>
              <a:bodyPr/>
              <a:lstStyle/>
              <a:p>
                <a:r>
                  <a:rPr lang="en-US">
                    <a:noFill/>
                  </a:rPr>
                  <a:t> </a:t>
                </a:r>
              </a:p>
            </p:txBody>
          </p:sp>
        </mc:Fallback>
      </mc:AlternateContent>
    </p:spTree>
    <p:extLst>
      <p:ext uri="{BB962C8B-B14F-4D97-AF65-F5344CB8AC3E}">
        <p14:creationId xmlns:p14="http://schemas.microsoft.com/office/powerpoint/2010/main" val="4229208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4393A-88FB-884C-8150-B56FDE0124F2}"/>
              </a:ext>
            </a:extLst>
          </p:cNvPr>
          <p:cNvSpPr>
            <a:spLocks noGrp="1"/>
          </p:cNvSpPr>
          <p:nvPr>
            <p:ph type="title"/>
          </p:nvPr>
        </p:nvSpPr>
        <p:spPr/>
        <p:txBody>
          <a:bodyPr/>
          <a:lstStyle/>
          <a:p>
            <a:r>
              <a:rPr lang="en-US" dirty="0"/>
              <a:t>What do solution SAXS?</a:t>
            </a:r>
          </a:p>
        </p:txBody>
      </p:sp>
      <p:sp>
        <p:nvSpPr>
          <p:cNvPr id="4" name="Content Placeholder 2">
            <a:extLst>
              <a:ext uri="{FF2B5EF4-FFF2-40B4-BE49-F238E27FC236}">
                <a16:creationId xmlns:a16="http://schemas.microsoft.com/office/drawing/2014/main" id="{8298C67E-534B-D144-A3DB-B57E00419237}"/>
              </a:ext>
            </a:extLst>
          </p:cNvPr>
          <p:cNvSpPr>
            <a:spLocks noGrp="1"/>
          </p:cNvSpPr>
          <p:nvPr>
            <p:ph idx="1"/>
          </p:nvPr>
        </p:nvSpPr>
        <p:spPr>
          <a:xfrm>
            <a:off x="457200" y="1617662"/>
            <a:ext cx="3428999" cy="3016250"/>
          </a:xfrm>
        </p:spPr>
        <p:txBody>
          <a:bodyPr>
            <a:normAutofit fontScale="62500" lnSpcReduction="20000"/>
          </a:bodyPr>
          <a:lstStyle/>
          <a:p>
            <a:r>
              <a:rPr lang="en-US" dirty="0"/>
              <a:t>Studies molecules in solution</a:t>
            </a:r>
          </a:p>
          <a:p>
            <a:pPr lvl="1"/>
            <a:r>
              <a:rPr lang="en-US" dirty="0"/>
              <a:t>No crystals or labels needed</a:t>
            </a:r>
          </a:p>
          <a:p>
            <a:endParaRPr lang="en-US" dirty="0"/>
          </a:p>
          <a:p>
            <a:r>
              <a:rPr lang="en-US" dirty="0"/>
              <a:t>Wide range of buffer conditions accessible</a:t>
            </a:r>
          </a:p>
          <a:p>
            <a:pPr lvl="1"/>
            <a:r>
              <a:rPr lang="en-US" dirty="0"/>
              <a:t>Salt, pH, ligand concentration . . .</a:t>
            </a:r>
          </a:p>
        </p:txBody>
      </p:sp>
      <p:pic>
        <p:nvPicPr>
          <p:cNvPr id="5" name="Picture 4">
            <a:extLst>
              <a:ext uri="{FF2B5EF4-FFF2-40B4-BE49-F238E27FC236}">
                <a16:creationId xmlns:a16="http://schemas.microsoft.com/office/drawing/2014/main" id="{C985891B-3A87-BD40-A6DA-F7C7674B8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199" y="1447800"/>
            <a:ext cx="5029200" cy="3200400"/>
          </a:xfrm>
          <a:prstGeom prst="rect">
            <a:avLst/>
          </a:prstGeom>
        </p:spPr>
      </p:pic>
      <p:sp>
        <p:nvSpPr>
          <p:cNvPr id="6" name="Content Placeholder 2">
            <a:extLst>
              <a:ext uri="{FF2B5EF4-FFF2-40B4-BE49-F238E27FC236}">
                <a16:creationId xmlns:a16="http://schemas.microsoft.com/office/drawing/2014/main" id="{37DDE952-ACCA-8B47-BAD0-47E548551F1E}"/>
              </a:ext>
            </a:extLst>
          </p:cNvPr>
          <p:cNvSpPr txBox="1">
            <a:spLocks/>
          </p:cNvSpPr>
          <p:nvPr/>
        </p:nvSpPr>
        <p:spPr bwMode="auto">
          <a:xfrm>
            <a:off x="459188" y="4922838"/>
            <a:ext cx="7999011" cy="12493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F"/>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Autofit/>
          </a:bodyPr>
          <a:lstStyle>
            <a:lvl1pPr marL="457200" indent="-457200" algn="l" defTabSz="457200" rtl="0" eaLnBrk="0" fontAlgn="base" hangingPunct="0">
              <a:lnSpc>
                <a:spcPct val="128000"/>
              </a:lnSpc>
              <a:spcBef>
                <a:spcPts val="8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mn-cs"/>
              </a:defRPr>
            </a:lvl1pPr>
            <a:lvl2pPr marL="914400" indent="-457200" algn="l" defTabSz="457200" rtl="0" eaLnBrk="0" fontAlgn="base" hangingPunct="0">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mn-cs"/>
              </a:defRPr>
            </a:lvl2pPr>
            <a:lvl3pPr marL="1257300" indent="-342900" algn="l" defTabSz="457200" rtl="0" eaLnBrk="0" fontAlgn="base" hangingPunct="0">
              <a:lnSpc>
                <a:spcPct val="128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mn-ea"/>
                <a:cs typeface="+mn-cs"/>
              </a:defRPr>
            </a:lvl3pPr>
            <a:lvl4pPr marL="17145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mn-ea"/>
                <a:cs typeface="+mn-cs"/>
              </a:defRPr>
            </a:lvl4pPr>
            <a:lvl5pPr marL="21717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r>
              <a:rPr lang="en-US" sz="2000" kern="0" dirty="0">
                <a:latin typeface="Verdana" panose="020B0604030504040204" pitchFamily="34" charset="0"/>
                <a:ea typeface="Verdana" panose="020B0604030504040204" pitchFamily="34" charset="0"/>
                <a:cs typeface="Verdana" panose="020B0604030504040204" pitchFamily="34" charset="0"/>
              </a:rPr>
              <a:t>Study mixtures, complexes, flexibility, disorder</a:t>
            </a:r>
          </a:p>
          <a:p>
            <a:endParaRPr lang="en-US" sz="2000" kern="0" dirty="0">
              <a:latin typeface="Verdana" panose="020B0604030504040204" pitchFamily="34" charset="0"/>
              <a:ea typeface="Verdana" panose="020B0604030504040204" pitchFamily="34" charset="0"/>
              <a:cs typeface="Verdana" panose="020B0604030504040204" pitchFamily="34" charset="0"/>
            </a:endParaRPr>
          </a:p>
          <a:p>
            <a:r>
              <a:rPr lang="en-US" sz="2000" kern="0" dirty="0">
                <a:latin typeface="Verdana" panose="020B0604030504040204" pitchFamily="34" charset="0"/>
                <a:ea typeface="Verdana" panose="020B0604030504040204" pitchFamily="34" charset="0"/>
                <a:cs typeface="Verdana" panose="020B0604030504040204" pitchFamily="34" charset="0"/>
              </a:rPr>
              <a:t>Beamlines and software analysis accessible to non-experts</a:t>
            </a:r>
          </a:p>
        </p:txBody>
      </p:sp>
    </p:spTree>
    <p:extLst>
      <p:ext uri="{BB962C8B-B14F-4D97-AF65-F5344CB8AC3E}">
        <p14:creationId xmlns:p14="http://schemas.microsoft.com/office/powerpoint/2010/main" val="16894443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4472-5F62-1043-85B2-C1A42B21A947}"/>
              </a:ext>
            </a:extLst>
          </p:cNvPr>
          <p:cNvSpPr>
            <a:spLocks noGrp="1"/>
          </p:cNvSpPr>
          <p:nvPr>
            <p:ph type="title"/>
          </p:nvPr>
        </p:nvSpPr>
        <p:spPr/>
        <p:txBody>
          <a:bodyPr/>
          <a:lstStyle/>
          <a:p>
            <a:r>
              <a:rPr lang="en-US" dirty="0"/>
              <a:t>How to calculate a P(r) function</a:t>
            </a:r>
          </a:p>
        </p:txBody>
      </p:sp>
      <p:sp>
        <p:nvSpPr>
          <p:cNvPr id="3" name="Content Placeholder 2">
            <a:extLst>
              <a:ext uri="{FF2B5EF4-FFF2-40B4-BE49-F238E27FC236}">
                <a16:creationId xmlns:a16="http://schemas.microsoft.com/office/drawing/2014/main" id="{E1945A6B-4A95-B448-AF7A-AEA1111D2714}"/>
              </a:ext>
            </a:extLst>
          </p:cNvPr>
          <p:cNvSpPr>
            <a:spLocks noGrp="1"/>
          </p:cNvSpPr>
          <p:nvPr>
            <p:ph idx="1"/>
          </p:nvPr>
        </p:nvSpPr>
        <p:spPr>
          <a:xfrm>
            <a:off x="685800" y="1524000"/>
            <a:ext cx="7770813" cy="838200"/>
          </a:xfrm>
        </p:spPr>
        <p:txBody>
          <a:bodyPr>
            <a:normAutofit fontScale="70000" lnSpcReduction="20000"/>
          </a:bodyPr>
          <a:lstStyle/>
          <a:p>
            <a:pPr marL="0" indent="0">
              <a:buNone/>
            </a:pPr>
            <a:r>
              <a:rPr lang="en-US" dirty="0"/>
              <a:t>Why can’t you directly do a Fourier transform (why the I in IFT)?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49291FF-76A2-C14E-B1FC-4045F1A73091}"/>
                  </a:ext>
                </a:extLst>
              </p:cNvPr>
              <p:cNvSpPr txBox="1"/>
              <p:nvPr/>
            </p:nvSpPr>
            <p:spPr>
              <a:xfrm>
                <a:off x="2133600" y="2207674"/>
                <a:ext cx="4661917" cy="918649"/>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Verdana" panose="020B0604030504040204" pitchFamily="34" charset="0"/>
                          <a:cs typeface="Verdana" panose="020B0604030504040204" pitchFamily="34" charset="0"/>
                        </a:rPr>
                        <m:t>𝑃</m:t>
                      </m:r>
                      <m:d>
                        <m:d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dPr>
                        <m:e>
                          <m:r>
                            <a:rPr lang="en-US" sz="2400" b="0" i="1" smtClean="0">
                              <a:latin typeface="Cambria Math" panose="02040503050406030204" pitchFamily="18" charset="0"/>
                              <a:ea typeface="Verdana" panose="020B0604030504040204" pitchFamily="34" charset="0"/>
                              <a:cs typeface="Verdana" panose="020B0604030504040204" pitchFamily="34" charset="0"/>
                            </a:rPr>
                            <m:t>𝑟</m:t>
                          </m:r>
                        </m:e>
                      </m:d>
                      <m:r>
                        <a:rPr lang="en-US" sz="2400" b="0" i="1" smtClean="0">
                          <a:latin typeface="Cambria Math" panose="02040503050406030204" pitchFamily="18" charset="0"/>
                          <a:ea typeface="Verdana" panose="020B0604030504040204" pitchFamily="34" charset="0"/>
                          <a:cs typeface="Verdana" panose="020B0604030504040204" pitchFamily="34" charset="0"/>
                        </a:rPr>
                        <m:t>=</m:t>
                      </m:r>
                      <m:f>
                        <m:f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fPr>
                        <m:num>
                          <m:sSup>
                            <m:sSup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sSupPr>
                            <m:e>
                              <m:r>
                                <a:rPr lang="en-US" sz="2400" b="0" i="1" smtClean="0">
                                  <a:latin typeface="Cambria Math" panose="02040503050406030204" pitchFamily="18" charset="0"/>
                                  <a:ea typeface="Verdana" panose="020B0604030504040204" pitchFamily="34" charset="0"/>
                                  <a:cs typeface="Verdana" panose="020B0604030504040204" pitchFamily="34" charset="0"/>
                                </a:rPr>
                                <m:t>𝑟</m:t>
                              </m:r>
                            </m:e>
                            <m:sup>
                              <m:r>
                                <a:rPr lang="en-US" sz="2400" b="0" i="1" smtClean="0">
                                  <a:latin typeface="Cambria Math" panose="02040503050406030204" pitchFamily="18" charset="0"/>
                                  <a:ea typeface="Verdana" panose="020B0604030504040204" pitchFamily="34" charset="0"/>
                                  <a:cs typeface="Verdana" panose="020B0604030504040204" pitchFamily="34" charset="0"/>
                                </a:rPr>
                                <m:t>2</m:t>
                              </m:r>
                            </m:sup>
                          </m:sSup>
                        </m:num>
                        <m:den>
                          <m:r>
                            <a:rPr lang="en-US" sz="2400" b="0" i="1" smtClean="0">
                              <a:latin typeface="Cambria Math" panose="02040503050406030204" pitchFamily="18" charset="0"/>
                              <a:ea typeface="Verdana" panose="020B0604030504040204" pitchFamily="34" charset="0"/>
                              <a:cs typeface="Verdana" panose="020B0604030504040204" pitchFamily="34" charset="0"/>
                            </a:rPr>
                            <m:t>2</m:t>
                          </m:r>
                          <m:sSup>
                            <m:sSup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sSupPr>
                            <m:e>
                              <m:r>
                                <a:rPr lang="en-US" sz="2400" b="0" i="1" smtClean="0">
                                  <a:latin typeface="Cambria Math" panose="02040503050406030204" pitchFamily="18" charset="0"/>
                                  <a:ea typeface="Verdana" panose="020B0604030504040204" pitchFamily="34" charset="0"/>
                                  <a:cs typeface="Verdana" panose="020B0604030504040204" pitchFamily="34" charset="0"/>
                                </a:rPr>
                                <m:t>𝜋</m:t>
                              </m:r>
                            </m:e>
                            <m:sup>
                              <m:r>
                                <a:rPr lang="en-US" sz="2400" b="0" i="1" smtClean="0">
                                  <a:latin typeface="Cambria Math" panose="02040503050406030204" pitchFamily="18" charset="0"/>
                                  <a:ea typeface="Verdana" panose="020B0604030504040204" pitchFamily="34" charset="0"/>
                                  <a:cs typeface="Verdana" panose="020B0604030504040204" pitchFamily="34" charset="0"/>
                                </a:rPr>
                                <m:t>2</m:t>
                              </m:r>
                            </m:sup>
                          </m:sSup>
                        </m:den>
                      </m:f>
                      <m:nary>
                        <m:nary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naryPr>
                        <m:sub>
                          <m:r>
                            <a:rPr lang="en-US" sz="2400" b="0" i="1" smtClean="0">
                              <a:latin typeface="Cambria Math" panose="02040503050406030204" pitchFamily="18" charset="0"/>
                              <a:ea typeface="Verdana" panose="020B0604030504040204" pitchFamily="34" charset="0"/>
                              <a:cs typeface="Verdana" panose="020B0604030504040204" pitchFamily="34" charset="0"/>
                            </a:rPr>
                            <m:t>0</m:t>
                          </m:r>
                        </m:sub>
                        <m:sup>
                          <m:r>
                            <a:rPr lang="en-US" sz="2400" i="1">
                              <a:latin typeface="Cambria Math" panose="02040503050406030204" pitchFamily="18" charset="0"/>
                              <a:ea typeface="Verdana" panose="020B0604030504040204" pitchFamily="34" charset="0"/>
                              <a:cs typeface="Verdana" panose="020B0604030504040204" pitchFamily="34" charset="0"/>
                            </a:rPr>
                            <m:t>∞</m:t>
                          </m:r>
                        </m:sup>
                        <m:e>
                          <m:sSup>
                            <m:sSup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sSupPr>
                            <m:e>
                              <m:r>
                                <a:rPr lang="en-US" sz="2400" b="0" i="1" smtClean="0">
                                  <a:latin typeface="Cambria Math" panose="02040503050406030204" pitchFamily="18" charset="0"/>
                                  <a:ea typeface="Verdana" panose="020B0604030504040204" pitchFamily="34" charset="0"/>
                                  <a:cs typeface="Verdana" panose="020B0604030504040204" pitchFamily="34" charset="0"/>
                                </a:rPr>
                                <m:t>𝑞</m:t>
                              </m:r>
                            </m:e>
                            <m:sup>
                              <m:r>
                                <a:rPr lang="en-US" sz="2400" b="0" i="1" smtClean="0">
                                  <a:latin typeface="Cambria Math" panose="02040503050406030204" pitchFamily="18" charset="0"/>
                                  <a:ea typeface="Verdana" panose="020B0604030504040204" pitchFamily="34" charset="0"/>
                                  <a:cs typeface="Verdana" panose="020B0604030504040204" pitchFamily="34" charset="0"/>
                                </a:rPr>
                                <m:t>2</m:t>
                              </m:r>
                            </m:sup>
                          </m:sSup>
                          <m:r>
                            <a:rPr lang="en-US" sz="2400" b="0" i="1" smtClean="0">
                              <a:latin typeface="Cambria Math" panose="02040503050406030204" pitchFamily="18" charset="0"/>
                              <a:ea typeface="Verdana" panose="020B0604030504040204" pitchFamily="34" charset="0"/>
                              <a:cs typeface="Verdana" panose="020B0604030504040204" pitchFamily="34" charset="0"/>
                            </a:rPr>
                            <m:t>𝐼</m:t>
                          </m:r>
                          <m:r>
                            <a:rPr lang="en-US" sz="2400" b="0" i="1" smtClean="0">
                              <a:latin typeface="Cambria Math" panose="02040503050406030204" pitchFamily="18" charset="0"/>
                              <a:ea typeface="Verdana" panose="020B0604030504040204" pitchFamily="34" charset="0"/>
                              <a:cs typeface="Verdana" panose="020B0604030504040204" pitchFamily="34" charset="0"/>
                            </a:rPr>
                            <m:t>(</m:t>
                          </m:r>
                          <m:r>
                            <a:rPr lang="en-US" sz="2400" b="0" i="1" smtClean="0">
                              <a:latin typeface="Cambria Math" panose="02040503050406030204" pitchFamily="18" charset="0"/>
                              <a:ea typeface="Verdana" panose="020B0604030504040204" pitchFamily="34" charset="0"/>
                              <a:cs typeface="Verdana" panose="020B0604030504040204" pitchFamily="34" charset="0"/>
                            </a:rPr>
                            <m:t>𝑞</m:t>
                          </m:r>
                          <m:r>
                            <a:rPr lang="en-US" sz="2400" b="0" i="1" smtClean="0">
                              <a:latin typeface="Cambria Math" panose="02040503050406030204" pitchFamily="18" charset="0"/>
                              <a:ea typeface="Verdana" panose="020B0604030504040204" pitchFamily="34" charset="0"/>
                              <a:cs typeface="Verdana" panose="020B0604030504040204" pitchFamily="34" charset="0"/>
                            </a:rPr>
                            <m:t>)</m:t>
                          </m:r>
                          <m:f>
                            <m:fPr>
                              <m:ctrlPr>
                                <a:rPr lang="en-US" sz="2400" b="0" i="1" smtClean="0">
                                  <a:latin typeface="Cambria Math" panose="02040503050406030204" pitchFamily="18" charset="0"/>
                                  <a:ea typeface="Verdana" panose="020B0604030504040204" pitchFamily="34" charset="0"/>
                                  <a:cs typeface="Verdana" panose="020B0604030504040204" pitchFamily="34" charset="0"/>
                                </a:rPr>
                              </m:ctrlPr>
                            </m:fPr>
                            <m:num>
                              <m:r>
                                <m:rPr>
                                  <m:sty m:val="p"/>
                                </m:rPr>
                                <a:rPr lang="en-US" sz="2400" b="0" i="0" smtClean="0">
                                  <a:latin typeface="Cambria Math" panose="02040503050406030204" pitchFamily="18" charset="0"/>
                                  <a:ea typeface="Verdana" panose="020B0604030504040204" pitchFamily="34" charset="0"/>
                                  <a:cs typeface="Verdana" panose="020B0604030504040204" pitchFamily="34" charset="0"/>
                                </a:rPr>
                                <m:t>sin</m:t>
                              </m:r>
                              <m:r>
                                <a:rPr lang="en-US" sz="2400" b="0" i="1" smtClean="0">
                                  <a:latin typeface="Cambria Math" panose="02040503050406030204" pitchFamily="18" charset="0"/>
                                  <a:ea typeface="Verdana" panose="020B0604030504040204" pitchFamily="34" charset="0"/>
                                  <a:cs typeface="Verdana" panose="020B0604030504040204" pitchFamily="34" charset="0"/>
                                </a:rPr>
                                <m:t>⁡(</m:t>
                              </m:r>
                              <m:r>
                                <a:rPr lang="en-US" sz="2400" b="0" i="1" smtClean="0">
                                  <a:latin typeface="Cambria Math" panose="02040503050406030204" pitchFamily="18" charset="0"/>
                                  <a:ea typeface="Verdana" panose="020B0604030504040204" pitchFamily="34" charset="0"/>
                                  <a:cs typeface="Verdana" panose="020B0604030504040204" pitchFamily="34" charset="0"/>
                                </a:rPr>
                                <m:t>𝑞𝑟</m:t>
                              </m:r>
                              <m:r>
                                <a:rPr lang="en-US" sz="2400" b="0" i="1" smtClean="0">
                                  <a:latin typeface="Cambria Math" panose="02040503050406030204" pitchFamily="18" charset="0"/>
                                  <a:ea typeface="Verdana" panose="020B0604030504040204" pitchFamily="34" charset="0"/>
                                  <a:cs typeface="Verdana" panose="020B0604030504040204" pitchFamily="34" charset="0"/>
                                </a:rPr>
                                <m:t>)</m:t>
                              </m:r>
                            </m:num>
                            <m:den>
                              <m:r>
                                <a:rPr lang="en-US" sz="2400" b="0" i="1" smtClean="0">
                                  <a:latin typeface="Cambria Math" panose="02040503050406030204" pitchFamily="18" charset="0"/>
                                  <a:ea typeface="Verdana" panose="020B0604030504040204" pitchFamily="34" charset="0"/>
                                  <a:cs typeface="Verdana" panose="020B0604030504040204" pitchFamily="34" charset="0"/>
                                </a:rPr>
                                <m:t>𝑞𝑟</m:t>
                              </m:r>
                            </m:den>
                          </m:f>
                          <m:r>
                            <a:rPr lang="en-US" sz="2400" b="0" i="1" smtClean="0">
                              <a:latin typeface="Cambria Math" panose="02040503050406030204" pitchFamily="18" charset="0"/>
                              <a:ea typeface="Verdana" panose="020B0604030504040204" pitchFamily="34" charset="0"/>
                              <a:cs typeface="Verdana" panose="020B0604030504040204" pitchFamily="34" charset="0"/>
                            </a:rPr>
                            <m:t>𝑑𝑞</m:t>
                          </m:r>
                        </m:e>
                      </m:nary>
                    </m:oMath>
                  </m:oMathPara>
                </a14:m>
                <a:endParaRPr lang="en-US" sz="24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4" name="TextBox 3">
                <a:extLst>
                  <a:ext uri="{FF2B5EF4-FFF2-40B4-BE49-F238E27FC236}">
                    <a16:creationId xmlns:a16="http://schemas.microsoft.com/office/drawing/2014/main" id="{049291FF-76A2-C14E-B1FC-4045F1A73091}"/>
                  </a:ext>
                </a:extLst>
              </p:cNvPr>
              <p:cNvSpPr txBox="1">
                <a:spLocks noRot="1" noChangeAspect="1" noMove="1" noResize="1" noEditPoints="1" noAdjustHandles="1" noChangeArrowheads="1" noChangeShapeType="1" noTextEdit="1"/>
              </p:cNvSpPr>
              <p:nvPr/>
            </p:nvSpPr>
            <p:spPr>
              <a:xfrm>
                <a:off x="2133600" y="2207674"/>
                <a:ext cx="4661917" cy="918649"/>
              </a:xfrm>
              <a:prstGeom prst="rect">
                <a:avLst/>
              </a:prstGeom>
              <a:blipFill>
                <a:blip r:embed="rId2"/>
                <a:stretch>
                  <a:fillRect t="-160274" b="-238356"/>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23B5F939-DD56-5645-AE1E-B32428E86738}"/>
              </a:ext>
            </a:extLst>
          </p:cNvPr>
          <p:cNvSpPr/>
          <p:nvPr/>
        </p:nvSpPr>
        <p:spPr bwMode="auto">
          <a:xfrm>
            <a:off x="4038600" y="2229442"/>
            <a:ext cx="304800" cy="304800"/>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a:ln>
                <a:noFill/>
              </a:ln>
              <a:solidFill>
                <a:schemeClr val="bg1"/>
              </a:solidFill>
              <a:effectLst/>
              <a:latin typeface="Arial" charset="0"/>
              <a:ea typeface="ＭＳ Ｐゴシック" pitchFamily="32" charset="-128"/>
            </a:endParaRPr>
          </a:p>
        </p:txBody>
      </p:sp>
      <p:sp>
        <p:nvSpPr>
          <p:cNvPr id="6" name="Content Placeholder 2">
            <a:extLst>
              <a:ext uri="{FF2B5EF4-FFF2-40B4-BE49-F238E27FC236}">
                <a16:creationId xmlns:a16="http://schemas.microsoft.com/office/drawing/2014/main" id="{F2F587C6-972A-9A46-933D-35606871BA11}"/>
              </a:ext>
            </a:extLst>
          </p:cNvPr>
          <p:cNvSpPr txBox="1">
            <a:spLocks/>
          </p:cNvSpPr>
          <p:nvPr/>
        </p:nvSpPr>
        <p:spPr bwMode="auto">
          <a:xfrm>
            <a:off x="688521" y="3200390"/>
            <a:ext cx="7770813" cy="838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rmAutofit fontScale="47500" lnSpcReduction="20000"/>
          </a:bodyPr>
          <a:lstStyle>
            <a:lvl1pPr marL="457200" indent="-457200" algn="l" defTabSz="457200" rtl="0" eaLnBrk="0" fontAlgn="base" hangingPunct="0">
              <a:lnSpc>
                <a:spcPct val="128000"/>
              </a:lnSpc>
              <a:spcBef>
                <a:spcPts val="800"/>
              </a:spcBef>
              <a:spcAft>
                <a:spcPct val="0"/>
              </a:spcAft>
              <a:buClr>
                <a:srgbClr val="000000"/>
              </a:buClr>
              <a:buSzPct val="100000"/>
              <a:buFont typeface="Arial" panose="020B0604020202020204" pitchFamily="34" charset="0"/>
              <a:buChar char="•"/>
              <a:defRPr sz="3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914400" indent="-457200" algn="l" defTabSz="457200" rtl="0" eaLnBrk="0" fontAlgn="base" hangingPunct="0">
              <a:spcBef>
                <a:spcPts val="700"/>
              </a:spcBef>
              <a:spcAft>
                <a:spcPct val="0"/>
              </a:spcAft>
              <a:buClr>
                <a:srgbClr val="000000"/>
              </a:buClr>
              <a:buSzPct val="100000"/>
              <a:buFont typeface="Arial" panose="020B0604020202020204" pitchFamily="34" charset="0"/>
              <a:buChar char="•"/>
              <a:defRPr sz="28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457200" rtl="0" eaLnBrk="0" fontAlgn="base" hangingPunct="0">
              <a:lnSpc>
                <a:spcPct val="128000"/>
              </a:lnSpc>
              <a:spcBef>
                <a:spcPts val="600"/>
              </a:spcBef>
              <a:spcAft>
                <a:spcPct val="0"/>
              </a:spcAft>
              <a:buClr>
                <a:srgbClr val="000000"/>
              </a:buClr>
              <a:buSzPct val="100000"/>
              <a:buFont typeface="Arial" panose="020B0604020202020204" pitchFamily="34" charset="0"/>
              <a:buChar char="•"/>
              <a:defRPr sz="24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7145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21717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buFont typeface="Arial" panose="020B0604020202020204" pitchFamily="34" charset="0"/>
              <a:buNone/>
            </a:pPr>
            <a:r>
              <a:rPr lang="en-US" kern="0" dirty="0"/>
              <a:t>The finite extent of our measurement (and measurement noise) means that a direct Fourier transform distorts the true P(r) function. You get ‘truncation artifacts’.</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7B283B36-9E37-1E4C-BFEC-19B289915B33}"/>
                  </a:ext>
                </a:extLst>
              </p:cNvPr>
              <p:cNvSpPr txBox="1">
                <a:spLocks/>
              </p:cNvSpPr>
              <p:nvPr/>
            </p:nvSpPr>
            <p:spPr bwMode="auto">
              <a:xfrm>
                <a:off x="685800" y="4299360"/>
                <a:ext cx="7770813" cy="2101440"/>
              </a:xfrm>
              <a:prstGeom prst="rect">
                <a:avLst/>
              </a:prstGeom>
              <a:noFill/>
              <a:ln>
                <a:noFill/>
              </a:ln>
              <a:effectLst/>
              <a:extLst>
                <a:ext uri="{909E8E84-426E-40dd-AFC4-6F175D3DCCD1}">
                  <a14:hiddenFill xmlns="">
                    <a:solidFill>
                      <a:srgbClr val="FFFFFF"/>
                    </a:solidFill>
                  </a14:hiddenFill>
                </a:ext>
                <a:ext uri="{91240B29-F687-4f45-9708-019B960494DF}">
                  <a14:hiddenLine xmlns="" w="9525">
                    <a:solidFill>
                      <a:srgbClr val="3465AF"/>
                    </a:solidFill>
                    <a:round/>
                    <a:headEnd/>
                    <a:tailEnd/>
                  </a14:hiddenLine>
                </a:ext>
                <a:ext uri="{AF507438-7753-43e0-B8FC-AC1667EBCBE1}">
                  <a14:hiddenEffects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rmAutofit fontScale="55000" lnSpcReduction="20000"/>
              </a:bodyPr>
              <a:lstStyle>
                <a:lvl1pPr marL="457200" indent="-457200" algn="l" defTabSz="457200" rtl="0" eaLnBrk="0" fontAlgn="base" hangingPunct="0">
                  <a:lnSpc>
                    <a:spcPct val="128000"/>
                  </a:lnSpc>
                  <a:spcBef>
                    <a:spcPts val="800"/>
                  </a:spcBef>
                  <a:spcAft>
                    <a:spcPct val="0"/>
                  </a:spcAft>
                  <a:buClr>
                    <a:srgbClr val="000000"/>
                  </a:buClr>
                  <a:buSzPct val="100000"/>
                  <a:buFont typeface="Arial" panose="020B0604020202020204" pitchFamily="34" charset="0"/>
                  <a:buChar char="•"/>
                  <a:defRPr sz="3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914400" indent="-457200" algn="l" defTabSz="457200" rtl="0" eaLnBrk="0" fontAlgn="base" hangingPunct="0">
                  <a:spcBef>
                    <a:spcPts val="700"/>
                  </a:spcBef>
                  <a:spcAft>
                    <a:spcPct val="0"/>
                  </a:spcAft>
                  <a:buClr>
                    <a:srgbClr val="000000"/>
                  </a:buClr>
                  <a:buSzPct val="100000"/>
                  <a:buFont typeface="Arial" panose="020B0604020202020204" pitchFamily="34" charset="0"/>
                  <a:buChar char="•"/>
                  <a:defRPr sz="28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457200" rtl="0" eaLnBrk="0" fontAlgn="base" hangingPunct="0">
                  <a:lnSpc>
                    <a:spcPct val="128000"/>
                  </a:lnSpc>
                  <a:spcBef>
                    <a:spcPts val="600"/>
                  </a:spcBef>
                  <a:spcAft>
                    <a:spcPct val="0"/>
                  </a:spcAft>
                  <a:buClr>
                    <a:srgbClr val="000000"/>
                  </a:buClr>
                  <a:buSzPct val="100000"/>
                  <a:buFont typeface="Arial" panose="020B0604020202020204" pitchFamily="34" charset="0"/>
                  <a:buChar char="•"/>
                  <a:defRPr sz="24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7145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21717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buFont typeface="Arial" panose="020B0604020202020204" pitchFamily="34" charset="0"/>
                  <a:buNone/>
                </a:pPr>
                <a:r>
                  <a:rPr lang="en-US" kern="0" dirty="0"/>
                  <a:t>You generate a P(r) with a given </a:t>
                </a:r>
                <a14:m>
                  <m:oMath xmlns:m="http://schemas.openxmlformats.org/officeDocument/2006/math">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𝐷</m:t>
                        </m:r>
                      </m:e>
                      <m:sub>
                        <m:r>
                          <a:rPr lang="en-US" b="0" i="1" kern="0" smtClean="0">
                            <a:latin typeface="Cambria Math" panose="02040503050406030204" pitchFamily="18" charset="0"/>
                          </a:rPr>
                          <m:t>𝑚𝑎𝑥</m:t>
                        </m:r>
                      </m:sub>
                    </m:sSub>
                  </m:oMath>
                </a14:m>
                <a:r>
                  <a:rPr lang="en-US" kern="0" dirty="0"/>
                  <a:t> by fitting against the data</a:t>
                </a:r>
              </a:p>
              <a:p>
                <a:pPr lvl="1"/>
                <a:r>
                  <a:rPr lang="en-US" kern="0" dirty="0"/>
                  <a:t>Fitting criteria include both ‘fit’ (</a:t>
                </a:r>
                <a14:m>
                  <m:oMath xmlns:m="http://schemas.openxmlformats.org/officeDocument/2006/math">
                    <m:sSup>
                      <m:sSupPr>
                        <m:ctrlPr>
                          <a:rPr lang="en-US" b="0" i="1" kern="0" smtClean="0">
                            <a:latin typeface="Cambria Math" panose="02040503050406030204" pitchFamily="18" charset="0"/>
                            <a:ea typeface="Cambria Math" panose="02040503050406030204" pitchFamily="18" charset="0"/>
                          </a:rPr>
                        </m:ctrlPr>
                      </m:sSupPr>
                      <m:e>
                        <m:r>
                          <a:rPr lang="en-US" i="1" kern="0" smtClean="0">
                            <a:latin typeface="Cambria Math" panose="02040503050406030204" pitchFamily="18" charset="0"/>
                            <a:ea typeface="Cambria Math" panose="02040503050406030204" pitchFamily="18" charset="0"/>
                          </a:rPr>
                          <m:t>𝜒</m:t>
                        </m:r>
                      </m:e>
                      <m:sup>
                        <m:r>
                          <a:rPr lang="en-US" b="0" i="1" kern="0" smtClean="0">
                            <a:latin typeface="Cambria Math" panose="02040503050406030204" pitchFamily="18" charset="0"/>
                            <a:ea typeface="Cambria Math" panose="02040503050406030204" pitchFamily="18" charset="0"/>
                          </a:rPr>
                          <m:t>2</m:t>
                        </m:r>
                      </m:sup>
                    </m:sSup>
                  </m:oMath>
                </a14:m>
                <a:r>
                  <a:rPr lang="en-US" kern="0" dirty="0"/>
                  <a:t>) and ‘regularization’ parameters</a:t>
                </a:r>
              </a:p>
              <a:p>
                <a:pPr lvl="1"/>
                <a:r>
                  <a:rPr lang="en-US" kern="0" dirty="0"/>
                  <a:t>Regularization include ‘perceptual’ criteria such as</a:t>
                </a:r>
              </a:p>
              <a:p>
                <a:pPr lvl="2"/>
                <a:r>
                  <a:rPr lang="en-US" kern="0" dirty="0"/>
                  <a:t>Smoothness of the P(r)</a:t>
                </a:r>
              </a:p>
              <a:p>
                <a:pPr lvl="2"/>
                <a:r>
                  <a:rPr lang="en-US" kern="0" dirty="0"/>
                  <a:t>Systematic deviations from I(q)</a:t>
                </a:r>
              </a:p>
              <a:p>
                <a:pPr lvl="2"/>
                <a:r>
                  <a:rPr lang="en-US" kern="0" dirty="0"/>
                  <a:t>Stability of the solution when changing parameter weighting</a:t>
                </a:r>
              </a:p>
              <a:p>
                <a:pPr lvl="2"/>
                <a:r>
                  <a:rPr lang="en-US" kern="0" dirty="0"/>
                  <a:t>Positivity of the solution</a:t>
                </a:r>
              </a:p>
            </p:txBody>
          </p:sp>
        </mc:Choice>
        <mc:Fallback xmlns="">
          <p:sp>
            <p:nvSpPr>
              <p:cNvPr id="7" name="Content Placeholder 2">
                <a:extLst>
                  <a:ext uri="{FF2B5EF4-FFF2-40B4-BE49-F238E27FC236}">
                    <a16:creationId xmlns:a16="http://schemas.microsoft.com/office/drawing/2014/main" id="{7B283B36-9E37-1E4C-BFEC-19B289915B33}"/>
                  </a:ext>
                </a:extLst>
              </p:cNvPr>
              <p:cNvSpPr txBox="1">
                <a:spLocks noRot="1" noChangeAspect="1" noMove="1" noResize="1" noEditPoints="1" noAdjustHandles="1" noChangeArrowheads="1" noChangeShapeType="1" noTextEdit="1"/>
              </p:cNvSpPr>
              <p:nvPr/>
            </p:nvSpPr>
            <p:spPr bwMode="auto">
              <a:xfrm>
                <a:off x="685800" y="4299360"/>
                <a:ext cx="7770813" cy="2101440"/>
              </a:xfrm>
              <a:prstGeom prst="rect">
                <a:avLst/>
              </a:prstGeom>
              <a:blipFill>
                <a:blip r:embed="rId3"/>
                <a:stretch>
                  <a:fillRect l="-653" t="-1205" b="-1205"/>
                </a:stretch>
              </a:bli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667421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EA67-7B3F-A74B-B03F-B9DF302C49A1}"/>
              </a:ext>
            </a:extLst>
          </p:cNvPr>
          <p:cNvSpPr>
            <a:spLocks noGrp="1"/>
          </p:cNvSpPr>
          <p:nvPr>
            <p:ph type="title"/>
          </p:nvPr>
        </p:nvSpPr>
        <p:spPr/>
        <p:txBody>
          <a:bodyPr/>
          <a:lstStyle/>
          <a:p>
            <a:r>
              <a:rPr lang="en-US" dirty="0"/>
              <a:t>How to calculate a P(r) function</a:t>
            </a:r>
          </a:p>
        </p:txBody>
      </p:sp>
      <p:sp>
        <p:nvSpPr>
          <p:cNvPr id="3" name="Content Placeholder 2">
            <a:extLst>
              <a:ext uri="{FF2B5EF4-FFF2-40B4-BE49-F238E27FC236}">
                <a16:creationId xmlns:a16="http://schemas.microsoft.com/office/drawing/2014/main" id="{281857AE-8951-BC41-8BAB-64A348102F20}"/>
              </a:ext>
            </a:extLst>
          </p:cNvPr>
          <p:cNvSpPr>
            <a:spLocks noGrp="1"/>
          </p:cNvSpPr>
          <p:nvPr>
            <p:ph idx="1"/>
          </p:nvPr>
        </p:nvSpPr>
        <p:spPr>
          <a:xfrm>
            <a:off x="685800" y="1524000"/>
            <a:ext cx="7770813" cy="838200"/>
          </a:xfrm>
        </p:spPr>
        <p:txBody>
          <a:bodyPr>
            <a:normAutofit fontScale="70000" lnSpcReduction="20000"/>
          </a:bodyPr>
          <a:lstStyle/>
          <a:p>
            <a:pPr marL="0" indent="0">
              <a:buNone/>
            </a:pPr>
            <a:r>
              <a:rPr lang="en-US" dirty="0"/>
              <a:t>Most commonly we use a program called GNOM to do the IFT, though others exist.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1359CB7-FC6A-174B-A9B9-C090F97D799B}"/>
                  </a:ext>
                </a:extLst>
              </p:cNvPr>
              <p:cNvSpPr txBox="1"/>
              <p:nvPr/>
            </p:nvSpPr>
            <p:spPr>
              <a:xfrm>
                <a:off x="685800" y="2362200"/>
                <a:ext cx="7770813" cy="338554"/>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Requires estimate of </a:t>
                </a:r>
                <a14:m>
                  <m:oMath xmlns:m="http://schemas.openxmlformats.org/officeDocument/2006/math">
                    <m:sSub>
                      <m:sSub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1600" b="0" i="1" smtClean="0">
                            <a:latin typeface="Cambria Math" panose="02040503050406030204" pitchFamily="18" charset="0"/>
                            <a:ea typeface="Verdana" panose="020B0604030504040204" pitchFamily="34" charset="0"/>
                            <a:cs typeface="Verdana" panose="020B0604030504040204" pitchFamily="34" charset="0"/>
                          </a:rPr>
                          <m:t>𝐷</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𝑚𝑎𝑥</m:t>
                        </m:r>
                      </m:sub>
                    </m:sSub>
                  </m:oMath>
                </a14:m>
                <a:r>
                  <a:rPr lang="en-US" sz="1600" b="0" dirty="0">
                    <a:latin typeface="Verdana" panose="020B0604030504040204" pitchFamily="34" charset="0"/>
                    <a:ea typeface="Verdana" panose="020B0604030504040204" pitchFamily="34" charset="0"/>
                    <a:cs typeface="Verdana" panose="020B0604030504040204" pitchFamily="34" charset="0"/>
                  </a:rPr>
                  <a:t> for IFT</a:t>
                </a:r>
              </a:p>
            </p:txBody>
          </p:sp>
        </mc:Choice>
        <mc:Fallback xmlns="">
          <p:sp>
            <p:nvSpPr>
              <p:cNvPr id="4" name="TextBox 3">
                <a:extLst>
                  <a:ext uri="{FF2B5EF4-FFF2-40B4-BE49-F238E27FC236}">
                    <a16:creationId xmlns:a16="http://schemas.microsoft.com/office/drawing/2014/main" id="{21359CB7-FC6A-174B-A9B9-C090F97D799B}"/>
                  </a:ext>
                </a:extLst>
              </p:cNvPr>
              <p:cNvSpPr txBox="1">
                <a:spLocks noRot="1" noChangeAspect="1" noMove="1" noResize="1" noEditPoints="1" noAdjustHandles="1" noChangeArrowheads="1" noChangeShapeType="1" noTextEdit="1"/>
              </p:cNvSpPr>
              <p:nvPr/>
            </p:nvSpPr>
            <p:spPr>
              <a:xfrm>
                <a:off x="685800" y="2362200"/>
                <a:ext cx="7770813" cy="338554"/>
              </a:xfrm>
              <a:prstGeom prst="rect">
                <a:avLst/>
              </a:prstGeom>
              <a:blipFill>
                <a:blip r:embed="rId2"/>
                <a:stretch>
                  <a:fillRect l="-326" t="-3571"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BB1312B-8EEB-FF4C-8521-66B88EC424CC}"/>
                  </a:ext>
                </a:extLst>
              </p:cNvPr>
              <p:cNvSpPr txBox="1"/>
              <p:nvPr/>
            </p:nvSpPr>
            <p:spPr>
              <a:xfrm>
                <a:off x="685800" y="2899296"/>
                <a:ext cx="4419600" cy="3928768"/>
              </a:xfrm>
              <a:prstGeom prst="rect">
                <a:avLst/>
              </a:prstGeom>
              <a:noFill/>
            </p:spPr>
            <p:txBody>
              <a:bodyPr wrap="square" rtlCol="0">
                <a:spAutoFit/>
              </a:bodyPr>
              <a:lstStyle/>
              <a:p>
                <a:pPr algn="l"/>
                <a:r>
                  <a:rPr lang="en-US" sz="2000" b="0" dirty="0">
                    <a:latin typeface="Verdana" panose="020B0604030504040204" pitchFamily="34" charset="0"/>
                    <a:ea typeface="Verdana" panose="020B0604030504040204" pitchFamily="34" charset="0"/>
                    <a:cs typeface="Verdana" panose="020B0604030504040204" pitchFamily="34" charset="0"/>
                  </a:rPr>
                  <a:t>Criteria for judging a good </a:t>
                </a:r>
                <a14:m>
                  <m:oMath xmlns:m="http://schemas.openxmlformats.org/officeDocument/2006/math">
                    <m:sSub>
                      <m:sSubPr>
                        <m:ctrlPr>
                          <a:rPr lang="en-US" sz="20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2000" b="0" i="1" smtClean="0">
                            <a:latin typeface="Cambria Math" panose="02040503050406030204" pitchFamily="18" charset="0"/>
                            <a:ea typeface="Verdana" panose="020B0604030504040204" pitchFamily="34" charset="0"/>
                            <a:cs typeface="Verdana" panose="020B0604030504040204" pitchFamily="34" charset="0"/>
                          </a:rPr>
                          <m:t>𝐷</m:t>
                        </m:r>
                      </m:e>
                      <m:sub>
                        <m:r>
                          <a:rPr lang="en-US" sz="2000" b="0" i="1" smtClean="0">
                            <a:latin typeface="Cambria Math" panose="02040503050406030204" pitchFamily="18" charset="0"/>
                            <a:ea typeface="Verdana" panose="020B0604030504040204" pitchFamily="34" charset="0"/>
                            <a:cs typeface="Verdana" panose="020B0604030504040204" pitchFamily="34" charset="0"/>
                          </a:rPr>
                          <m:t>𝑚𝑎𝑥</m:t>
                        </m:r>
                      </m:sub>
                    </m:sSub>
                  </m:oMath>
                </a14:m>
                <a:r>
                  <a:rPr lang="en-US" sz="2000" b="0" dirty="0">
                    <a:latin typeface="Verdana" panose="020B0604030504040204" pitchFamily="34" charset="0"/>
                    <a:ea typeface="Verdana" panose="020B0604030504040204" pitchFamily="34" charset="0"/>
                    <a:cs typeface="Verdana" panose="020B0604030504040204" pitchFamily="34" charset="0"/>
                  </a:rPr>
                  <a:t> based on P(r) function:</a:t>
                </a:r>
              </a:p>
              <a:p>
                <a:pPr marL="285750" indent="-285750" algn="l">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P(r) falls gradually to zero at </a:t>
                </a:r>
                <a14:m>
                  <m:oMath xmlns:m="http://schemas.openxmlformats.org/officeDocument/2006/math">
                    <m:sSub>
                      <m:sSub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1600" b="0" i="1" smtClean="0">
                            <a:latin typeface="Cambria Math" panose="02040503050406030204" pitchFamily="18" charset="0"/>
                            <a:ea typeface="Verdana" panose="020B0604030504040204" pitchFamily="34" charset="0"/>
                            <a:cs typeface="Verdana" panose="020B0604030504040204" pitchFamily="34" charset="0"/>
                          </a:rPr>
                          <m:t>𝐷</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𝑚𝑎𝑥</m:t>
                        </m:r>
                      </m:sub>
                    </m:sSub>
                  </m:oMath>
                </a14:m>
                <a:endParaRPr lang="en-US" sz="1600" b="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1600" b="0" dirty="0">
                    <a:latin typeface="Verdana" panose="020B0604030504040204" pitchFamily="34" charset="0"/>
                    <a:ea typeface="Verdana" panose="020B0604030504040204" pitchFamily="34" charset="0"/>
                    <a:cs typeface="Verdana" panose="020B0604030504040204" pitchFamily="34" charset="0"/>
                  </a:rPr>
                  <a:t>Underestimated </a:t>
                </a:r>
                <a14:m>
                  <m:oMath xmlns:m="http://schemas.openxmlformats.org/officeDocument/2006/math">
                    <m:sSub>
                      <m:sSubPr>
                        <m:ctrlPr>
                          <a:rPr lang="en-US" sz="1600" i="1">
                            <a:latin typeface="Cambria Math" panose="02040503050406030204" pitchFamily="18" charset="0"/>
                            <a:ea typeface="Verdana" panose="020B0604030504040204" pitchFamily="34" charset="0"/>
                            <a:cs typeface="Verdana" panose="020B0604030504040204" pitchFamily="34" charset="0"/>
                          </a:rPr>
                        </m:ctrlPr>
                      </m:sSubPr>
                      <m:e>
                        <m:r>
                          <a:rPr lang="en-US" sz="1600" i="1">
                            <a:latin typeface="Cambria Math" panose="02040503050406030204" pitchFamily="18" charset="0"/>
                            <a:ea typeface="Verdana" panose="020B0604030504040204" pitchFamily="34" charset="0"/>
                            <a:cs typeface="Verdana" panose="020B0604030504040204" pitchFamily="34" charset="0"/>
                          </a:rPr>
                          <m:t>𝐷</m:t>
                        </m:r>
                      </m:e>
                      <m:sub>
                        <m:r>
                          <a:rPr lang="en-US" sz="1600" i="1">
                            <a:latin typeface="Cambria Math" panose="02040503050406030204" pitchFamily="18" charset="0"/>
                            <a:ea typeface="Verdana" panose="020B0604030504040204" pitchFamily="34" charset="0"/>
                            <a:cs typeface="Verdana" panose="020B0604030504040204" pitchFamily="34" charset="0"/>
                          </a:rPr>
                          <m:t>𝑚𝑎𝑥</m:t>
                        </m:r>
                      </m:sub>
                    </m:sSub>
                  </m:oMath>
                </a14:m>
                <a:r>
                  <a:rPr lang="en-US" sz="1600" b="0" dirty="0">
                    <a:latin typeface="Verdana" panose="020B0604030504040204" pitchFamily="34" charset="0"/>
                    <a:ea typeface="Verdana" panose="020B0604030504040204" pitchFamily="34" charset="0"/>
                    <a:cs typeface="Verdana" panose="020B0604030504040204" pitchFamily="34" charset="0"/>
                  </a:rPr>
                  <a:t> has an abrupt descent</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Overestimated </a:t>
                </a:r>
                <a14:m>
                  <m:oMath xmlns:m="http://schemas.openxmlformats.org/officeDocument/2006/math">
                    <m:sSub>
                      <m:sSubPr>
                        <m:ctrlPr>
                          <a:rPr lang="en-US" sz="1600" i="1">
                            <a:latin typeface="Cambria Math" panose="02040503050406030204" pitchFamily="18" charset="0"/>
                            <a:ea typeface="Verdana" panose="020B0604030504040204" pitchFamily="34" charset="0"/>
                            <a:cs typeface="Verdana" panose="020B0604030504040204" pitchFamily="34" charset="0"/>
                          </a:rPr>
                        </m:ctrlPr>
                      </m:sSubPr>
                      <m:e>
                        <m:r>
                          <a:rPr lang="en-US" sz="1600" i="1">
                            <a:latin typeface="Cambria Math" panose="02040503050406030204" pitchFamily="18" charset="0"/>
                            <a:ea typeface="Verdana" panose="020B0604030504040204" pitchFamily="34" charset="0"/>
                            <a:cs typeface="Verdana" panose="020B0604030504040204" pitchFamily="34" charset="0"/>
                          </a:rPr>
                          <m:t>𝐷</m:t>
                        </m:r>
                      </m:e>
                      <m:sub>
                        <m:r>
                          <a:rPr lang="en-US" sz="1600" i="1">
                            <a:latin typeface="Cambria Math" panose="02040503050406030204" pitchFamily="18" charset="0"/>
                            <a:ea typeface="Verdana" panose="020B0604030504040204" pitchFamily="34" charset="0"/>
                            <a:cs typeface="Verdana" panose="020B0604030504040204" pitchFamily="34" charset="0"/>
                          </a:rPr>
                          <m:t>𝑚𝑎𝑥</m:t>
                        </m:r>
                      </m:sub>
                    </m:sSub>
                  </m:oMath>
                </a14:m>
                <a:r>
                  <a:rPr lang="en-US" sz="1600" b="0" dirty="0">
                    <a:latin typeface="Verdana" panose="020B0604030504040204" pitchFamily="34" charset="0"/>
                    <a:ea typeface="Verdana" panose="020B0604030504040204" pitchFamily="34" charset="0"/>
                    <a:cs typeface="Verdana" panose="020B0604030504040204" pitchFamily="34" charset="0"/>
                  </a:rPr>
                  <a:t> usually shows oscillation about zero</a:t>
                </a:r>
              </a:p>
              <a:p>
                <a:pPr marL="285750" indent="-28575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endParaRPr>
              </a:p>
              <a:p>
                <a:r>
                  <a:rPr lang="en-US" sz="1600" b="0" dirty="0">
                    <a:latin typeface="Verdana" panose="020B0604030504040204" pitchFamily="34" charset="0"/>
                    <a:ea typeface="Verdana" panose="020B0604030504040204" pitchFamily="34" charset="0"/>
                    <a:cs typeface="Verdana" panose="020B0604030504040204" pitchFamily="34" charset="0"/>
                  </a:rPr>
                  <a:t>Additional P(r) criteria:</a:t>
                </a:r>
              </a:p>
              <a:p>
                <a:pPr marL="285750" indent="-285750">
                  <a:buFont typeface="Arial" panose="020B0604020202020204" pitchFamily="34" charset="0"/>
                  <a:buChar char="•"/>
                </a:pPr>
                <a14:m>
                  <m:oMath xmlns:m="http://schemas.openxmlformats.org/officeDocument/2006/math">
                    <m:sSub>
                      <m:sSub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1600" b="0" i="1" smtClean="0">
                            <a:latin typeface="Cambria Math" panose="02040503050406030204" pitchFamily="18" charset="0"/>
                            <a:ea typeface="Verdana" panose="020B0604030504040204" pitchFamily="34" charset="0"/>
                            <a:cs typeface="Verdana" panose="020B0604030504040204" pitchFamily="34" charset="0"/>
                          </a:rPr>
                          <m:t>𝑅</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𝑔</m:t>
                        </m:r>
                      </m:sub>
                    </m:sSub>
                  </m:oMath>
                </a14:m>
                <a:r>
                  <a:rPr lang="en-US" sz="1600" b="0" dirty="0">
                    <a:latin typeface="Verdana" panose="020B0604030504040204" pitchFamily="34" charset="0"/>
                    <a:ea typeface="Verdana" panose="020B0604030504040204" pitchFamily="34" charset="0"/>
                    <a:cs typeface="Verdana" panose="020B0604030504040204" pitchFamily="34" charset="0"/>
                  </a:rPr>
                  <a:t> and </a:t>
                </a:r>
                <a14:m>
                  <m:oMath xmlns:m="http://schemas.openxmlformats.org/officeDocument/2006/math">
                    <m:r>
                      <a:rPr lang="en-US" sz="1600" b="0" i="1" smtClean="0">
                        <a:latin typeface="Cambria Math" panose="02040503050406030204" pitchFamily="18" charset="0"/>
                        <a:ea typeface="Verdana" panose="020B0604030504040204" pitchFamily="34" charset="0"/>
                        <a:cs typeface="Verdana" panose="020B0604030504040204" pitchFamily="34" charset="0"/>
                      </a:rPr>
                      <m:t>𝐼</m:t>
                    </m:r>
                    <m:r>
                      <a:rPr lang="en-US" sz="1600" b="0" i="1" smtClean="0">
                        <a:latin typeface="Cambria Math" panose="02040503050406030204" pitchFamily="18" charset="0"/>
                        <a:ea typeface="Verdana" panose="020B0604030504040204" pitchFamily="34" charset="0"/>
                        <a:cs typeface="Verdana" panose="020B0604030504040204" pitchFamily="34" charset="0"/>
                      </a:rPr>
                      <m:t>(0)</m:t>
                    </m:r>
                  </m:oMath>
                </a14:m>
                <a:r>
                  <a:rPr lang="en-US" sz="1600" b="0" dirty="0">
                    <a:latin typeface="Verdana" panose="020B0604030504040204" pitchFamily="34" charset="0"/>
                    <a:ea typeface="Verdana" panose="020B0604030504040204" pitchFamily="34" charset="0"/>
                    <a:cs typeface="Verdana" panose="020B0604030504040204" pitchFamily="34" charset="0"/>
                  </a:rPr>
                  <a:t> from Guinier and P(r) should agree well</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P(r) goes to zero at </a:t>
                </a:r>
                <a14:m>
                  <m:oMath xmlns:m="http://schemas.openxmlformats.org/officeDocument/2006/math">
                    <m:r>
                      <a:rPr lang="en-US" sz="1600" b="0" i="1" smtClean="0">
                        <a:latin typeface="Cambria Math" panose="02040503050406030204" pitchFamily="18" charset="0"/>
                        <a:ea typeface="Verdana" panose="020B0604030504040204" pitchFamily="34" charset="0"/>
                        <a:cs typeface="Verdana" panose="020B0604030504040204" pitchFamily="34" charset="0"/>
                      </a:rPr>
                      <m:t>𝑟</m:t>
                    </m:r>
                    <m:r>
                      <a:rPr lang="en-US" sz="1600" b="0" i="1" smtClean="0">
                        <a:latin typeface="Cambria Math" panose="02040503050406030204" pitchFamily="18" charset="0"/>
                        <a:ea typeface="Verdana" panose="020B0604030504040204" pitchFamily="34" charset="0"/>
                        <a:cs typeface="Verdana" panose="020B0604030504040204" pitchFamily="34" charset="0"/>
                      </a:rPr>
                      <m:t>=0</m:t>
                    </m:r>
                  </m:oMath>
                </a14:m>
                <a:r>
                  <a:rPr lang="en-US" sz="1600" b="0" dirty="0">
                    <a:latin typeface="Verdana" panose="020B0604030504040204" pitchFamily="34" charset="0"/>
                    <a:ea typeface="Verdana" panose="020B0604030504040204" pitchFamily="34" charset="0"/>
                    <a:cs typeface="Verdana" panose="020B0604030504040204" pitchFamily="34" charset="0"/>
                  </a:rPr>
                  <a:t> and </a:t>
                </a:r>
                <a14:m>
                  <m:oMath xmlns:m="http://schemas.openxmlformats.org/officeDocument/2006/math">
                    <m:r>
                      <a:rPr lang="en-US" sz="1600" b="0" i="1" smtClean="0">
                        <a:latin typeface="Cambria Math" panose="02040503050406030204" pitchFamily="18" charset="0"/>
                        <a:ea typeface="Verdana" panose="020B0604030504040204" pitchFamily="34" charset="0"/>
                        <a:cs typeface="Verdana" panose="020B0604030504040204" pitchFamily="34" charset="0"/>
                      </a:rPr>
                      <m:t>𝑟</m:t>
                    </m:r>
                    <m:r>
                      <a:rPr lang="en-US" sz="1600" b="0" i="1" smtClean="0">
                        <a:latin typeface="Cambria Math" panose="02040503050406030204" pitchFamily="18" charset="0"/>
                        <a:ea typeface="Verdana" panose="020B0604030504040204" pitchFamily="34" charset="0"/>
                        <a:cs typeface="Verdana" panose="020B0604030504040204" pitchFamily="34" charset="0"/>
                      </a:rPr>
                      <m:t>=</m:t>
                    </m:r>
                    <m:sSub>
                      <m:sSub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1600" b="0" i="1" smtClean="0">
                            <a:latin typeface="Cambria Math" panose="02040503050406030204" pitchFamily="18" charset="0"/>
                            <a:ea typeface="Verdana" panose="020B0604030504040204" pitchFamily="34" charset="0"/>
                            <a:cs typeface="Verdana" panose="020B0604030504040204" pitchFamily="34" charset="0"/>
                          </a:rPr>
                          <m:t>𝐷</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𝑚𝑎𝑥</m:t>
                        </m:r>
                      </m:sub>
                    </m:sSub>
                  </m:oMath>
                </a14:m>
                <a:endParaRPr lang="en-US" sz="1600" b="0" dirty="0">
                  <a:latin typeface="Verdana" panose="020B0604030504040204" pitchFamily="34" charset="0"/>
                  <a:ea typeface="Verdana" panose="020B0604030504040204" pitchFamily="34" charset="0"/>
                  <a:cs typeface="Verdana" panose="020B0604030504040204" pitchFamily="34" charset="0"/>
                </a:endParaRPr>
              </a:p>
              <a:p>
                <a:endParaRPr lang="en-US" sz="1600" dirty="0">
                  <a:latin typeface="Verdana" panose="020B0604030504040204" pitchFamily="34" charset="0"/>
                  <a:ea typeface="Verdana" panose="020B0604030504040204" pitchFamily="34" charset="0"/>
                  <a:cs typeface="Verdana" panose="020B0604030504040204" pitchFamily="34" charset="0"/>
                </a:endParaRPr>
              </a:p>
              <a:p>
                <a:r>
                  <a:rPr lang="en-US" sz="1600" b="0" dirty="0">
                    <a:latin typeface="Verdana" panose="020B0604030504040204" pitchFamily="34" charset="0"/>
                    <a:ea typeface="Verdana" panose="020B0604030504040204" pitchFamily="34" charset="0"/>
                    <a:cs typeface="Verdana" panose="020B0604030504040204" pitchFamily="34" charset="0"/>
                  </a:rPr>
                  <a:t>Even for good data, uncertainty in determining </a:t>
                </a:r>
                <a14:m>
                  <m:oMath xmlns:m="http://schemas.openxmlformats.org/officeDocument/2006/math">
                    <m:sSub>
                      <m:sSubPr>
                        <m:ctrlPr>
                          <a:rPr lang="en-US" sz="1600" i="1">
                            <a:latin typeface="Cambria Math" panose="02040503050406030204" pitchFamily="18" charset="0"/>
                            <a:ea typeface="Verdana" panose="020B0604030504040204" pitchFamily="34" charset="0"/>
                            <a:cs typeface="Verdana" panose="020B0604030504040204" pitchFamily="34" charset="0"/>
                          </a:rPr>
                        </m:ctrlPr>
                      </m:sSubPr>
                      <m:e>
                        <m:r>
                          <a:rPr lang="en-US" sz="1600" i="1">
                            <a:latin typeface="Cambria Math" panose="02040503050406030204" pitchFamily="18" charset="0"/>
                            <a:ea typeface="Verdana" panose="020B0604030504040204" pitchFamily="34" charset="0"/>
                            <a:cs typeface="Verdana" panose="020B0604030504040204" pitchFamily="34" charset="0"/>
                          </a:rPr>
                          <m:t>𝐷</m:t>
                        </m:r>
                      </m:e>
                      <m:sub>
                        <m:r>
                          <a:rPr lang="en-US" sz="1600" i="1">
                            <a:latin typeface="Cambria Math" panose="02040503050406030204" pitchFamily="18" charset="0"/>
                            <a:ea typeface="Verdana" panose="020B0604030504040204" pitchFamily="34" charset="0"/>
                            <a:cs typeface="Verdana" panose="020B0604030504040204" pitchFamily="34" charset="0"/>
                          </a:rPr>
                          <m:t>𝑚𝑎𝑥</m:t>
                        </m:r>
                      </m:sub>
                    </m:sSub>
                  </m:oMath>
                </a14:m>
                <a:r>
                  <a:rPr lang="en-US" sz="1600" b="0" dirty="0">
                    <a:latin typeface="Verdana" panose="020B0604030504040204" pitchFamily="34" charset="0"/>
                    <a:ea typeface="Verdana" panose="020B0604030504040204" pitchFamily="34" charset="0"/>
                    <a:cs typeface="Verdana" panose="020B0604030504040204" pitchFamily="34" charset="0"/>
                  </a:rPr>
                  <a:t> can be 10%</a:t>
                </a:r>
              </a:p>
            </p:txBody>
          </p:sp>
        </mc:Choice>
        <mc:Fallback xmlns="">
          <p:sp>
            <p:nvSpPr>
              <p:cNvPr id="5" name="TextBox 4">
                <a:extLst>
                  <a:ext uri="{FF2B5EF4-FFF2-40B4-BE49-F238E27FC236}">
                    <a16:creationId xmlns:a16="http://schemas.microsoft.com/office/drawing/2014/main" id="{4BB1312B-8EEB-FF4C-8521-66B88EC424CC}"/>
                  </a:ext>
                </a:extLst>
              </p:cNvPr>
              <p:cNvSpPr txBox="1">
                <a:spLocks noRot="1" noChangeAspect="1" noMove="1" noResize="1" noEditPoints="1" noAdjustHandles="1" noChangeArrowheads="1" noChangeShapeType="1" noTextEdit="1"/>
              </p:cNvSpPr>
              <p:nvPr/>
            </p:nvSpPr>
            <p:spPr>
              <a:xfrm>
                <a:off x="685800" y="2899296"/>
                <a:ext cx="4419600" cy="3928768"/>
              </a:xfrm>
              <a:prstGeom prst="rect">
                <a:avLst/>
              </a:prstGeom>
              <a:blipFill>
                <a:blip r:embed="rId3"/>
                <a:stretch>
                  <a:fillRect l="-1433" t="-968" b="-64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A0AE3C2-AEEC-F94D-A236-0DBA3C303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2362200"/>
            <a:ext cx="3948435" cy="4191001"/>
          </a:xfrm>
          <a:prstGeom prst="rect">
            <a:avLst/>
          </a:prstGeom>
        </p:spPr>
      </p:pic>
    </p:spTree>
    <p:extLst>
      <p:ext uri="{BB962C8B-B14F-4D97-AF65-F5344CB8AC3E}">
        <p14:creationId xmlns:p14="http://schemas.microsoft.com/office/powerpoint/2010/main" val="35942224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AF253-59D5-FC4B-BE56-FE9D3AED9F8B}"/>
              </a:ext>
            </a:extLst>
          </p:cNvPr>
          <p:cNvSpPr>
            <a:spLocks noGrp="1"/>
          </p:cNvSpPr>
          <p:nvPr>
            <p:ph type="title"/>
          </p:nvPr>
        </p:nvSpPr>
        <p:spPr/>
        <p:txBody>
          <a:bodyPr/>
          <a:lstStyle/>
          <a:p>
            <a:r>
              <a:rPr lang="en-US" dirty="0"/>
              <a:t>How to calculate a P(r) function</a:t>
            </a:r>
          </a:p>
        </p:txBody>
      </p:sp>
      <p:pic>
        <p:nvPicPr>
          <p:cNvPr id="5" name="Picture 4">
            <a:extLst>
              <a:ext uri="{FF2B5EF4-FFF2-40B4-BE49-F238E27FC236}">
                <a16:creationId xmlns:a16="http://schemas.microsoft.com/office/drawing/2014/main" id="{29FEB2FD-EF7A-8448-9A88-3452BAA37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4186"/>
            <a:ext cx="4592281" cy="4874400"/>
          </a:xfrm>
          <a:prstGeom prst="rect">
            <a:avLst/>
          </a:prstGeom>
        </p:spPr>
      </p:pic>
      <p:pic>
        <p:nvPicPr>
          <p:cNvPr id="7" name="Picture 6">
            <a:extLst>
              <a:ext uri="{FF2B5EF4-FFF2-40B4-BE49-F238E27FC236}">
                <a16:creationId xmlns:a16="http://schemas.microsoft.com/office/drawing/2014/main" id="{DCFBFF58-2434-1D4D-96CE-DBFAD79CF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720" y="1574186"/>
            <a:ext cx="4592280" cy="4874400"/>
          </a:xfrm>
          <a:prstGeom prst="rect">
            <a:avLst/>
          </a:prstGeom>
        </p:spPr>
      </p:pic>
      <p:sp>
        <p:nvSpPr>
          <p:cNvPr id="8" name="TextBox 7">
            <a:extLst>
              <a:ext uri="{FF2B5EF4-FFF2-40B4-BE49-F238E27FC236}">
                <a16:creationId xmlns:a16="http://schemas.microsoft.com/office/drawing/2014/main" id="{C523DBD3-04E1-BA47-8C75-FEA1A9D81C0B}"/>
              </a:ext>
            </a:extLst>
          </p:cNvPr>
          <p:cNvSpPr txBox="1"/>
          <p:nvPr/>
        </p:nvSpPr>
        <p:spPr>
          <a:xfrm>
            <a:off x="4038600" y="2819400"/>
            <a:ext cx="519501"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IFT</a:t>
            </a:r>
          </a:p>
        </p:txBody>
      </p:sp>
      <p:cxnSp>
        <p:nvCxnSpPr>
          <p:cNvPr id="10" name="Straight Arrow Connector 9">
            <a:extLst>
              <a:ext uri="{FF2B5EF4-FFF2-40B4-BE49-F238E27FC236}">
                <a16:creationId xmlns:a16="http://schemas.microsoft.com/office/drawing/2014/main" id="{7F837971-A7A4-9E4C-B9CB-8030F0005BEE}"/>
              </a:ext>
            </a:extLst>
          </p:cNvPr>
          <p:cNvCxnSpPr>
            <a:cxnSpLocks/>
          </p:cNvCxnSpPr>
          <p:nvPr/>
        </p:nvCxnSpPr>
        <p:spPr bwMode="auto">
          <a:xfrm>
            <a:off x="3733800" y="3157954"/>
            <a:ext cx="1142206" cy="0"/>
          </a:xfrm>
          <a:prstGeom prst="straightConnector1">
            <a:avLst/>
          </a:prstGeom>
          <a:solidFill>
            <a:srgbClr val="00B8FF"/>
          </a:solidFill>
          <a:ln w="476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14148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74A432-034E-684F-A603-34F601966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4224757"/>
            <a:ext cx="3081451" cy="2574937"/>
          </a:xfrm>
          <a:prstGeom prst="rect">
            <a:avLst/>
          </a:prstGeom>
        </p:spPr>
      </p:pic>
      <p:sp>
        <p:nvSpPr>
          <p:cNvPr id="2" name="Title 1">
            <a:extLst>
              <a:ext uri="{FF2B5EF4-FFF2-40B4-BE49-F238E27FC236}">
                <a16:creationId xmlns:a16="http://schemas.microsoft.com/office/drawing/2014/main" id="{3E50B427-DF83-3940-A2C4-66A02D4940B3}"/>
              </a:ext>
            </a:extLst>
          </p:cNvPr>
          <p:cNvSpPr>
            <a:spLocks noGrp="1"/>
          </p:cNvSpPr>
          <p:nvPr>
            <p:ph type="title"/>
          </p:nvPr>
        </p:nvSpPr>
        <p:spPr/>
        <p:txBody>
          <a:bodyPr/>
          <a:lstStyle/>
          <a:p>
            <a:r>
              <a:rPr lang="en-US" dirty="0"/>
              <a:t>3D shape reconstruction</a:t>
            </a:r>
          </a:p>
        </p:txBody>
      </p:sp>
      <p:sp>
        <p:nvSpPr>
          <p:cNvPr id="3" name="Content Placeholder 2">
            <a:extLst>
              <a:ext uri="{FF2B5EF4-FFF2-40B4-BE49-F238E27FC236}">
                <a16:creationId xmlns:a16="http://schemas.microsoft.com/office/drawing/2014/main" id="{73E66C15-4D53-304D-94AA-21CD38CA660F}"/>
              </a:ext>
            </a:extLst>
          </p:cNvPr>
          <p:cNvSpPr>
            <a:spLocks noGrp="1"/>
          </p:cNvSpPr>
          <p:nvPr>
            <p:ph idx="1"/>
          </p:nvPr>
        </p:nvSpPr>
        <p:spPr>
          <a:xfrm>
            <a:off x="685800" y="1524000"/>
            <a:ext cx="7770813" cy="609600"/>
          </a:xfrm>
        </p:spPr>
        <p:txBody>
          <a:bodyPr>
            <a:normAutofit fontScale="92500"/>
          </a:bodyPr>
          <a:lstStyle/>
          <a:p>
            <a:pPr marL="0" indent="0">
              <a:buNone/>
            </a:pPr>
            <a:r>
              <a:rPr lang="en-US" sz="2400" dirty="0"/>
              <a:t>Can we </a:t>
            </a:r>
            <a:r>
              <a:rPr lang="en-US" sz="2400" i="1" dirty="0"/>
              <a:t>ab initio </a:t>
            </a:r>
            <a:r>
              <a:rPr lang="en-US" sz="2400" dirty="0"/>
              <a:t>reconstruct 3D shapes from SAXS?</a:t>
            </a:r>
          </a:p>
        </p:txBody>
      </p:sp>
      <p:sp>
        <p:nvSpPr>
          <p:cNvPr id="4" name="Content Placeholder 2">
            <a:extLst>
              <a:ext uri="{FF2B5EF4-FFF2-40B4-BE49-F238E27FC236}">
                <a16:creationId xmlns:a16="http://schemas.microsoft.com/office/drawing/2014/main" id="{89C98350-9BB8-4C4E-968B-6B65C99EB230}"/>
              </a:ext>
            </a:extLst>
          </p:cNvPr>
          <p:cNvSpPr txBox="1">
            <a:spLocks/>
          </p:cNvSpPr>
          <p:nvPr/>
        </p:nvSpPr>
        <p:spPr bwMode="auto">
          <a:xfrm>
            <a:off x="685800" y="2133599"/>
            <a:ext cx="7770813" cy="609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rmAutofit/>
          </a:bodyPr>
          <a:lstStyle>
            <a:lvl1pPr marL="457200" indent="-457200" algn="l" defTabSz="457200" rtl="0" eaLnBrk="0" fontAlgn="base" hangingPunct="0">
              <a:lnSpc>
                <a:spcPct val="128000"/>
              </a:lnSpc>
              <a:spcBef>
                <a:spcPts val="800"/>
              </a:spcBef>
              <a:spcAft>
                <a:spcPct val="0"/>
              </a:spcAft>
              <a:buClr>
                <a:srgbClr val="000000"/>
              </a:buClr>
              <a:buSzPct val="100000"/>
              <a:buFont typeface="Arial" panose="020B0604020202020204" pitchFamily="34" charset="0"/>
              <a:buChar char="•"/>
              <a:defRPr sz="3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914400" indent="-457200" algn="l" defTabSz="457200" rtl="0" eaLnBrk="0" fontAlgn="base" hangingPunct="0">
              <a:spcBef>
                <a:spcPts val="700"/>
              </a:spcBef>
              <a:spcAft>
                <a:spcPct val="0"/>
              </a:spcAft>
              <a:buClr>
                <a:srgbClr val="000000"/>
              </a:buClr>
              <a:buSzPct val="100000"/>
              <a:buFont typeface="Arial" panose="020B0604020202020204" pitchFamily="34" charset="0"/>
              <a:buChar char="•"/>
              <a:defRPr sz="28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457200" rtl="0" eaLnBrk="0" fontAlgn="base" hangingPunct="0">
              <a:lnSpc>
                <a:spcPct val="128000"/>
              </a:lnSpc>
              <a:spcBef>
                <a:spcPts val="600"/>
              </a:spcBef>
              <a:spcAft>
                <a:spcPct val="0"/>
              </a:spcAft>
              <a:buClr>
                <a:srgbClr val="000000"/>
              </a:buClr>
              <a:buSzPct val="100000"/>
              <a:buFont typeface="Arial" panose="020B0604020202020204" pitchFamily="34" charset="0"/>
              <a:buChar char="•"/>
              <a:defRPr sz="24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7145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21717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buFont typeface="Arial" panose="020B0604020202020204" pitchFamily="34" charset="0"/>
              <a:buNone/>
            </a:pPr>
            <a:r>
              <a:rPr lang="en-US" sz="2600" kern="0" dirty="0">
                <a:solidFill>
                  <a:srgbClr val="FF0000"/>
                </a:solidFill>
              </a:rPr>
              <a:t>No. And Yes.</a:t>
            </a:r>
          </a:p>
        </p:txBody>
      </p:sp>
      <p:sp>
        <p:nvSpPr>
          <p:cNvPr id="5" name="Content Placeholder 2">
            <a:extLst>
              <a:ext uri="{FF2B5EF4-FFF2-40B4-BE49-F238E27FC236}">
                <a16:creationId xmlns:a16="http://schemas.microsoft.com/office/drawing/2014/main" id="{C3FA5762-42FB-0440-97D0-3F1F7A43BE44}"/>
              </a:ext>
            </a:extLst>
          </p:cNvPr>
          <p:cNvSpPr txBox="1">
            <a:spLocks/>
          </p:cNvSpPr>
          <p:nvPr/>
        </p:nvSpPr>
        <p:spPr bwMode="auto">
          <a:xfrm>
            <a:off x="685800" y="2819401"/>
            <a:ext cx="7770813" cy="1066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Autofit/>
          </a:bodyPr>
          <a:lstStyle>
            <a:lvl1pPr marL="457200" indent="-457200" algn="l" defTabSz="457200" rtl="0" eaLnBrk="0" fontAlgn="base" hangingPunct="0">
              <a:lnSpc>
                <a:spcPct val="128000"/>
              </a:lnSpc>
              <a:spcBef>
                <a:spcPts val="800"/>
              </a:spcBef>
              <a:spcAft>
                <a:spcPct val="0"/>
              </a:spcAft>
              <a:buClr>
                <a:srgbClr val="000000"/>
              </a:buClr>
              <a:buSzPct val="100000"/>
              <a:buFont typeface="Arial" panose="020B0604020202020204" pitchFamily="34" charset="0"/>
              <a:buChar char="•"/>
              <a:defRPr sz="3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914400" indent="-457200" algn="l" defTabSz="457200" rtl="0" eaLnBrk="0" fontAlgn="base" hangingPunct="0">
              <a:spcBef>
                <a:spcPts val="700"/>
              </a:spcBef>
              <a:spcAft>
                <a:spcPct val="0"/>
              </a:spcAft>
              <a:buClr>
                <a:srgbClr val="000000"/>
              </a:buClr>
              <a:buSzPct val="100000"/>
              <a:buFont typeface="Arial" panose="020B0604020202020204" pitchFamily="34" charset="0"/>
              <a:buChar char="•"/>
              <a:defRPr sz="28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457200" rtl="0" eaLnBrk="0" fontAlgn="base" hangingPunct="0">
              <a:lnSpc>
                <a:spcPct val="128000"/>
              </a:lnSpc>
              <a:spcBef>
                <a:spcPts val="600"/>
              </a:spcBef>
              <a:spcAft>
                <a:spcPct val="0"/>
              </a:spcAft>
              <a:buClr>
                <a:srgbClr val="000000"/>
              </a:buClr>
              <a:buSzPct val="100000"/>
              <a:buFont typeface="Arial" panose="020B0604020202020204" pitchFamily="34" charset="0"/>
              <a:buChar char="•"/>
              <a:defRPr sz="24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7145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21717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buFont typeface="Arial" panose="020B0604020202020204" pitchFamily="34" charset="0"/>
              <a:buNone/>
            </a:pPr>
            <a:r>
              <a:rPr lang="en-US" sz="1600" kern="0" dirty="0"/>
              <a:t>SAXS doesn’t provide </a:t>
            </a:r>
            <a:r>
              <a:rPr lang="en-US" sz="1600" kern="0" dirty="0">
                <a:solidFill>
                  <a:srgbClr val="FF0000"/>
                </a:solidFill>
              </a:rPr>
              <a:t>a unique solution</a:t>
            </a:r>
            <a:r>
              <a:rPr lang="en-US" sz="1600" kern="0" dirty="0"/>
              <a:t>, but it can provide </a:t>
            </a:r>
            <a:r>
              <a:rPr lang="en-US" sz="1600" kern="0" dirty="0">
                <a:solidFill>
                  <a:srgbClr val="FF0000"/>
                </a:solidFill>
              </a:rPr>
              <a:t>a solution</a:t>
            </a:r>
            <a:r>
              <a:rPr lang="en-US" sz="1600" kern="0" dirty="0">
                <a:solidFill>
                  <a:schemeClr val="tx1"/>
                </a:solidFill>
              </a:rPr>
              <a:t>.</a:t>
            </a:r>
          </a:p>
          <a:p>
            <a:r>
              <a:rPr lang="en-US" sz="1600" kern="0" dirty="0">
                <a:solidFill>
                  <a:schemeClr val="tx1"/>
                </a:solidFill>
              </a:rPr>
              <a:t>Too much information is lost in the 1D intensity to uniquely recover a 3D shape</a:t>
            </a:r>
          </a:p>
        </p:txBody>
      </p:sp>
      <p:sp>
        <p:nvSpPr>
          <p:cNvPr id="6" name="TextBox 5">
            <a:extLst>
              <a:ext uri="{FF2B5EF4-FFF2-40B4-BE49-F238E27FC236}">
                <a16:creationId xmlns:a16="http://schemas.microsoft.com/office/drawing/2014/main" id="{B61A8CDE-D91D-DD47-A55C-2B1AF90515E2}"/>
              </a:ext>
            </a:extLst>
          </p:cNvPr>
          <p:cNvSpPr txBox="1"/>
          <p:nvPr/>
        </p:nvSpPr>
        <p:spPr>
          <a:xfrm>
            <a:off x="685800" y="3970572"/>
            <a:ext cx="7247112"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The most common reconstructions are dummy atom (‘bead’) models</a:t>
            </a:r>
          </a:p>
        </p:txBody>
      </p:sp>
      <p:pic>
        <p:nvPicPr>
          <p:cNvPr id="8" name="Picture 7">
            <a:extLst>
              <a:ext uri="{FF2B5EF4-FFF2-40B4-BE49-F238E27FC236}">
                <a16:creationId xmlns:a16="http://schemas.microsoft.com/office/drawing/2014/main" id="{FC2563AD-CBE9-5043-8A5C-3E4DBAB21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4300959"/>
            <a:ext cx="2735677" cy="2286000"/>
          </a:xfrm>
          <a:prstGeom prst="rect">
            <a:avLst/>
          </a:prstGeom>
        </p:spPr>
      </p:pic>
      <p:sp>
        <p:nvSpPr>
          <p:cNvPr id="11" name="TextBox 10">
            <a:extLst>
              <a:ext uri="{FF2B5EF4-FFF2-40B4-BE49-F238E27FC236}">
                <a16:creationId xmlns:a16="http://schemas.microsoft.com/office/drawing/2014/main" id="{38147F13-7166-EF4B-A901-9C260B1129CA}"/>
              </a:ext>
            </a:extLst>
          </p:cNvPr>
          <p:cNvSpPr txBox="1"/>
          <p:nvPr/>
        </p:nvSpPr>
        <p:spPr>
          <a:xfrm>
            <a:off x="1914264" y="6493884"/>
            <a:ext cx="1193147"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Lysozyme</a:t>
            </a:r>
          </a:p>
        </p:txBody>
      </p:sp>
      <p:sp>
        <p:nvSpPr>
          <p:cNvPr id="12" name="TextBox 11">
            <a:extLst>
              <a:ext uri="{FF2B5EF4-FFF2-40B4-BE49-F238E27FC236}">
                <a16:creationId xmlns:a16="http://schemas.microsoft.com/office/drawing/2014/main" id="{16080B48-5D8B-AE46-A61D-E5AA2B7A4AE3}"/>
              </a:ext>
            </a:extLst>
          </p:cNvPr>
          <p:cNvSpPr txBox="1"/>
          <p:nvPr/>
        </p:nvSpPr>
        <p:spPr>
          <a:xfrm>
            <a:off x="7391400" y="4271023"/>
            <a:ext cx="1365502" cy="33855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Polymerase</a:t>
            </a:r>
          </a:p>
        </p:txBody>
      </p:sp>
    </p:spTree>
    <p:extLst>
      <p:ext uri="{BB962C8B-B14F-4D97-AF65-F5344CB8AC3E}">
        <p14:creationId xmlns:p14="http://schemas.microsoft.com/office/powerpoint/2010/main" val="4221223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D9583-9626-A846-B2BD-95CD7A4CE012}"/>
              </a:ext>
            </a:extLst>
          </p:cNvPr>
          <p:cNvSpPr>
            <a:spLocks noGrp="1"/>
          </p:cNvSpPr>
          <p:nvPr>
            <p:ph type="title"/>
          </p:nvPr>
        </p:nvSpPr>
        <p:spPr/>
        <p:txBody>
          <a:bodyPr/>
          <a:lstStyle/>
          <a:p>
            <a:r>
              <a:rPr lang="en-US" dirty="0"/>
              <a:t>3D shape reconstruction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A73F9C2-B254-5E4F-A21A-DBE03F8CD0A9}"/>
                  </a:ext>
                </a:extLst>
              </p:cNvPr>
              <p:cNvSpPr>
                <a:spLocks noGrp="1"/>
              </p:cNvSpPr>
              <p:nvPr>
                <p:ph idx="1"/>
              </p:nvPr>
            </p:nvSpPr>
            <p:spPr/>
            <p:txBody>
              <a:bodyPr>
                <a:normAutofit fontScale="55000" lnSpcReduction="20000"/>
              </a:bodyPr>
              <a:lstStyle/>
              <a:p>
                <a:pPr marL="0" indent="0">
                  <a:buNone/>
                </a:pPr>
                <a:r>
                  <a:rPr lang="en-US" dirty="0"/>
                  <a:t>Most common program is DAMMIF/N</a:t>
                </a:r>
              </a:p>
              <a:p>
                <a:r>
                  <a:rPr lang="en-US" dirty="0"/>
                  <a:t>Basic idea: </a:t>
                </a:r>
              </a:p>
              <a:p>
                <a:pPr lvl="1"/>
                <a:r>
                  <a:rPr lang="en-US" dirty="0"/>
                  <a:t>Generate a volume of dummy atoms (DAMs, aka ‘beads’) and randomly assign beads to be solvent or molecule</a:t>
                </a:r>
              </a:p>
              <a:p>
                <a:pPr lvl="1"/>
                <a:r>
                  <a:rPr lang="en-US" dirty="0"/>
                  <a:t>Calculate the fit against the data</a:t>
                </a:r>
              </a:p>
              <a:p>
                <a:pPr lvl="1"/>
                <a:r>
                  <a:rPr lang="en-US" dirty="0"/>
                  <a:t>Flip some of the beads from solvent to molecule or vice versa, recalculate fit against data</a:t>
                </a:r>
              </a:p>
              <a:p>
                <a:pPr lvl="1"/>
                <a:r>
                  <a:rPr lang="en-US" dirty="0"/>
                  <a:t>Accept if the fit is better, usually reject if the fit is worse</a:t>
                </a:r>
              </a:p>
              <a:p>
                <a:pPr lvl="1"/>
                <a:r>
                  <a:rPr lang="en-US" dirty="0"/>
                  <a:t>Repeat until you fit the data</a:t>
                </a:r>
              </a:p>
              <a:p>
                <a:r>
                  <a:rPr lang="en-US" dirty="0"/>
                  <a:t>Uses a monte-</a:t>
                </a:r>
                <a:r>
                  <a:rPr lang="en-US" dirty="0" err="1"/>
                  <a:t>carlo</a:t>
                </a:r>
                <a:r>
                  <a:rPr lang="en-US" dirty="0"/>
                  <a:t> like approach, as total possible number of models is massive</a:t>
                </a:r>
              </a:p>
              <a:p>
                <a:r>
                  <a:rPr lang="en-US" dirty="0"/>
                  <a:t>Uses simulated annealing to avoid local minima</a:t>
                </a:r>
              </a:p>
              <a:p>
                <a:r>
                  <a:rPr lang="en-US" dirty="0"/>
                  <a:t>Applies physical constraints to improve models:</a:t>
                </a:r>
              </a:p>
              <a:p>
                <a:pPr lvl="1"/>
                <a:r>
                  <a:rPr lang="en-US" dirty="0"/>
                  <a:t>Connectivity</a:t>
                </a:r>
              </a:p>
              <a:p>
                <a:pPr lvl="1"/>
                <a:r>
                  <a:rPr lang="en-US" dirty="0"/>
                  <a:t>Compactness</a:t>
                </a:r>
              </a:p>
              <a:p>
                <a:pPr lvl="1"/>
                <a:r>
                  <a:rPr lang="en-US" dirty="0"/>
                  <a:t>Size based 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𝑔</m:t>
                        </m:r>
                      </m:sub>
                    </m:sSub>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𝑚𝑎𝑥</m:t>
                        </m:r>
                      </m:sub>
                    </m:sSub>
                  </m:oMath>
                </a14:m>
                <a:endParaRPr lang="en-US" dirty="0"/>
              </a:p>
              <a:p>
                <a:endParaRPr lang="en-US" dirty="0"/>
              </a:p>
              <a:p>
                <a:endParaRPr lang="en-US" dirty="0"/>
              </a:p>
            </p:txBody>
          </p:sp>
        </mc:Choice>
        <mc:Fallback>
          <p:sp>
            <p:nvSpPr>
              <p:cNvPr id="3" name="Content Placeholder 2">
                <a:extLst>
                  <a:ext uri="{FF2B5EF4-FFF2-40B4-BE49-F238E27FC236}">
                    <a16:creationId xmlns:a16="http://schemas.microsoft.com/office/drawing/2014/main" id="{1A73F9C2-B254-5E4F-A21A-DBE03F8CD0A9}"/>
                  </a:ext>
                </a:extLst>
              </p:cNvPr>
              <p:cNvSpPr>
                <a:spLocks noGrp="1" noRot="1" noChangeAspect="1" noMove="1" noResize="1" noEditPoints="1" noAdjustHandles="1" noChangeArrowheads="1" noChangeShapeType="1" noTextEdit="1"/>
              </p:cNvSpPr>
              <p:nvPr>
                <p:ph idx="1"/>
              </p:nvPr>
            </p:nvSpPr>
            <p:spPr>
              <a:blipFill>
                <a:blip r:embed="rId2"/>
                <a:stretch>
                  <a:fillRect l="-653" t="-521"/>
                </a:stretch>
              </a:blipFill>
            </p:spPr>
            <p:txBody>
              <a:bodyPr/>
              <a:lstStyle/>
              <a:p>
                <a:r>
                  <a:rPr lang="en-US">
                    <a:noFill/>
                  </a:rPr>
                  <a:t> </a:t>
                </a:r>
              </a:p>
            </p:txBody>
          </p:sp>
        </mc:Fallback>
      </mc:AlternateContent>
    </p:spTree>
    <p:extLst>
      <p:ext uri="{BB962C8B-B14F-4D97-AF65-F5344CB8AC3E}">
        <p14:creationId xmlns:p14="http://schemas.microsoft.com/office/powerpoint/2010/main" val="164701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7BFD9-D9E9-3D44-8105-3A59BE2AB68F}"/>
              </a:ext>
            </a:extLst>
          </p:cNvPr>
          <p:cNvSpPr>
            <a:spLocks noGrp="1"/>
          </p:cNvSpPr>
          <p:nvPr>
            <p:ph type="title"/>
          </p:nvPr>
        </p:nvSpPr>
        <p:spPr/>
        <p:txBody>
          <a:bodyPr/>
          <a:lstStyle/>
          <a:p>
            <a:r>
              <a:rPr lang="en-US" dirty="0"/>
              <a:t>3D shape reconstruction</a:t>
            </a:r>
          </a:p>
        </p:txBody>
      </p:sp>
      <p:sp>
        <p:nvSpPr>
          <p:cNvPr id="3" name="Content Placeholder 2">
            <a:extLst>
              <a:ext uri="{FF2B5EF4-FFF2-40B4-BE49-F238E27FC236}">
                <a16:creationId xmlns:a16="http://schemas.microsoft.com/office/drawing/2014/main" id="{A15439F6-4A51-8D42-97A4-678B68558070}"/>
              </a:ext>
            </a:extLst>
          </p:cNvPr>
          <p:cNvSpPr>
            <a:spLocks noGrp="1"/>
          </p:cNvSpPr>
          <p:nvPr>
            <p:ph idx="1"/>
          </p:nvPr>
        </p:nvSpPr>
        <p:spPr>
          <a:xfrm>
            <a:off x="685800" y="1524000"/>
            <a:ext cx="7770813" cy="457200"/>
          </a:xfrm>
        </p:spPr>
        <p:txBody>
          <a:bodyPr>
            <a:normAutofit fontScale="70000" lnSpcReduction="20000"/>
          </a:bodyPr>
          <a:lstStyle/>
          <a:p>
            <a:pPr marL="0" indent="0">
              <a:buNone/>
            </a:pPr>
            <a:r>
              <a:rPr lang="en-US" dirty="0"/>
              <a:t>Run DAMMIF 20 times, get 20 different answers</a:t>
            </a:r>
          </a:p>
        </p:txBody>
      </p:sp>
      <p:pic>
        <p:nvPicPr>
          <p:cNvPr id="5" name="Picture 4">
            <a:extLst>
              <a:ext uri="{FF2B5EF4-FFF2-40B4-BE49-F238E27FC236}">
                <a16:creationId xmlns:a16="http://schemas.microsoft.com/office/drawing/2014/main" id="{AF2FF97D-A1AC-1242-A7D1-D59A2B6F1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7434" y="2164080"/>
            <a:ext cx="2581835" cy="1920240"/>
          </a:xfrm>
          <a:prstGeom prst="rect">
            <a:avLst/>
          </a:prstGeom>
        </p:spPr>
      </p:pic>
      <p:pic>
        <p:nvPicPr>
          <p:cNvPr id="7" name="Picture 6">
            <a:extLst>
              <a:ext uri="{FF2B5EF4-FFF2-40B4-BE49-F238E27FC236}">
                <a16:creationId xmlns:a16="http://schemas.microsoft.com/office/drawing/2014/main" id="{8793FEFB-0CC4-3A46-9F9F-7094DF775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835" y="2138680"/>
            <a:ext cx="2581835" cy="1920240"/>
          </a:xfrm>
          <a:prstGeom prst="rect">
            <a:avLst/>
          </a:prstGeom>
        </p:spPr>
      </p:pic>
      <p:pic>
        <p:nvPicPr>
          <p:cNvPr id="9" name="Picture 8">
            <a:extLst>
              <a:ext uri="{FF2B5EF4-FFF2-40B4-BE49-F238E27FC236}">
                <a16:creationId xmlns:a16="http://schemas.microsoft.com/office/drawing/2014/main" id="{EC1F20FC-BE39-F048-ADC9-82481F5B1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2205084"/>
            <a:ext cx="2581835" cy="1920240"/>
          </a:xfrm>
          <a:prstGeom prst="rect">
            <a:avLst/>
          </a:prstGeom>
        </p:spPr>
      </p:pic>
      <p:pic>
        <p:nvPicPr>
          <p:cNvPr id="11" name="Picture 10">
            <a:extLst>
              <a:ext uri="{FF2B5EF4-FFF2-40B4-BE49-F238E27FC236}">
                <a16:creationId xmlns:a16="http://schemas.microsoft.com/office/drawing/2014/main" id="{99335D1C-18BF-5143-B6BE-ADBE33A477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272643"/>
            <a:ext cx="2581835" cy="1920240"/>
          </a:xfrm>
          <a:prstGeom prst="rect">
            <a:avLst/>
          </a:prstGeom>
        </p:spPr>
      </p:pic>
      <p:pic>
        <p:nvPicPr>
          <p:cNvPr id="13" name="Picture 12">
            <a:extLst>
              <a:ext uri="{FF2B5EF4-FFF2-40B4-BE49-F238E27FC236}">
                <a16:creationId xmlns:a16="http://schemas.microsoft.com/office/drawing/2014/main" id="{1C0C706B-5145-534F-847F-5D893447BF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9836" y="4267200"/>
            <a:ext cx="2581834" cy="1920240"/>
          </a:xfrm>
          <a:prstGeom prst="rect">
            <a:avLst/>
          </a:prstGeom>
        </p:spPr>
      </p:pic>
      <p:pic>
        <p:nvPicPr>
          <p:cNvPr id="15" name="Picture 14">
            <a:extLst>
              <a:ext uri="{FF2B5EF4-FFF2-40B4-BE49-F238E27FC236}">
                <a16:creationId xmlns:a16="http://schemas.microsoft.com/office/drawing/2014/main" id="{33AA020E-C343-CF4B-95F1-41D0A340DA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7435" y="4267200"/>
            <a:ext cx="2581835" cy="1920240"/>
          </a:xfrm>
          <a:prstGeom prst="rect">
            <a:avLst/>
          </a:prstGeom>
        </p:spPr>
      </p:pic>
    </p:spTree>
    <p:extLst>
      <p:ext uri="{BB962C8B-B14F-4D97-AF65-F5344CB8AC3E}">
        <p14:creationId xmlns:p14="http://schemas.microsoft.com/office/powerpoint/2010/main" val="14229086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0C15C-C157-6740-8D30-2476E500426F}"/>
              </a:ext>
            </a:extLst>
          </p:cNvPr>
          <p:cNvSpPr>
            <a:spLocks noGrp="1"/>
          </p:cNvSpPr>
          <p:nvPr>
            <p:ph type="title"/>
          </p:nvPr>
        </p:nvSpPr>
        <p:spPr/>
        <p:txBody>
          <a:bodyPr/>
          <a:lstStyle/>
          <a:p>
            <a:r>
              <a:rPr lang="en-US" dirty="0"/>
              <a:t>3D shape reconstruction</a:t>
            </a:r>
          </a:p>
        </p:txBody>
      </p:sp>
      <p:sp>
        <p:nvSpPr>
          <p:cNvPr id="3" name="Content Placeholder 2">
            <a:extLst>
              <a:ext uri="{FF2B5EF4-FFF2-40B4-BE49-F238E27FC236}">
                <a16:creationId xmlns:a16="http://schemas.microsoft.com/office/drawing/2014/main" id="{47D24CF5-1650-EE49-999D-1697C25B95DC}"/>
              </a:ext>
            </a:extLst>
          </p:cNvPr>
          <p:cNvSpPr>
            <a:spLocks noGrp="1"/>
          </p:cNvSpPr>
          <p:nvPr>
            <p:ph idx="1"/>
          </p:nvPr>
        </p:nvSpPr>
        <p:spPr/>
        <p:txBody>
          <a:bodyPr>
            <a:normAutofit fontScale="55000" lnSpcReduction="20000"/>
          </a:bodyPr>
          <a:lstStyle/>
          <a:p>
            <a:r>
              <a:rPr lang="en-US" dirty="0"/>
              <a:t>Produce 10-20 ab initio reconstructions</a:t>
            </a:r>
          </a:p>
          <a:p>
            <a:endParaRPr lang="en-US" dirty="0"/>
          </a:p>
          <a:p>
            <a:r>
              <a:rPr lang="en-US" dirty="0"/>
              <a:t>Run an averaging procedure to determine the most probable model, align all to this</a:t>
            </a:r>
          </a:p>
          <a:p>
            <a:endParaRPr lang="en-US" dirty="0"/>
          </a:p>
          <a:p>
            <a:r>
              <a:rPr lang="en-US" dirty="0"/>
              <a:t>Estimate similarity of models using the Normalized Spatial Discrepancy (NSD)</a:t>
            </a:r>
          </a:p>
          <a:p>
            <a:pPr lvl="1"/>
            <a:r>
              <a:rPr lang="en-US" dirty="0"/>
              <a:t>Average NSD ≈ 0.5 – good stability of reconstructions</a:t>
            </a:r>
          </a:p>
          <a:p>
            <a:pPr lvl="1"/>
            <a:r>
              <a:rPr lang="en-US" dirty="0"/>
              <a:t>Average NSD ≈ 0.7-0.9 – fair stability of reconstructions</a:t>
            </a:r>
          </a:p>
          <a:p>
            <a:pPr lvl="1"/>
            <a:r>
              <a:rPr lang="en-US" dirty="0"/>
              <a:t>Average NSD &gt; 1.0 – poor stability of reconstructions</a:t>
            </a:r>
          </a:p>
          <a:p>
            <a:pPr lvl="1"/>
            <a:endParaRPr lang="en-US" dirty="0"/>
          </a:p>
          <a:p>
            <a:r>
              <a:rPr lang="en-US" dirty="0"/>
              <a:t>Averaging procedure then produces a ‘most populated volume’</a:t>
            </a:r>
          </a:p>
          <a:p>
            <a:pPr lvl="1"/>
            <a:r>
              <a:rPr lang="en-US" dirty="0"/>
              <a:t>Best practice, refine a reconstruction fixing this most populated volume</a:t>
            </a:r>
          </a:p>
        </p:txBody>
      </p:sp>
    </p:spTree>
    <p:extLst>
      <p:ext uri="{BB962C8B-B14F-4D97-AF65-F5344CB8AC3E}">
        <p14:creationId xmlns:p14="http://schemas.microsoft.com/office/powerpoint/2010/main" val="775917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20EE2-2439-F944-A7BB-C2EDDE0DDE46}"/>
              </a:ext>
            </a:extLst>
          </p:cNvPr>
          <p:cNvSpPr>
            <a:spLocks noGrp="1"/>
          </p:cNvSpPr>
          <p:nvPr>
            <p:ph type="title"/>
          </p:nvPr>
        </p:nvSpPr>
        <p:spPr/>
        <p:txBody>
          <a:bodyPr/>
          <a:lstStyle/>
          <a:p>
            <a:r>
              <a:rPr lang="en-US" dirty="0"/>
              <a:t>3D shape reconstruction</a:t>
            </a:r>
          </a:p>
        </p:txBody>
      </p:sp>
      <p:sp>
        <p:nvSpPr>
          <p:cNvPr id="3" name="Content Placeholder 2">
            <a:extLst>
              <a:ext uri="{FF2B5EF4-FFF2-40B4-BE49-F238E27FC236}">
                <a16:creationId xmlns:a16="http://schemas.microsoft.com/office/drawing/2014/main" id="{65B6F790-5526-0542-90B1-A47C841200A6}"/>
              </a:ext>
            </a:extLst>
          </p:cNvPr>
          <p:cNvSpPr>
            <a:spLocks noGrp="1"/>
          </p:cNvSpPr>
          <p:nvPr>
            <p:ph idx="1"/>
          </p:nvPr>
        </p:nvSpPr>
        <p:spPr>
          <a:xfrm>
            <a:off x="685800" y="1524000"/>
            <a:ext cx="7770813" cy="914400"/>
          </a:xfrm>
        </p:spPr>
        <p:txBody>
          <a:bodyPr>
            <a:normAutofit fontScale="70000" lnSpcReduction="20000"/>
          </a:bodyPr>
          <a:lstStyle/>
          <a:p>
            <a:pPr marL="0" indent="0">
              <a:buNone/>
            </a:pPr>
            <a:r>
              <a:rPr lang="en-US" dirty="0"/>
              <a:t>There is a new electron density reconstruction method ‘DENSS’</a:t>
            </a:r>
          </a:p>
          <a:p>
            <a:pPr marL="0" indent="0">
              <a:buNone/>
            </a:pPr>
            <a:endParaRPr lang="en-US" dirty="0"/>
          </a:p>
        </p:txBody>
      </p:sp>
      <p:sp>
        <p:nvSpPr>
          <p:cNvPr id="5" name="Content Placeholder 2">
            <a:extLst>
              <a:ext uri="{FF2B5EF4-FFF2-40B4-BE49-F238E27FC236}">
                <a16:creationId xmlns:a16="http://schemas.microsoft.com/office/drawing/2014/main" id="{77E7007B-DFAE-5543-8C77-AFB1B61D417D}"/>
              </a:ext>
            </a:extLst>
          </p:cNvPr>
          <p:cNvSpPr txBox="1">
            <a:spLocks/>
          </p:cNvSpPr>
          <p:nvPr/>
        </p:nvSpPr>
        <p:spPr bwMode="auto">
          <a:xfrm>
            <a:off x="685799" y="2438399"/>
            <a:ext cx="4038601" cy="40836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rmAutofit fontScale="55000" lnSpcReduction="20000"/>
          </a:bodyPr>
          <a:lstStyle>
            <a:lvl1pPr marL="457200" indent="-457200" algn="l" defTabSz="457200" rtl="0" eaLnBrk="0" fontAlgn="base" hangingPunct="0">
              <a:lnSpc>
                <a:spcPct val="128000"/>
              </a:lnSpc>
              <a:spcBef>
                <a:spcPts val="800"/>
              </a:spcBef>
              <a:spcAft>
                <a:spcPct val="0"/>
              </a:spcAft>
              <a:buClr>
                <a:srgbClr val="000000"/>
              </a:buClr>
              <a:buSzPct val="100000"/>
              <a:buFont typeface="Arial" panose="020B0604020202020204" pitchFamily="34" charset="0"/>
              <a:buChar char="•"/>
              <a:defRPr sz="3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914400" indent="-457200" algn="l" defTabSz="457200" rtl="0" eaLnBrk="0" fontAlgn="base" hangingPunct="0">
              <a:spcBef>
                <a:spcPts val="700"/>
              </a:spcBef>
              <a:spcAft>
                <a:spcPct val="0"/>
              </a:spcAft>
              <a:buClr>
                <a:srgbClr val="000000"/>
              </a:buClr>
              <a:buSzPct val="100000"/>
              <a:buFont typeface="Arial" panose="020B0604020202020204" pitchFamily="34" charset="0"/>
              <a:buChar char="•"/>
              <a:defRPr sz="28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457200" rtl="0" eaLnBrk="0" fontAlgn="base" hangingPunct="0">
              <a:lnSpc>
                <a:spcPct val="128000"/>
              </a:lnSpc>
              <a:spcBef>
                <a:spcPts val="600"/>
              </a:spcBef>
              <a:spcAft>
                <a:spcPct val="0"/>
              </a:spcAft>
              <a:buClr>
                <a:srgbClr val="000000"/>
              </a:buClr>
              <a:buSzPct val="100000"/>
              <a:buFont typeface="Arial" panose="020B0604020202020204" pitchFamily="34" charset="0"/>
              <a:buChar char="•"/>
              <a:defRPr sz="24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7145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21717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r>
              <a:rPr lang="en-US" kern="0" dirty="0"/>
              <a:t>Similar to bead modeling, no unique solutions</a:t>
            </a:r>
          </a:p>
          <a:p>
            <a:endParaRPr lang="en-US" kern="0" dirty="0"/>
          </a:p>
          <a:p>
            <a:r>
              <a:rPr lang="en-US" kern="0" dirty="0"/>
              <a:t>Unlike bead modeling, can deal with multiple different particle electron densities</a:t>
            </a:r>
          </a:p>
          <a:p>
            <a:pPr lvl="1"/>
            <a:r>
              <a:rPr lang="en-US" kern="0" dirty="0"/>
              <a:t>Example: Protein-micelle complex</a:t>
            </a:r>
          </a:p>
          <a:p>
            <a:pPr lvl="1"/>
            <a:endParaRPr lang="en-US" kern="0" dirty="0"/>
          </a:p>
          <a:p>
            <a:r>
              <a:rPr lang="en-US" kern="0" dirty="0"/>
              <a:t>Reference: T. D. Grant. Nature Methods (2018) volume 15, pages 191–193.</a:t>
            </a:r>
          </a:p>
          <a:p>
            <a:endParaRPr lang="en-US" kern="0" dirty="0"/>
          </a:p>
        </p:txBody>
      </p:sp>
      <p:pic>
        <p:nvPicPr>
          <p:cNvPr id="6" name="Picture 5">
            <a:extLst>
              <a:ext uri="{FF2B5EF4-FFF2-40B4-BE49-F238E27FC236}">
                <a16:creationId xmlns:a16="http://schemas.microsoft.com/office/drawing/2014/main" id="{996D162D-505E-A743-96B4-D4B43A351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418" y="2080801"/>
            <a:ext cx="4473298" cy="4237861"/>
          </a:xfrm>
          <a:prstGeom prst="rect">
            <a:avLst/>
          </a:prstGeom>
        </p:spPr>
      </p:pic>
      <p:sp>
        <p:nvSpPr>
          <p:cNvPr id="7" name="TextBox 6">
            <a:extLst>
              <a:ext uri="{FF2B5EF4-FFF2-40B4-BE49-F238E27FC236}">
                <a16:creationId xmlns:a16="http://schemas.microsoft.com/office/drawing/2014/main" id="{E111B1A5-4574-6F48-9159-ED718DAEF575}"/>
              </a:ext>
            </a:extLst>
          </p:cNvPr>
          <p:cNvSpPr txBox="1"/>
          <p:nvPr/>
        </p:nvSpPr>
        <p:spPr>
          <a:xfrm>
            <a:off x="4122183" y="6389068"/>
            <a:ext cx="5040867" cy="369332"/>
          </a:xfrm>
          <a:prstGeom prst="rect">
            <a:avLst/>
          </a:prstGeom>
          <a:noFill/>
        </p:spPr>
        <p:txBody>
          <a:bodyPr wrap="none" rtlCol="0">
            <a:spAutoFit/>
          </a:bodyPr>
          <a:lstStyle/>
          <a:p>
            <a:r>
              <a:rPr lang="en-US" dirty="0"/>
              <a:t>Figure from: Grant, T.D. (2018) </a:t>
            </a:r>
            <a:r>
              <a:rPr lang="en-US" i="1" dirty="0"/>
              <a:t>Nature Methods</a:t>
            </a:r>
          </a:p>
        </p:txBody>
      </p:sp>
      <p:sp>
        <p:nvSpPr>
          <p:cNvPr id="8" name="Rectangle 7">
            <a:extLst>
              <a:ext uri="{FF2B5EF4-FFF2-40B4-BE49-F238E27FC236}">
                <a16:creationId xmlns:a16="http://schemas.microsoft.com/office/drawing/2014/main" id="{906170B5-2F80-844D-9516-FB9AAFE85FA1}"/>
              </a:ext>
            </a:extLst>
          </p:cNvPr>
          <p:cNvSpPr/>
          <p:nvPr/>
        </p:nvSpPr>
        <p:spPr bwMode="auto">
          <a:xfrm>
            <a:off x="7772400" y="2133600"/>
            <a:ext cx="1447800" cy="26035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a:ln>
                <a:noFill/>
              </a:ln>
              <a:solidFill>
                <a:schemeClr val="bg1"/>
              </a:solidFill>
              <a:effectLst/>
              <a:latin typeface="Arial" charset="0"/>
              <a:ea typeface="ＭＳ Ｐゴシック" pitchFamily="32" charset="-128"/>
            </a:endParaRPr>
          </a:p>
        </p:txBody>
      </p:sp>
    </p:spTree>
    <p:extLst>
      <p:ext uri="{BB962C8B-B14F-4D97-AF65-F5344CB8AC3E}">
        <p14:creationId xmlns:p14="http://schemas.microsoft.com/office/powerpoint/2010/main" val="3419916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18A9C-5984-0549-9422-D4734181D762}"/>
              </a:ext>
            </a:extLst>
          </p:cNvPr>
          <p:cNvSpPr>
            <a:spLocks noGrp="1"/>
          </p:cNvSpPr>
          <p:nvPr>
            <p:ph type="title"/>
          </p:nvPr>
        </p:nvSpPr>
        <p:spPr/>
        <p:txBody>
          <a:bodyPr/>
          <a:lstStyle/>
          <a:p>
            <a:r>
              <a:rPr lang="en-US" dirty="0"/>
              <a:t>Calculating scattering profiles</a:t>
            </a:r>
          </a:p>
        </p:txBody>
      </p:sp>
      <p:sp>
        <p:nvSpPr>
          <p:cNvPr id="3" name="Content Placeholder 2">
            <a:extLst>
              <a:ext uri="{FF2B5EF4-FFF2-40B4-BE49-F238E27FC236}">
                <a16:creationId xmlns:a16="http://schemas.microsoft.com/office/drawing/2014/main" id="{183940FB-EFA2-7C41-943F-93E3D34DA331}"/>
              </a:ext>
            </a:extLst>
          </p:cNvPr>
          <p:cNvSpPr>
            <a:spLocks noGrp="1"/>
          </p:cNvSpPr>
          <p:nvPr>
            <p:ph idx="1"/>
          </p:nvPr>
        </p:nvSpPr>
        <p:spPr>
          <a:xfrm>
            <a:off x="685800" y="1524000"/>
            <a:ext cx="7770813" cy="4876800"/>
          </a:xfrm>
        </p:spPr>
        <p:txBody>
          <a:bodyPr>
            <a:normAutofit fontScale="47500" lnSpcReduction="20000"/>
          </a:bodyPr>
          <a:lstStyle/>
          <a:p>
            <a:pPr marL="0" indent="0">
              <a:buNone/>
            </a:pPr>
            <a:r>
              <a:rPr lang="en-US" sz="4600" dirty="0"/>
              <a:t>Calculating scattering profiles from models is extremely important. Any real space modeling against data requires it.</a:t>
            </a:r>
            <a:endParaRPr lang="en-US" dirty="0"/>
          </a:p>
          <a:p>
            <a:r>
              <a:rPr lang="en-US" dirty="0"/>
              <a:t>Calculations must be accurate, and fast, so that thousands (or </a:t>
            </a:r>
            <a:r>
              <a:rPr lang="en-US" dirty="0" err="1"/>
              <a:t>hunderds</a:t>
            </a:r>
            <a:r>
              <a:rPr lang="en-US" dirty="0"/>
              <a:t> of thousands) of models can be tested</a:t>
            </a:r>
          </a:p>
          <a:p>
            <a:endParaRPr lang="en-US" dirty="0"/>
          </a:p>
          <a:p>
            <a:r>
              <a:rPr lang="en-US" dirty="0"/>
              <a:t>Many different algorithms exist for this purpose</a:t>
            </a:r>
          </a:p>
          <a:p>
            <a:endParaRPr lang="en-US" dirty="0"/>
          </a:p>
          <a:p>
            <a:r>
              <a:rPr lang="en-US" dirty="0"/>
              <a:t>Modeling the solvent shell and excluded volume are significant challenges</a:t>
            </a:r>
          </a:p>
          <a:p>
            <a:pPr lvl="1"/>
            <a:r>
              <a:rPr lang="en-US" dirty="0"/>
              <a:t>Hydration shell is hard to calculate, varies from program to program</a:t>
            </a:r>
          </a:p>
          <a:p>
            <a:pPr lvl="1"/>
            <a:endParaRPr lang="en-US" dirty="0"/>
          </a:p>
          <a:p>
            <a:r>
              <a:rPr lang="en-US" dirty="0"/>
              <a:t>Most methods involve calculate scattering based on either the Debye equation or the spherical harmonics approximation.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2D6DB2A-7737-9747-BFF0-21347C684CB7}"/>
                  </a:ext>
                </a:extLst>
              </p:cNvPr>
              <p:cNvSpPr txBox="1"/>
              <p:nvPr/>
            </p:nvSpPr>
            <p:spPr>
              <a:xfrm>
                <a:off x="2982470" y="5867400"/>
                <a:ext cx="3177472" cy="72026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Verdana" panose="020B0604030504040204" pitchFamily="34" charset="0"/>
                          <a:cs typeface="Verdana" panose="020B0604030504040204" pitchFamily="34" charset="0"/>
                        </a:rPr>
                        <m:t>𝐼</m:t>
                      </m:r>
                      <m:d>
                        <m:d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dPr>
                        <m:e>
                          <m:r>
                            <a:rPr lang="en-US" sz="1600" b="0" i="1" smtClean="0">
                              <a:latin typeface="Cambria Math" panose="02040503050406030204" pitchFamily="18" charset="0"/>
                              <a:ea typeface="Verdana" panose="020B0604030504040204" pitchFamily="34" charset="0"/>
                              <a:cs typeface="Verdana" panose="020B0604030504040204" pitchFamily="34" charset="0"/>
                            </a:rPr>
                            <m:t>𝑞</m:t>
                          </m:r>
                        </m:e>
                      </m:d>
                      <m:r>
                        <a:rPr lang="en-US" sz="1600" b="0" i="1" smtClean="0">
                          <a:latin typeface="Cambria Math" panose="02040503050406030204" pitchFamily="18" charset="0"/>
                          <a:ea typeface="Verdana" panose="020B0604030504040204" pitchFamily="34" charset="0"/>
                          <a:cs typeface="Verdana" panose="020B0604030504040204" pitchFamily="34" charset="0"/>
                        </a:rPr>
                        <m:t>=</m:t>
                      </m:r>
                      <m:nary>
                        <m:naryPr>
                          <m:chr m:val="∑"/>
                          <m:supHide m:val="on"/>
                          <m:ctrlPr>
                            <a:rPr lang="en-US" sz="1600" b="0" i="1" smtClean="0">
                              <a:latin typeface="Cambria Math" panose="02040503050406030204" pitchFamily="18" charset="0"/>
                              <a:ea typeface="Verdana" panose="020B0604030504040204" pitchFamily="34" charset="0"/>
                              <a:cs typeface="Verdana" panose="020B0604030504040204" pitchFamily="34" charset="0"/>
                            </a:rPr>
                          </m:ctrlPr>
                        </m:naryPr>
                        <m:sub>
                          <m:r>
                            <m:rPr>
                              <m:brk m:alnAt="7"/>
                            </m:rPr>
                            <a:rPr lang="en-US" sz="1600" b="0" i="1" smtClean="0">
                              <a:latin typeface="Cambria Math" panose="02040503050406030204" pitchFamily="18" charset="0"/>
                              <a:ea typeface="Verdana" panose="020B0604030504040204" pitchFamily="34" charset="0"/>
                              <a:cs typeface="Verdana" panose="020B0604030504040204" pitchFamily="34" charset="0"/>
                            </a:rPr>
                            <m:t>𝑖</m:t>
                          </m:r>
                        </m:sub>
                        <m:sup/>
                        <m:e>
                          <m:nary>
                            <m:naryPr>
                              <m:chr m:val="∑"/>
                              <m:supHide m:val="on"/>
                              <m:ctrlPr>
                                <a:rPr lang="en-US" sz="1600" b="0" i="1" smtClean="0">
                                  <a:latin typeface="Cambria Math" panose="02040503050406030204" pitchFamily="18" charset="0"/>
                                  <a:ea typeface="Verdana" panose="020B0604030504040204" pitchFamily="34" charset="0"/>
                                  <a:cs typeface="Verdana" panose="020B0604030504040204" pitchFamily="34" charset="0"/>
                                </a:rPr>
                              </m:ctrlPr>
                            </m:naryPr>
                            <m:sub>
                              <m:r>
                                <m:rPr>
                                  <m:brk m:alnAt="7"/>
                                </m:rPr>
                                <a:rPr lang="en-US" sz="1600" b="0" i="1" smtClean="0">
                                  <a:latin typeface="Cambria Math" panose="02040503050406030204" pitchFamily="18" charset="0"/>
                                  <a:ea typeface="Verdana" panose="020B0604030504040204" pitchFamily="34" charset="0"/>
                                  <a:cs typeface="Verdana" panose="020B0604030504040204" pitchFamily="34" charset="0"/>
                                </a:rPr>
                                <m:t>𝑗</m:t>
                              </m:r>
                            </m:sub>
                            <m:sup/>
                            <m:e>
                              <m:sSub>
                                <m:sSub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1600" b="0" i="1" smtClean="0">
                                      <a:latin typeface="Cambria Math" panose="02040503050406030204" pitchFamily="18" charset="0"/>
                                      <a:ea typeface="Verdana" panose="020B0604030504040204" pitchFamily="34" charset="0"/>
                                      <a:cs typeface="Verdana" panose="020B0604030504040204" pitchFamily="34" charset="0"/>
                                    </a:rPr>
                                    <m:t>𝑓</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𝑖</m:t>
                                  </m:r>
                                </m:sub>
                              </m:sSub>
                              <m:d>
                                <m:d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dPr>
                                <m:e>
                                  <m:r>
                                    <a:rPr lang="en-US" sz="1600" b="0" i="1" smtClean="0">
                                      <a:latin typeface="Cambria Math" panose="02040503050406030204" pitchFamily="18" charset="0"/>
                                      <a:ea typeface="Verdana" panose="020B0604030504040204" pitchFamily="34" charset="0"/>
                                      <a:cs typeface="Verdana" panose="020B0604030504040204" pitchFamily="34" charset="0"/>
                                    </a:rPr>
                                    <m:t>𝑞</m:t>
                                  </m:r>
                                </m:e>
                              </m:d>
                              <m:sSub>
                                <m:sSub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1600" b="0" i="1" smtClean="0">
                                      <a:latin typeface="Cambria Math" panose="02040503050406030204" pitchFamily="18" charset="0"/>
                                      <a:ea typeface="Verdana" panose="020B0604030504040204" pitchFamily="34" charset="0"/>
                                      <a:cs typeface="Verdana" panose="020B0604030504040204" pitchFamily="34" charset="0"/>
                                    </a:rPr>
                                    <m:t>𝑓</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𝑗</m:t>
                                  </m:r>
                                </m:sub>
                              </m:sSub>
                              <m:r>
                                <a:rPr lang="en-US" sz="1600" b="0" i="1" smtClean="0">
                                  <a:latin typeface="Cambria Math" panose="02040503050406030204" pitchFamily="18" charset="0"/>
                                  <a:ea typeface="Verdana" panose="020B0604030504040204" pitchFamily="34" charset="0"/>
                                  <a:cs typeface="Verdana" panose="020B0604030504040204" pitchFamily="34" charset="0"/>
                                </a:rPr>
                                <m:t>(</m:t>
                              </m:r>
                              <m:r>
                                <a:rPr lang="en-US" sz="1600" b="0" i="1" smtClean="0">
                                  <a:latin typeface="Cambria Math" panose="02040503050406030204" pitchFamily="18" charset="0"/>
                                  <a:ea typeface="Verdana" panose="020B0604030504040204" pitchFamily="34" charset="0"/>
                                  <a:cs typeface="Verdana" panose="020B0604030504040204" pitchFamily="34" charset="0"/>
                                </a:rPr>
                                <m:t>𝑞</m:t>
                              </m:r>
                              <m:r>
                                <a:rPr lang="en-US" sz="1600" b="0" i="1" smtClean="0">
                                  <a:latin typeface="Cambria Math" panose="02040503050406030204" pitchFamily="18" charset="0"/>
                                  <a:ea typeface="Verdana" panose="020B0604030504040204" pitchFamily="34" charset="0"/>
                                  <a:cs typeface="Verdana" panose="020B0604030504040204" pitchFamily="34" charset="0"/>
                                </a:rPr>
                                <m:t>)</m:t>
                              </m:r>
                              <m:f>
                                <m:f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fPr>
                                <m:num>
                                  <m:r>
                                    <m:rPr>
                                      <m:sty m:val="p"/>
                                    </m:rPr>
                                    <a:rPr lang="en-US" sz="1600" b="0" i="0" smtClean="0">
                                      <a:latin typeface="Cambria Math" panose="02040503050406030204" pitchFamily="18" charset="0"/>
                                      <a:ea typeface="Verdana" panose="020B0604030504040204" pitchFamily="34" charset="0"/>
                                      <a:cs typeface="Verdana" panose="020B0604030504040204" pitchFamily="34" charset="0"/>
                                    </a:rPr>
                                    <m:t>sin</m:t>
                                  </m:r>
                                  <m:r>
                                    <a:rPr lang="en-US" sz="1600" b="0" i="1" smtClean="0">
                                      <a:latin typeface="Cambria Math" panose="02040503050406030204" pitchFamily="18" charset="0"/>
                                      <a:ea typeface="Verdana" panose="020B0604030504040204" pitchFamily="34" charset="0"/>
                                      <a:cs typeface="Verdana" panose="020B0604030504040204" pitchFamily="34" charset="0"/>
                                    </a:rPr>
                                    <m:t>⁡(</m:t>
                                  </m:r>
                                  <m:r>
                                    <a:rPr lang="en-US" sz="1600" b="0" i="1" smtClean="0">
                                      <a:latin typeface="Cambria Math" panose="02040503050406030204" pitchFamily="18" charset="0"/>
                                      <a:ea typeface="Verdana" panose="020B0604030504040204" pitchFamily="34" charset="0"/>
                                      <a:cs typeface="Verdana" panose="020B0604030504040204" pitchFamily="34" charset="0"/>
                                    </a:rPr>
                                    <m:t>𝑞</m:t>
                                  </m:r>
                                  <m:sSub>
                                    <m:sSub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1600" b="0" i="1" smtClean="0">
                                          <a:latin typeface="Cambria Math" panose="02040503050406030204" pitchFamily="18" charset="0"/>
                                          <a:ea typeface="Verdana" panose="020B0604030504040204" pitchFamily="34" charset="0"/>
                                          <a:cs typeface="Verdana" panose="020B0604030504040204" pitchFamily="34" charset="0"/>
                                        </a:rPr>
                                        <m:t>𝑟</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𝑖𝑗</m:t>
                                      </m:r>
                                    </m:sub>
                                  </m:sSub>
                                  <m:r>
                                    <a:rPr lang="en-US" sz="1600" b="0" i="1" smtClean="0">
                                      <a:latin typeface="Cambria Math" panose="02040503050406030204" pitchFamily="18" charset="0"/>
                                      <a:ea typeface="Verdana" panose="020B0604030504040204" pitchFamily="34" charset="0"/>
                                      <a:cs typeface="Verdana" panose="020B0604030504040204" pitchFamily="34" charset="0"/>
                                    </a:rPr>
                                    <m:t>)</m:t>
                                  </m:r>
                                </m:num>
                                <m:den>
                                  <m:r>
                                    <a:rPr lang="en-US" sz="1600" b="0" i="1" smtClean="0">
                                      <a:latin typeface="Cambria Math" panose="02040503050406030204" pitchFamily="18" charset="0"/>
                                      <a:ea typeface="Verdana" panose="020B0604030504040204" pitchFamily="34" charset="0"/>
                                      <a:cs typeface="Verdana" panose="020B0604030504040204" pitchFamily="34" charset="0"/>
                                    </a:rPr>
                                    <m:t>𝑞</m:t>
                                  </m:r>
                                  <m:sSub>
                                    <m:sSubPr>
                                      <m:ctrlPr>
                                        <a:rPr lang="en-US" sz="1600" b="0" i="1" smtClean="0">
                                          <a:latin typeface="Cambria Math" panose="02040503050406030204" pitchFamily="18" charset="0"/>
                                          <a:ea typeface="Verdana" panose="020B0604030504040204" pitchFamily="34" charset="0"/>
                                          <a:cs typeface="Verdana" panose="020B0604030504040204" pitchFamily="34" charset="0"/>
                                        </a:rPr>
                                      </m:ctrlPr>
                                    </m:sSubPr>
                                    <m:e>
                                      <m:r>
                                        <a:rPr lang="en-US" sz="1600" b="0" i="1" smtClean="0">
                                          <a:latin typeface="Cambria Math" panose="02040503050406030204" pitchFamily="18" charset="0"/>
                                          <a:ea typeface="Verdana" panose="020B0604030504040204" pitchFamily="34" charset="0"/>
                                          <a:cs typeface="Verdana" panose="020B0604030504040204" pitchFamily="34" charset="0"/>
                                        </a:rPr>
                                        <m:t>𝑟</m:t>
                                      </m:r>
                                    </m:e>
                                    <m:sub>
                                      <m:r>
                                        <a:rPr lang="en-US" sz="1600" b="0" i="1" smtClean="0">
                                          <a:latin typeface="Cambria Math" panose="02040503050406030204" pitchFamily="18" charset="0"/>
                                          <a:ea typeface="Verdana" panose="020B0604030504040204" pitchFamily="34" charset="0"/>
                                          <a:cs typeface="Verdana" panose="020B0604030504040204" pitchFamily="34" charset="0"/>
                                        </a:rPr>
                                        <m:t>𝑖𝑗</m:t>
                                      </m:r>
                                    </m:sub>
                                  </m:sSub>
                                </m:den>
                              </m:f>
                            </m:e>
                          </m:nary>
                        </m:e>
                      </m:nary>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6" name="TextBox 5">
                <a:extLst>
                  <a:ext uri="{FF2B5EF4-FFF2-40B4-BE49-F238E27FC236}">
                    <a16:creationId xmlns:a16="http://schemas.microsoft.com/office/drawing/2014/main" id="{A2D6DB2A-7737-9747-BFF0-21347C684CB7}"/>
                  </a:ext>
                </a:extLst>
              </p:cNvPr>
              <p:cNvSpPr txBox="1">
                <a:spLocks noRot="1" noChangeAspect="1" noMove="1" noResize="1" noEditPoints="1" noAdjustHandles="1" noChangeArrowheads="1" noChangeShapeType="1" noTextEdit="1"/>
              </p:cNvSpPr>
              <p:nvPr/>
            </p:nvSpPr>
            <p:spPr>
              <a:xfrm>
                <a:off x="2982470" y="5867400"/>
                <a:ext cx="3177472" cy="720262"/>
              </a:xfrm>
              <a:prstGeom prst="rect">
                <a:avLst/>
              </a:prstGeom>
              <a:blipFill>
                <a:blip r:embed="rId2"/>
                <a:stretch>
                  <a:fillRect l="-398" t="-115517" b="-160345"/>
                </a:stretch>
              </a:blipFill>
            </p:spPr>
            <p:txBody>
              <a:bodyPr/>
              <a:lstStyle/>
              <a:p>
                <a:r>
                  <a:rPr lang="en-US">
                    <a:noFill/>
                  </a:rPr>
                  <a:t> </a:t>
                </a:r>
              </a:p>
            </p:txBody>
          </p:sp>
        </mc:Fallback>
      </mc:AlternateContent>
    </p:spTree>
    <p:extLst>
      <p:ext uri="{BB962C8B-B14F-4D97-AF65-F5344CB8AC3E}">
        <p14:creationId xmlns:p14="http://schemas.microsoft.com/office/powerpoint/2010/main" val="3626956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6986-AA64-1240-B1C3-50FF7517713A}"/>
              </a:ext>
            </a:extLst>
          </p:cNvPr>
          <p:cNvSpPr>
            <a:spLocks noGrp="1"/>
          </p:cNvSpPr>
          <p:nvPr>
            <p:ph type="title"/>
          </p:nvPr>
        </p:nvSpPr>
        <p:spPr/>
        <p:txBody>
          <a:bodyPr/>
          <a:lstStyle/>
          <a:p>
            <a:r>
              <a:rPr lang="en-US" dirty="0"/>
              <a:t>Calculating scattering profiles</a:t>
            </a:r>
          </a:p>
        </p:txBody>
      </p:sp>
      <p:sp>
        <p:nvSpPr>
          <p:cNvPr id="3" name="Content Placeholder 2">
            <a:extLst>
              <a:ext uri="{FF2B5EF4-FFF2-40B4-BE49-F238E27FC236}">
                <a16:creationId xmlns:a16="http://schemas.microsoft.com/office/drawing/2014/main" id="{882CEB51-7903-F74E-AAFD-18E53D7819E2}"/>
              </a:ext>
            </a:extLst>
          </p:cNvPr>
          <p:cNvSpPr>
            <a:spLocks noGrp="1"/>
          </p:cNvSpPr>
          <p:nvPr>
            <p:ph idx="1"/>
          </p:nvPr>
        </p:nvSpPr>
        <p:spPr>
          <a:xfrm>
            <a:off x="685800" y="1524000"/>
            <a:ext cx="7770813" cy="1600200"/>
          </a:xfrm>
        </p:spPr>
        <p:txBody>
          <a:bodyPr>
            <a:normAutofit fontScale="62500" lnSpcReduction="20000"/>
          </a:bodyPr>
          <a:lstStyle/>
          <a:p>
            <a:r>
              <a:rPr lang="en-US" dirty="0"/>
              <a:t>CRYSOL, </a:t>
            </a:r>
            <a:r>
              <a:rPr lang="en-US" dirty="0" err="1"/>
              <a:t>FoXS</a:t>
            </a:r>
            <a:r>
              <a:rPr lang="en-US" dirty="0"/>
              <a:t> are the most common programs, many exist</a:t>
            </a:r>
          </a:p>
          <a:p>
            <a:r>
              <a:rPr lang="en-US" dirty="0"/>
              <a:t>Most accurate may be </a:t>
            </a:r>
            <a:r>
              <a:rPr lang="en-US" dirty="0" err="1"/>
              <a:t>WAXSiS</a:t>
            </a:r>
            <a:r>
              <a:rPr lang="en-US" dirty="0"/>
              <a:t> which uses all atom MD simulation to calculate solvation</a:t>
            </a:r>
          </a:p>
        </p:txBody>
      </p:sp>
      <p:pic>
        <p:nvPicPr>
          <p:cNvPr id="4" name="Picture 3">
            <a:extLst>
              <a:ext uri="{FF2B5EF4-FFF2-40B4-BE49-F238E27FC236}">
                <a16:creationId xmlns:a16="http://schemas.microsoft.com/office/drawing/2014/main" id="{DA3BF7E3-A542-7F42-AED1-BA52F6A9EC9B}"/>
              </a:ext>
            </a:extLst>
          </p:cNvPr>
          <p:cNvPicPr>
            <a:picLocks noChangeAspect="1"/>
          </p:cNvPicPr>
          <p:nvPr/>
        </p:nvPicPr>
        <p:blipFill>
          <a:blip r:embed="rId2"/>
          <a:stretch>
            <a:fillRect/>
          </a:stretch>
        </p:blipFill>
        <p:spPr>
          <a:xfrm>
            <a:off x="1524000" y="2971800"/>
            <a:ext cx="6311900" cy="3797300"/>
          </a:xfrm>
          <a:prstGeom prst="rect">
            <a:avLst/>
          </a:prstGeom>
        </p:spPr>
      </p:pic>
      <p:sp>
        <p:nvSpPr>
          <p:cNvPr id="5" name="TextBox 4">
            <a:extLst>
              <a:ext uri="{FF2B5EF4-FFF2-40B4-BE49-F238E27FC236}">
                <a16:creationId xmlns:a16="http://schemas.microsoft.com/office/drawing/2014/main" id="{A7F2D684-D55E-E142-B191-53E2475A41E0}"/>
              </a:ext>
            </a:extLst>
          </p:cNvPr>
          <p:cNvSpPr txBox="1"/>
          <p:nvPr/>
        </p:nvSpPr>
        <p:spPr>
          <a:xfrm>
            <a:off x="152400" y="6581001"/>
            <a:ext cx="2499402" cy="276999"/>
          </a:xfrm>
          <a:prstGeom prst="rect">
            <a:avLst/>
          </a:prstGeom>
          <a:noFill/>
        </p:spPr>
        <p:txBody>
          <a:bodyPr wrap="none" rtlCol="0">
            <a:spAutoFit/>
          </a:bodyPr>
          <a:lstStyle/>
          <a:p>
            <a:pPr algn="l"/>
            <a:r>
              <a:rPr lang="en-US" sz="600" dirty="0">
                <a:latin typeface="Verdana" panose="020B0604030504040204" pitchFamily="34" charset="0"/>
                <a:ea typeface="Verdana" panose="020B0604030504040204" pitchFamily="34" charset="0"/>
                <a:cs typeface="Verdana" panose="020B0604030504040204" pitchFamily="34" charset="0"/>
              </a:rPr>
              <a:t>Table from</a:t>
            </a:r>
          </a:p>
          <a:p>
            <a:pPr algn="l"/>
            <a:r>
              <a:rPr lang="en-US" sz="600" dirty="0" err="1">
                <a:latin typeface="Verdana" panose="020B0604030504040204" pitchFamily="34" charset="0"/>
                <a:ea typeface="Verdana" panose="020B0604030504040204" pitchFamily="34" charset="0"/>
                <a:cs typeface="Verdana" panose="020B0604030504040204" pitchFamily="34" charset="0"/>
              </a:rPr>
              <a:t>Schniedman-Duhovny</a:t>
            </a:r>
            <a:r>
              <a:rPr lang="en-US" sz="600" dirty="0">
                <a:latin typeface="Verdana" panose="020B0604030504040204" pitchFamily="34" charset="0"/>
                <a:ea typeface="Verdana" panose="020B0604030504040204" pitchFamily="34" charset="0"/>
                <a:cs typeface="Verdana" panose="020B0604030504040204" pitchFamily="34" charset="0"/>
              </a:rPr>
              <a:t>, et al. (2012) BMC Structural Biology</a:t>
            </a:r>
          </a:p>
        </p:txBody>
      </p:sp>
    </p:spTree>
    <p:extLst>
      <p:ext uri="{BB962C8B-B14F-4D97-AF65-F5344CB8AC3E}">
        <p14:creationId xmlns:p14="http://schemas.microsoft.com/office/powerpoint/2010/main" val="4249744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1DABF6-EDC0-484C-9681-A036E32E98CE}"/>
              </a:ext>
            </a:extLst>
          </p:cNvPr>
          <p:cNvSpPr>
            <a:spLocks noGrp="1"/>
          </p:cNvSpPr>
          <p:nvPr>
            <p:ph type="title"/>
          </p:nvPr>
        </p:nvSpPr>
        <p:spPr/>
        <p:txBody>
          <a:bodyPr/>
          <a:lstStyle/>
          <a:p>
            <a:r>
              <a:rPr lang="en-US" dirty="0"/>
              <a:t>What can you study with SAXS?</a:t>
            </a:r>
          </a:p>
        </p:txBody>
      </p:sp>
      <p:sp>
        <p:nvSpPr>
          <p:cNvPr id="5" name="Content Placeholder 4">
            <a:extLst>
              <a:ext uri="{FF2B5EF4-FFF2-40B4-BE49-F238E27FC236}">
                <a16:creationId xmlns:a16="http://schemas.microsoft.com/office/drawing/2014/main" id="{94D2DBA8-021F-444F-B48D-91543332AA75}"/>
              </a:ext>
            </a:extLst>
          </p:cNvPr>
          <p:cNvSpPr>
            <a:spLocks noGrp="1"/>
          </p:cNvSpPr>
          <p:nvPr>
            <p:ph sz="half" idx="1"/>
          </p:nvPr>
        </p:nvSpPr>
        <p:spPr>
          <a:xfrm>
            <a:off x="685800" y="1600200"/>
            <a:ext cx="3808413" cy="4648200"/>
          </a:xfrm>
        </p:spPr>
        <p:txBody>
          <a:bodyPr>
            <a:normAutofit fontScale="85000" lnSpcReduction="20000"/>
          </a:bodyPr>
          <a:lstStyle/>
          <a:p>
            <a:r>
              <a:rPr lang="en-US" dirty="0"/>
              <a:t>Purity (</a:t>
            </a:r>
            <a:r>
              <a:rPr lang="en-US" dirty="0" err="1"/>
              <a:t>monodispersity</a:t>
            </a:r>
            <a:r>
              <a:rPr lang="en-US" dirty="0"/>
              <a:t>)</a:t>
            </a:r>
          </a:p>
          <a:p>
            <a:endParaRPr lang="en-US" dirty="0"/>
          </a:p>
          <a:p>
            <a:r>
              <a:rPr lang="en-US" dirty="0"/>
              <a:t>Oligomeric State</a:t>
            </a:r>
          </a:p>
          <a:p>
            <a:endParaRPr lang="en-US" dirty="0"/>
          </a:p>
          <a:p>
            <a:r>
              <a:rPr lang="en-US" dirty="0"/>
              <a:t>Shape, size, and </a:t>
            </a:r>
            <a:r>
              <a:rPr lang="en-US" dirty="0" err="1"/>
              <a:t>anisometry</a:t>
            </a:r>
            <a:endParaRPr lang="en-US" dirty="0"/>
          </a:p>
          <a:p>
            <a:endParaRPr lang="en-US" dirty="0"/>
          </a:p>
          <a:p>
            <a:r>
              <a:rPr lang="en-US" dirty="0" err="1"/>
              <a:t>Flexiblity</a:t>
            </a:r>
            <a:r>
              <a:rPr lang="en-US" dirty="0"/>
              <a:t> and disorder</a:t>
            </a:r>
          </a:p>
        </p:txBody>
      </p:sp>
      <p:sp>
        <p:nvSpPr>
          <p:cNvPr id="6" name="Content Placeholder 5">
            <a:extLst>
              <a:ext uri="{FF2B5EF4-FFF2-40B4-BE49-F238E27FC236}">
                <a16:creationId xmlns:a16="http://schemas.microsoft.com/office/drawing/2014/main" id="{FC2D3F6D-2249-4D4A-BB4E-C3CCF50C955B}"/>
              </a:ext>
            </a:extLst>
          </p:cNvPr>
          <p:cNvSpPr>
            <a:spLocks noGrp="1"/>
          </p:cNvSpPr>
          <p:nvPr>
            <p:ph sz="half" idx="2"/>
          </p:nvPr>
        </p:nvSpPr>
        <p:spPr>
          <a:xfrm>
            <a:off x="4646613" y="1600200"/>
            <a:ext cx="3810000" cy="4648200"/>
          </a:xfrm>
        </p:spPr>
        <p:txBody>
          <a:bodyPr>
            <a:normAutofit fontScale="85000" lnSpcReduction="20000"/>
          </a:bodyPr>
          <a:lstStyle/>
          <a:p>
            <a:r>
              <a:rPr lang="en-US" dirty="0" err="1"/>
              <a:t>Foldedness</a:t>
            </a:r>
            <a:endParaRPr lang="en-US" dirty="0"/>
          </a:p>
          <a:p>
            <a:endParaRPr lang="en-US" dirty="0"/>
          </a:p>
          <a:p>
            <a:r>
              <a:rPr lang="en-US" dirty="0"/>
              <a:t>Conformation</a:t>
            </a:r>
          </a:p>
          <a:p>
            <a:endParaRPr lang="en-US" dirty="0"/>
          </a:p>
          <a:p>
            <a:r>
              <a:rPr lang="en-US" dirty="0"/>
              <a:t>Complexes and complex formation</a:t>
            </a:r>
          </a:p>
          <a:p>
            <a:endParaRPr lang="en-US" dirty="0"/>
          </a:p>
          <a:p>
            <a:r>
              <a:rPr lang="en-US" dirty="0"/>
              <a:t>Interparticle interactions</a:t>
            </a:r>
          </a:p>
        </p:txBody>
      </p:sp>
    </p:spTree>
    <p:extLst>
      <p:ext uri="{BB962C8B-B14F-4D97-AF65-F5344CB8AC3E}">
        <p14:creationId xmlns:p14="http://schemas.microsoft.com/office/powerpoint/2010/main" val="8721953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DCB8D-6032-284C-9CC0-826FA917B8D7}"/>
              </a:ext>
            </a:extLst>
          </p:cNvPr>
          <p:cNvSpPr>
            <a:spLocks noGrp="1"/>
          </p:cNvSpPr>
          <p:nvPr>
            <p:ph type="title"/>
          </p:nvPr>
        </p:nvSpPr>
        <p:spPr/>
        <p:txBody>
          <a:bodyPr/>
          <a:lstStyle/>
          <a:p>
            <a:r>
              <a:rPr lang="en-US" dirty="0"/>
              <a:t>Other analysis methods</a:t>
            </a:r>
          </a:p>
        </p:txBody>
      </p:sp>
      <p:sp>
        <p:nvSpPr>
          <p:cNvPr id="3" name="Content Placeholder 2">
            <a:extLst>
              <a:ext uri="{FF2B5EF4-FFF2-40B4-BE49-F238E27FC236}">
                <a16:creationId xmlns:a16="http://schemas.microsoft.com/office/drawing/2014/main" id="{D551A858-26F3-7D40-947B-88B52AAD3043}"/>
              </a:ext>
            </a:extLst>
          </p:cNvPr>
          <p:cNvSpPr>
            <a:spLocks noGrp="1"/>
          </p:cNvSpPr>
          <p:nvPr>
            <p:ph idx="1"/>
          </p:nvPr>
        </p:nvSpPr>
        <p:spPr>
          <a:xfrm>
            <a:off x="685800" y="1524000"/>
            <a:ext cx="7770813" cy="762000"/>
          </a:xfrm>
        </p:spPr>
        <p:txBody>
          <a:bodyPr>
            <a:normAutofit fontScale="62500" lnSpcReduction="20000"/>
          </a:bodyPr>
          <a:lstStyle/>
          <a:p>
            <a:pPr marL="0" indent="0">
              <a:buNone/>
            </a:pPr>
            <a:r>
              <a:rPr lang="en-US" dirty="0"/>
              <a:t>We’ve barely scratched the surface of what you can do with SAXS. Here’s a quick list of some other methods:</a:t>
            </a:r>
          </a:p>
        </p:txBody>
      </p:sp>
      <p:sp>
        <p:nvSpPr>
          <p:cNvPr id="5" name="Content Placeholder 2">
            <a:extLst>
              <a:ext uri="{FF2B5EF4-FFF2-40B4-BE49-F238E27FC236}">
                <a16:creationId xmlns:a16="http://schemas.microsoft.com/office/drawing/2014/main" id="{293F4DF8-5D3D-4249-8E11-53EB2D99D461}"/>
              </a:ext>
            </a:extLst>
          </p:cNvPr>
          <p:cNvSpPr txBox="1">
            <a:spLocks/>
          </p:cNvSpPr>
          <p:nvPr/>
        </p:nvSpPr>
        <p:spPr bwMode="auto">
          <a:xfrm>
            <a:off x="685800" y="2286000"/>
            <a:ext cx="3808413" cy="4191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Autofit/>
          </a:bodyPr>
          <a:lstStyle>
            <a:lvl1pPr marL="457200" indent="-457200" algn="l" defTabSz="457200" rtl="0" eaLnBrk="0" fontAlgn="base" hangingPunct="0">
              <a:lnSpc>
                <a:spcPct val="128000"/>
              </a:lnSpc>
              <a:spcBef>
                <a:spcPts val="800"/>
              </a:spcBef>
              <a:spcAft>
                <a:spcPct val="0"/>
              </a:spcAft>
              <a:buClr>
                <a:srgbClr val="000000"/>
              </a:buClr>
              <a:buSzPct val="100000"/>
              <a:buFont typeface="Arial" panose="020B0604020202020204" pitchFamily="34" charset="0"/>
              <a:buChar char="•"/>
              <a:defRPr sz="3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914400" indent="-457200" algn="l" defTabSz="457200" rtl="0" eaLnBrk="0" fontAlgn="base" hangingPunct="0">
              <a:spcBef>
                <a:spcPts val="700"/>
              </a:spcBef>
              <a:spcAft>
                <a:spcPct val="0"/>
              </a:spcAft>
              <a:buClr>
                <a:srgbClr val="000000"/>
              </a:buClr>
              <a:buSzPct val="100000"/>
              <a:buFont typeface="Arial" panose="020B0604020202020204" pitchFamily="34" charset="0"/>
              <a:buChar char="•"/>
              <a:defRPr sz="28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457200" rtl="0" eaLnBrk="0" fontAlgn="base" hangingPunct="0">
              <a:lnSpc>
                <a:spcPct val="128000"/>
              </a:lnSpc>
              <a:spcBef>
                <a:spcPts val="600"/>
              </a:spcBef>
              <a:spcAft>
                <a:spcPct val="0"/>
              </a:spcAft>
              <a:buClr>
                <a:srgbClr val="000000"/>
              </a:buClr>
              <a:buSzPct val="100000"/>
              <a:buFont typeface="Arial" panose="020B0604020202020204" pitchFamily="34" charset="0"/>
              <a:buChar char="•"/>
              <a:defRPr sz="24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7145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2171700" indent="-342900" algn="l" defTabSz="457200" rtl="0" eaLnBrk="0" fontAlgn="base" hangingPunct="0">
              <a:spcBef>
                <a:spcPts val="500"/>
              </a:spcBef>
              <a:spcAft>
                <a:spcPct val="0"/>
              </a:spcAft>
              <a:buClr>
                <a:srgbClr val="000000"/>
              </a:buClr>
              <a:buSzPct val="100000"/>
              <a:buFont typeface="Arial" panose="020B0604020202020204" pitchFamily="34" charset="0"/>
              <a:buChar char="•"/>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r>
              <a:rPr lang="en-US" sz="1800" kern="0" dirty="0"/>
              <a:t>Rigid body modeling to refine high resolution structures against SAXS models</a:t>
            </a:r>
          </a:p>
          <a:p>
            <a:endParaRPr lang="en-US" sz="1800" kern="0" dirty="0"/>
          </a:p>
          <a:p>
            <a:r>
              <a:rPr lang="en-US" sz="1800" kern="0" dirty="0"/>
              <a:t>Ensemble modeling to model flexible structures in solution</a:t>
            </a:r>
          </a:p>
          <a:p>
            <a:endParaRPr lang="en-US" sz="1800" kern="0" dirty="0"/>
          </a:p>
          <a:p>
            <a:r>
              <a:rPr lang="en-US" sz="1800" kern="0" dirty="0"/>
              <a:t>Coupling MD to SAXS to model flexibility</a:t>
            </a:r>
          </a:p>
          <a:p>
            <a:endParaRPr lang="en-US" sz="1800" kern="0" dirty="0"/>
          </a:p>
        </p:txBody>
      </p:sp>
      <p:sp>
        <p:nvSpPr>
          <p:cNvPr id="6" name="Content Placeholder 3">
            <a:extLst>
              <a:ext uri="{FF2B5EF4-FFF2-40B4-BE49-F238E27FC236}">
                <a16:creationId xmlns:a16="http://schemas.microsoft.com/office/drawing/2014/main" id="{1A0D3100-65B4-F642-B09E-A09DDA77D82C}"/>
              </a:ext>
            </a:extLst>
          </p:cNvPr>
          <p:cNvSpPr txBox="1">
            <a:spLocks/>
          </p:cNvSpPr>
          <p:nvPr/>
        </p:nvSpPr>
        <p:spPr>
          <a:xfrm>
            <a:off x="4646613" y="2286000"/>
            <a:ext cx="3810000" cy="4191000"/>
          </a:xfrm>
          <a:prstGeom prst="rect">
            <a:avLst/>
          </a:prstGeom>
        </p:spPr>
        <p:txBody>
          <a:bodyPr>
            <a:normAutofit fontScale="55000" lnSpcReduction="20000"/>
          </a:bodyPr>
          <a:lstStyle>
            <a:lvl1pPr marL="342900" indent="-342900" algn="l" defTabSz="457200" rtl="0" eaLnBrk="0" fontAlgn="base" hangingPunct="0">
              <a:lnSpc>
                <a:spcPct val="128000"/>
              </a:lnSpc>
              <a:spcBef>
                <a:spcPts val="800"/>
              </a:spcBef>
              <a:spcAft>
                <a:spcPct val="0"/>
              </a:spcAft>
              <a:buClr>
                <a:srgbClr val="000000"/>
              </a:buClr>
              <a:buSzPct val="100000"/>
              <a:buFont typeface="Times New Roman" pitchFamily="18" charset="0"/>
              <a:defRPr sz="3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457200" rtl="0" eaLnBrk="0" fontAlgn="base" hangingPunct="0">
              <a:lnSpc>
                <a:spcPct val="128000"/>
              </a:lnSpc>
              <a:spcBef>
                <a:spcPts val="600"/>
              </a:spcBef>
              <a:spcAft>
                <a:spcPct val="0"/>
              </a:spcAft>
              <a:buClr>
                <a:srgbClr val="000000"/>
              </a:buClr>
              <a:buSzPct val="100000"/>
              <a:buFont typeface="Times New Roman" pitchFamily="18" charset="0"/>
              <a:defRPr sz="24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457200" indent="-457200">
              <a:buFont typeface="Arial" panose="020B0604020202020204" pitchFamily="34" charset="0"/>
              <a:buChar char="•"/>
            </a:pPr>
            <a:r>
              <a:rPr lang="en-US" kern="0" dirty="0"/>
              <a:t>Using SAXS as global/long distance constraints for NMR modeling</a:t>
            </a:r>
          </a:p>
          <a:p>
            <a:pPr marL="457200" indent="-457200">
              <a:buFont typeface="Arial" panose="020B0604020202020204" pitchFamily="34" charset="0"/>
              <a:buChar char="•"/>
            </a:pPr>
            <a:endParaRPr lang="en-US" kern="0" dirty="0"/>
          </a:p>
          <a:p>
            <a:pPr marL="457200" indent="-457200">
              <a:buFont typeface="Arial" panose="020B0604020202020204" pitchFamily="34" charset="0"/>
              <a:buChar char="•"/>
            </a:pPr>
            <a:r>
              <a:rPr lang="en-US" kern="0" dirty="0"/>
              <a:t>Modeling scattering from mixtures, extracting information on individual components</a:t>
            </a:r>
          </a:p>
          <a:p>
            <a:pPr marL="457200" indent="-457200">
              <a:buFont typeface="Arial" panose="020B0604020202020204" pitchFamily="34" charset="0"/>
              <a:buChar char="•"/>
            </a:pPr>
            <a:endParaRPr lang="en-US" kern="0" dirty="0"/>
          </a:p>
          <a:p>
            <a:pPr marL="457200" indent="-457200">
              <a:buFont typeface="Arial" panose="020B0604020202020204" pitchFamily="34" charset="0"/>
              <a:buChar char="•"/>
            </a:pPr>
            <a:r>
              <a:rPr lang="en-US" kern="0" dirty="0"/>
              <a:t>Using SAXS as a constraint for docking models</a:t>
            </a:r>
          </a:p>
          <a:p>
            <a:pPr marL="457200" indent="-457200">
              <a:buFont typeface="Arial" panose="020B0604020202020204" pitchFamily="34" charset="0"/>
              <a:buChar char="•"/>
            </a:pPr>
            <a:endParaRPr lang="en-US" kern="0" dirty="0"/>
          </a:p>
          <a:p>
            <a:pPr marL="457200" indent="-457200">
              <a:buFont typeface="Arial" panose="020B0604020202020204" pitchFamily="34" charset="0"/>
              <a:buChar char="•"/>
            </a:pPr>
            <a:endParaRPr lang="en-US" kern="0" dirty="0"/>
          </a:p>
        </p:txBody>
      </p:sp>
    </p:spTree>
    <p:extLst>
      <p:ext uri="{BB962C8B-B14F-4D97-AF65-F5344CB8AC3E}">
        <p14:creationId xmlns:p14="http://schemas.microsoft.com/office/powerpoint/2010/main" val="35495335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4C1D-2A5C-1E4C-B3E2-4A9D2B9E578E}"/>
              </a:ext>
            </a:extLst>
          </p:cNvPr>
          <p:cNvSpPr>
            <a:spLocks noGrp="1"/>
          </p:cNvSpPr>
          <p:nvPr>
            <p:ph type="title"/>
          </p:nvPr>
        </p:nvSpPr>
        <p:spPr/>
        <p:txBody>
          <a:bodyPr/>
          <a:lstStyle/>
          <a:p>
            <a:r>
              <a:rPr lang="en-US" dirty="0"/>
              <a:t>Other experimental techniques</a:t>
            </a:r>
          </a:p>
        </p:txBody>
      </p:sp>
      <p:sp>
        <p:nvSpPr>
          <p:cNvPr id="3" name="Content Placeholder 2">
            <a:extLst>
              <a:ext uri="{FF2B5EF4-FFF2-40B4-BE49-F238E27FC236}">
                <a16:creationId xmlns:a16="http://schemas.microsoft.com/office/drawing/2014/main" id="{A85B22AB-C5F9-5D42-B783-D2EB3B0D5773}"/>
              </a:ext>
            </a:extLst>
          </p:cNvPr>
          <p:cNvSpPr>
            <a:spLocks noGrp="1"/>
          </p:cNvSpPr>
          <p:nvPr>
            <p:ph idx="1"/>
          </p:nvPr>
        </p:nvSpPr>
        <p:spPr/>
        <p:txBody>
          <a:bodyPr>
            <a:normAutofit fontScale="55000" lnSpcReduction="20000"/>
          </a:bodyPr>
          <a:lstStyle/>
          <a:p>
            <a:pPr marL="0" indent="0">
              <a:buNone/>
            </a:pPr>
            <a:r>
              <a:rPr lang="en-US" dirty="0"/>
              <a:t>There are several experimental techniques available to SAXS</a:t>
            </a:r>
          </a:p>
          <a:p>
            <a:r>
              <a:rPr lang="en-US" dirty="0"/>
              <a:t>Batch mode</a:t>
            </a:r>
          </a:p>
          <a:p>
            <a:pPr lvl="1"/>
            <a:r>
              <a:rPr lang="en-US" dirty="0"/>
              <a:t>Loading single concentration samples into a measurement cell</a:t>
            </a:r>
          </a:p>
          <a:p>
            <a:r>
              <a:rPr lang="en-US" dirty="0"/>
              <a:t>LC-SAXS</a:t>
            </a:r>
          </a:p>
          <a:p>
            <a:pPr lvl="1"/>
            <a:r>
              <a:rPr lang="en-US" dirty="0"/>
              <a:t>Liquid chromatography coupled to SAXS, most commonly size exclusion chromatography</a:t>
            </a:r>
          </a:p>
          <a:p>
            <a:r>
              <a:rPr lang="en-US" dirty="0"/>
              <a:t>Time resolved SAXS</a:t>
            </a:r>
          </a:p>
          <a:p>
            <a:pPr lvl="1"/>
            <a:r>
              <a:rPr lang="en-US" dirty="0"/>
              <a:t>Changing sample conditions and watching the time resolved response of your system</a:t>
            </a:r>
          </a:p>
          <a:p>
            <a:r>
              <a:rPr lang="en-US" dirty="0"/>
              <a:t>Contrast variation SAXS and SANS</a:t>
            </a:r>
          </a:p>
          <a:p>
            <a:pPr lvl="1"/>
            <a:r>
              <a:rPr lang="en-US" dirty="0"/>
              <a:t>Vary the contrast of the sample/buffer to selectively blank out </a:t>
            </a:r>
            <a:r>
              <a:rPr lang="en-US" dirty="0" err="1"/>
              <a:t>scatterers</a:t>
            </a:r>
            <a:r>
              <a:rPr lang="en-US" dirty="0"/>
              <a:t> and resolve individual subunits</a:t>
            </a:r>
          </a:p>
          <a:p>
            <a:r>
              <a:rPr lang="en-US" dirty="0"/>
              <a:t>Anomalous SAXS</a:t>
            </a:r>
          </a:p>
          <a:p>
            <a:pPr lvl="1"/>
            <a:r>
              <a:rPr lang="en-US" dirty="0"/>
              <a:t>Measure above and below an anomalous x-ray edge, and use the difference in scattering to inform on heavy atom distribution in your sample</a:t>
            </a:r>
          </a:p>
        </p:txBody>
      </p:sp>
    </p:spTree>
    <p:extLst>
      <p:ext uri="{BB962C8B-B14F-4D97-AF65-F5344CB8AC3E}">
        <p14:creationId xmlns:p14="http://schemas.microsoft.com/office/powerpoint/2010/main" val="2681015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31354-6E61-C345-B7A5-F56304466F2A}"/>
              </a:ext>
            </a:extLst>
          </p:cNvPr>
          <p:cNvSpPr>
            <a:spLocks noGrp="1"/>
          </p:cNvSpPr>
          <p:nvPr>
            <p:ph type="title"/>
          </p:nvPr>
        </p:nvSpPr>
        <p:spPr/>
        <p:txBody>
          <a:bodyPr/>
          <a:lstStyle/>
          <a:p>
            <a:r>
              <a:rPr lang="en-US" dirty="0"/>
              <a:t>SAXS at BioCAT</a:t>
            </a:r>
          </a:p>
        </p:txBody>
      </p:sp>
      <p:sp>
        <p:nvSpPr>
          <p:cNvPr id="3" name="Content Placeholder 2">
            <a:extLst>
              <a:ext uri="{FF2B5EF4-FFF2-40B4-BE49-F238E27FC236}">
                <a16:creationId xmlns:a16="http://schemas.microsoft.com/office/drawing/2014/main" id="{C7FC877B-22F3-FE42-ADE7-FF89EFB8FFD1}"/>
              </a:ext>
            </a:extLst>
          </p:cNvPr>
          <p:cNvSpPr>
            <a:spLocks noGrp="1"/>
          </p:cNvSpPr>
          <p:nvPr>
            <p:ph idx="1"/>
          </p:nvPr>
        </p:nvSpPr>
        <p:spPr>
          <a:xfrm>
            <a:off x="685800" y="1524000"/>
            <a:ext cx="4343399" cy="4876800"/>
          </a:xfrm>
        </p:spPr>
        <p:txBody>
          <a:bodyPr>
            <a:normAutofit fontScale="70000" lnSpcReduction="20000"/>
          </a:bodyPr>
          <a:lstStyle/>
          <a:p>
            <a:r>
              <a:rPr lang="en-US" dirty="0"/>
              <a:t>Equilibrium SAXS</a:t>
            </a:r>
          </a:p>
          <a:p>
            <a:pPr lvl="1"/>
            <a:r>
              <a:rPr lang="en-US" dirty="0"/>
              <a:t>Size exclusion chromatography coupled SAXS (SEC-SAXS)</a:t>
            </a:r>
          </a:p>
          <a:p>
            <a:pPr lvl="1"/>
            <a:endParaRPr lang="en-US" dirty="0"/>
          </a:p>
          <a:p>
            <a:pPr lvl="1"/>
            <a:r>
              <a:rPr lang="en-US" dirty="0"/>
              <a:t>Size exclusion chromatography, multi-angle light scattering, dynamic light scattering, refractive index coupled SAXS (SEC-MALS-SAXS)</a:t>
            </a:r>
          </a:p>
          <a:p>
            <a:pPr lvl="1"/>
            <a:endParaRPr lang="en-US" dirty="0"/>
          </a:p>
          <a:p>
            <a:pPr lvl="1"/>
            <a:r>
              <a:rPr lang="en-US" dirty="0"/>
              <a:t>Batch mode</a:t>
            </a:r>
          </a:p>
        </p:txBody>
      </p:sp>
      <p:pic>
        <p:nvPicPr>
          <p:cNvPr id="4" name="Picture 3">
            <a:extLst>
              <a:ext uri="{FF2B5EF4-FFF2-40B4-BE49-F238E27FC236}">
                <a16:creationId xmlns:a16="http://schemas.microsoft.com/office/drawing/2014/main" id="{3B8212C5-2DFF-1C48-8670-1A4CA7331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447800"/>
            <a:ext cx="3961606" cy="2630066"/>
          </a:xfrm>
          <a:prstGeom prst="rect">
            <a:avLst/>
          </a:prstGeom>
        </p:spPr>
      </p:pic>
      <p:pic>
        <p:nvPicPr>
          <p:cNvPr id="5" name="Picture 4">
            <a:extLst>
              <a:ext uri="{FF2B5EF4-FFF2-40B4-BE49-F238E27FC236}">
                <a16:creationId xmlns:a16="http://schemas.microsoft.com/office/drawing/2014/main" id="{4D74D391-737A-754B-938A-0622B729B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4227934"/>
            <a:ext cx="3961606" cy="2630066"/>
          </a:xfrm>
          <a:prstGeom prst="rect">
            <a:avLst/>
          </a:prstGeom>
        </p:spPr>
      </p:pic>
    </p:spTree>
    <p:extLst>
      <p:ext uri="{BB962C8B-B14F-4D97-AF65-F5344CB8AC3E}">
        <p14:creationId xmlns:p14="http://schemas.microsoft.com/office/powerpoint/2010/main" val="38273129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7392-8104-564A-8457-8A339A418CDF}"/>
              </a:ext>
            </a:extLst>
          </p:cNvPr>
          <p:cNvSpPr>
            <a:spLocks noGrp="1"/>
          </p:cNvSpPr>
          <p:nvPr>
            <p:ph type="title"/>
          </p:nvPr>
        </p:nvSpPr>
        <p:spPr/>
        <p:txBody>
          <a:bodyPr/>
          <a:lstStyle/>
          <a:p>
            <a:r>
              <a:rPr lang="en-US" dirty="0"/>
              <a:t>SAXS at BioCAT</a:t>
            </a:r>
          </a:p>
        </p:txBody>
      </p:sp>
      <p:sp>
        <p:nvSpPr>
          <p:cNvPr id="3" name="Content Placeholder 2">
            <a:extLst>
              <a:ext uri="{FF2B5EF4-FFF2-40B4-BE49-F238E27FC236}">
                <a16:creationId xmlns:a16="http://schemas.microsoft.com/office/drawing/2014/main" id="{5EE754C0-876E-774E-A149-76150096CAF3}"/>
              </a:ext>
            </a:extLst>
          </p:cNvPr>
          <p:cNvSpPr>
            <a:spLocks noGrp="1"/>
          </p:cNvSpPr>
          <p:nvPr>
            <p:ph idx="1"/>
          </p:nvPr>
        </p:nvSpPr>
        <p:spPr>
          <a:xfrm>
            <a:off x="685801" y="1524000"/>
            <a:ext cx="3766625" cy="4343400"/>
          </a:xfrm>
        </p:spPr>
        <p:txBody>
          <a:bodyPr>
            <a:normAutofit fontScale="62500" lnSpcReduction="20000"/>
          </a:bodyPr>
          <a:lstStyle/>
          <a:p>
            <a:r>
              <a:rPr lang="en-US" dirty="0"/>
              <a:t>Non-equilibrium time resolved SAXS</a:t>
            </a:r>
          </a:p>
          <a:p>
            <a:pPr lvl="1"/>
            <a:r>
              <a:rPr lang="en-US" dirty="0"/>
              <a:t>Continuous flow mixing</a:t>
            </a:r>
          </a:p>
          <a:p>
            <a:pPr lvl="2"/>
            <a:r>
              <a:rPr lang="en-US" dirty="0"/>
              <a:t>~100 𝜇s minimum time point</a:t>
            </a:r>
          </a:p>
          <a:p>
            <a:pPr lvl="2"/>
            <a:r>
              <a:rPr lang="en-US" dirty="0"/>
              <a:t>Flow helps prevent radiation damage</a:t>
            </a:r>
          </a:p>
          <a:p>
            <a:pPr lvl="1"/>
            <a:endParaRPr lang="en-US" dirty="0"/>
          </a:p>
          <a:p>
            <a:pPr lvl="1"/>
            <a:r>
              <a:rPr lang="en-US" dirty="0"/>
              <a:t>Stopped flow mixing</a:t>
            </a:r>
          </a:p>
          <a:p>
            <a:pPr lvl="2"/>
            <a:r>
              <a:rPr lang="en-US" dirty="0"/>
              <a:t>~1 </a:t>
            </a:r>
            <a:r>
              <a:rPr lang="en-US" dirty="0" err="1"/>
              <a:t>ms</a:t>
            </a:r>
            <a:r>
              <a:rPr lang="en-US" dirty="0"/>
              <a:t> minimum time point</a:t>
            </a:r>
          </a:p>
          <a:p>
            <a:pPr lvl="2"/>
            <a:r>
              <a:rPr lang="en-US" dirty="0"/>
              <a:t>Established technology</a:t>
            </a:r>
          </a:p>
          <a:p>
            <a:endParaRPr lang="en-US" dirty="0"/>
          </a:p>
        </p:txBody>
      </p:sp>
      <p:pic>
        <p:nvPicPr>
          <p:cNvPr id="4" name="Picture 3">
            <a:extLst>
              <a:ext uri="{FF2B5EF4-FFF2-40B4-BE49-F238E27FC236}">
                <a16:creationId xmlns:a16="http://schemas.microsoft.com/office/drawing/2014/main" id="{D82E7263-89ED-CE41-A6A2-957CBD1BA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2426" y="1920332"/>
            <a:ext cx="4706012" cy="3494214"/>
          </a:xfrm>
          <a:prstGeom prst="rect">
            <a:avLst/>
          </a:prstGeom>
        </p:spPr>
      </p:pic>
      <p:sp>
        <p:nvSpPr>
          <p:cNvPr id="5" name="TextBox 4">
            <a:extLst>
              <a:ext uri="{FF2B5EF4-FFF2-40B4-BE49-F238E27FC236}">
                <a16:creationId xmlns:a16="http://schemas.microsoft.com/office/drawing/2014/main" id="{5304978E-F01D-7146-BD14-AA061C0A78F8}"/>
              </a:ext>
            </a:extLst>
          </p:cNvPr>
          <p:cNvSpPr txBox="1"/>
          <p:nvPr/>
        </p:nvSpPr>
        <p:spPr>
          <a:xfrm>
            <a:off x="4581008" y="5414546"/>
            <a:ext cx="4448847" cy="338554"/>
          </a:xfrm>
          <a:prstGeom prst="rect">
            <a:avLst/>
          </a:prstGeom>
          <a:noFill/>
        </p:spPr>
        <p:txBody>
          <a:bodyPr wrap="non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Kathuria et al., 2011, Biopolymers, 95(8)</a:t>
            </a:r>
          </a:p>
        </p:txBody>
      </p:sp>
      <p:sp>
        <p:nvSpPr>
          <p:cNvPr id="6" name="TextBox 5">
            <a:extLst>
              <a:ext uri="{FF2B5EF4-FFF2-40B4-BE49-F238E27FC236}">
                <a16:creationId xmlns:a16="http://schemas.microsoft.com/office/drawing/2014/main" id="{CA585B1A-4868-7547-96B3-E11923A6DF50}"/>
              </a:ext>
            </a:extLst>
          </p:cNvPr>
          <p:cNvSpPr txBox="1"/>
          <p:nvPr/>
        </p:nvSpPr>
        <p:spPr>
          <a:xfrm>
            <a:off x="2438400" y="5867400"/>
            <a:ext cx="4800600" cy="923330"/>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CF-SAXS developed in close collaboration with Osman Bilsel at U. Mass. Amherst</a:t>
            </a:r>
          </a:p>
        </p:txBody>
      </p:sp>
    </p:spTree>
    <p:extLst>
      <p:ext uri="{BB962C8B-B14F-4D97-AF65-F5344CB8AC3E}">
        <p14:creationId xmlns:p14="http://schemas.microsoft.com/office/powerpoint/2010/main" val="38603942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99A82-DE4A-5E45-80D9-DC78C8B432FC}"/>
              </a:ext>
            </a:extLst>
          </p:cNvPr>
          <p:cNvSpPr>
            <a:spLocks noGrp="1"/>
          </p:cNvSpPr>
          <p:nvPr>
            <p:ph type="title"/>
          </p:nvPr>
        </p:nvSpPr>
        <p:spPr/>
        <p:txBody>
          <a:bodyPr/>
          <a:lstStyle/>
          <a:p>
            <a:r>
              <a:rPr lang="en-US" dirty="0"/>
              <a:t>Example – Equilibrium SAXS with single molecule FRET</a:t>
            </a:r>
          </a:p>
        </p:txBody>
      </p:sp>
      <p:pic>
        <p:nvPicPr>
          <p:cNvPr id="4" name="Picture 3">
            <a:extLst>
              <a:ext uri="{FF2B5EF4-FFF2-40B4-BE49-F238E27FC236}">
                <a16:creationId xmlns:a16="http://schemas.microsoft.com/office/drawing/2014/main" id="{F05F531A-3E73-7345-8D6F-3333634100FC}"/>
              </a:ext>
            </a:extLst>
          </p:cNvPr>
          <p:cNvPicPr>
            <a:picLocks noChangeAspect="1"/>
          </p:cNvPicPr>
          <p:nvPr/>
        </p:nvPicPr>
        <p:blipFill rotWithShape="1">
          <a:blip r:embed="rId2"/>
          <a:srcRect l="26116" t="10209" r="26934" b="29389"/>
          <a:stretch/>
        </p:blipFill>
        <p:spPr>
          <a:xfrm>
            <a:off x="-19994" y="2370364"/>
            <a:ext cx="5791200" cy="4191000"/>
          </a:xfrm>
          <a:prstGeom prst="rect">
            <a:avLst/>
          </a:prstGeom>
        </p:spPr>
      </p:pic>
      <p:sp>
        <p:nvSpPr>
          <p:cNvPr id="5" name="TextBox 4">
            <a:extLst>
              <a:ext uri="{FF2B5EF4-FFF2-40B4-BE49-F238E27FC236}">
                <a16:creationId xmlns:a16="http://schemas.microsoft.com/office/drawing/2014/main" id="{EB51BDA0-C3C1-2642-B979-BACAAD64F94A}"/>
              </a:ext>
            </a:extLst>
          </p:cNvPr>
          <p:cNvSpPr txBox="1"/>
          <p:nvPr/>
        </p:nvSpPr>
        <p:spPr>
          <a:xfrm>
            <a:off x="5791201" y="2362200"/>
            <a:ext cx="3124199" cy="4493538"/>
          </a:xfrm>
          <a:prstGeom prst="rect">
            <a:avLst/>
          </a:prstGeom>
          <a:noFill/>
        </p:spPr>
        <p:txBody>
          <a:bodyPr wrap="square" rtlCol="0">
            <a:spAutoFit/>
          </a:bodyPr>
          <a:lstStyle/>
          <a:p>
            <a:r>
              <a:rPr lang="en-US" sz="1100" b="1" dirty="0">
                <a:latin typeface="Verdana" panose="020B0604030504040204" pitchFamily="34" charset="0"/>
                <a:ea typeface="Verdana" panose="020B0604030504040204" pitchFamily="34" charset="0"/>
                <a:cs typeface="Verdana" panose="020B0604030504040204" pitchFamily="34" charset="0"/>
              </a:rPr>
              <a:t>The KAK mutant displays an extended structure and a more stable interaction with double stranded DNA</a:t>
            </a:r>
            <a:r>
              <a:rPr lang="en-US" sz="1100" dirty="0">
                <a:latin typeface="Verdana" panose="020B0604030504040204" pitchFamily="34" charset="0"/>
                <a:ea typeface="Verdana" panose="020B0604030504040204" pitchFamily="34" charset="0"/>
                <a:cs typeface="Verdana" panose="020B0604030504040204" pitchFamily="34" charset="0"/>
              </a:rPr>
              <a:t> (A) Crystal structure of </a:t>
            </a:r>
          </a:p>
          <a:p>
            <a:r>
              <a:rPr lang="en-US" sz="1100" dirty="0">
                <a:latin typeface="Verdana" panose="020B0604030504040204" pitchFamily="34" charset="0"/>
                <a:ea typeface="Verdana" panose="020B0604030504040204" pitchFamily="34" charset="0"/>
                <a:cs typeface="Verdana" panose="020B0604030504040204" pitchFamily="34" charset="0"/>
              </a:rPr>
              <a:t>the chromodomain-ATPase portion of Chd1, highlighting the location of KAK mutation at the chromo-ATPase interface. (B) Small angle X-ray scattering (SAXS) profiles for Chd1-WT and Chd1-KAK proteins consisting of just the chromodomain and ATPase motor. Guinier plot analysis (inset) shows that samples were free from aggregation. (C) P(R) distributions for SAXS data shown in (B). (D) Ab initio bead models generated by DAMMIN. Cartoons on the right illustrate possible structural changes associated with the KAK mutation. (E) Schematic of experiment in which Cy3 labeled dsDNA (40 or 60 bp) was added to surface immobilized Chd1-WT or Chd1-KAK proteins. Note that these </a:t>
            </a:r>
          </a:p>
          <a:p>
            <a:r>
              <a:rPr lang="en-US" sz="1100" dirty="0">
                <a:latin typeface="Verdana" panose="020B0604030504040204" pitchFamily="34" charset="0"/>
                <a:ea typeface="Verdana" panose="020B0604030504040204" pitchFamily="34" charset="0"/>
                <a:cs typeface="Verdana" panose="020B0604030504040204" pitchFamily="34" charset="0"/>
              </a:rPr>
              <a:t>constructs contain the DBD. (F) Binding duration for dsDNA to both proteins (n=500 binding events).</a:t>
            </a:r>
          </a:p>
        </p:txBody>
      </p:sp>
      <p:sp>
        <p:nvSpPr>
          <p:cNvPr id="6" name="TextBox 5">
            <a:extLst>
              <a:ext uri="{FF2B5EF4-FFF2-40B4-BE49-F238E27FC236}">
                <a16:creationId xmlns:a16="http://schemas.microsoft.com/office/drawing/2014/main" id="{2136B7BA-3A6B-4A47-B600-6F761968FA95}"/>
              </a:ext>
            </a:extLst>
          </p:cNvPr>
          <p:cNvSpPr txBox="1"/>
          <p:nvPr/>
        </p:nvSpPr>
        <p:spPr>
          <a:xfrm>
            <a:off x="394003" y="1524000"/>
            <a:ext cx="7958895" cy="861774"/>
          </a:xfrm>
          <a:prstGeom prst="rect">
            <a:avLst/>
          </a:prstGeom>
          <a:noFill/>
        </p:spPr>
        <p:txBody>
          <a:bodyPr wrap="square" rtlCol="0">
            <a:spAutoFit/>
          </a:bodyPr>
          <a:lstStyle/>
          <a:p>
            <a:r>
              <a:rPr lang="en-US" sz="1300" dirty="0">
                <a:latin typeface="Verdana" panose="020B0604030504040204" pitchFamily="34" charset="0"/>
                <a:ea typeface="Verdana" panose="020B0604030504040204" pitchFamily="34" charset="0"/>
                <a:cs typeface="Verdana" panose="020B0604030504040204" pitchFamily="34" charset="0"/>
              </a:rPr>
              <a:t>SAXS helped in clarifying the auto-regulatory function of the chromodomains in substrate specificity &amp; in the generation of intermediates during nucleosome sliding by the chromatin remodeler CHD1. </a:t>
            </a:r>
            <a:r>
              <a:rPr lang="en-US" sz="1100" i="1" dirty="0">
                <a:latin typeface="Verdana" panose="020B0604030504040204" pitchFamily="34" charset="0"/>
                <a:ea typeface="Verdana" panose="020B0604030504040204" pitchFamily="34" charset="0"/>
                <a:cs typeface="Verdana" panose="020B0604030504040204" pitchFamily="34" charset="0"/>
              </a:rPr>
              <a:t>Qiu et al., The Chd1 Chromatin Remodeler Shifts Nucleosomal DNA Bidirectionally as a Monomer. </a:t>
            </a:r>
            <a:r>
              <a:rPr lang="en-US" sz="1100" i="1" dirty="0" err="1">
                <a:latin typeface="Verdana" panose="020B0604030504040204" pitchFamily="34" charset="0"/>
                <a:ea typeface="Verdana" panose="020B0604030504040204" pitchFamily="34" charset="0"/>
                <a:cs typeface="Verdana" panose="020B0604030504040204" pitchFamily="34" charset="0"/>
              </a:rPr>
              <a:t>Mol</a:t>
            </a:r>
            <a:r>
              <a:rPr lang="en-US" sz="1100" i="1" dirty="0">
                <a:latin typeface="Verdana" panose="020B0604030504040204" pitchFamily="34" charset="0"/>
                <a:ea typeface="Verdana" panose="020B0604030504040204" pitchFamily="34" charset="0"/>
                <a:cs typeface="Verdana" panose="020B0604030504040204" pitchFamily="34" charset="0"/>
              </a:rPr>
              <a:t> Cell. 2017 Oct 5;68(1):76-88.e6.</a:t>
            </a:r>
          </a:p>
        </p:txBody>
      </p:sp>
    </p:spTree>
    <p:extLst>
      <p:ext uri="{BB962C8B-B14F-4D97-AF65-F5344CB8AC3E}">
        <p14:creationId xmlns:p14="http://schemas.microsoft.com/office/powerpoint/2010/main" val="1724750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D580-8882-EB44-9E3E-56AA32F22679}"/>
              </a:ext>
            </a:extLst>
          </p:cNvPr>
          <p:cNvSpPr>
            <a:spLocks noGrp="1"/>
          </p:cNvSpPr>
          <p:nvPr>
            <p:ph type="title"/>
          </p:nvPr>
        </p:nvSpPr>
        <p:spPr/>
        <p:txBody>
          <a:bodyPr/>
          <a:lstStyle/>
          <a:p>
            <a:r>
              <a:rPr lang="en-US" dirty="0"/>
              <a:t>Example – SAXS with MD</a:t>
            </a:r>
          </a:p>
        </p:txBody>
      </p:sp>
      <p:pic>
        <p:nvPicPr>
          <p:cNvPr id="4" name="Picture 3">
            <a:extLst>
              <a:ext uri="{FF2B5EF4-FFF2-40B4-BE49-F238E27FC236}">
                <a16:creationId xmlns:a16="http://schemas.microsoft.com/office/drawing/2014/main" id="{BEEDDD94-2C8C-0849-B9AE-5E6810CB3508}"/>
              </a:ext>
            </a:extLst>
          </p:cNvPr>
          <p:cNvPicPr>
            <a:picLocks noChangeAspect="1"/>
          </p:cNvPicPr>
          <p:nvPr/>
        </p:nvPicPr>
        <p:blipFill rotWithShape="1">
          <a:blip r:embed="rId2"/>
          <a:srcRect l="24500" t="15333" r="35500" b="7334"/>
          <a:stretch/>
        </p:blipFill>
        <p:spPr>
          <a:xfrm>
            <a:off x="76200" y="1524000"/>
            <a:ext cx="4114800" cy="4474845"/>
          </a:xfrm>
          <a:prstGeom prst="rect">
            <a:avLst/>
          </a:prstGeom>
        </p:spPr>
      </p:pic>
      <p:pic>
        <p:nvPicPr>
          <p:cNvPr id="5" name="Picture 4">
            <a:extLst>
              <a:ext uri="{FF2B5EF4-FFF2-40B4-BE49-F238E27FC236}">
                <a16:creationId xmlns:a16="http://schemas.microsoft.com/office/drawing/2014/main" id="{8F30D35C-359E-D040-8D13-1DB93E7434B6}"/>
              </a:ext>
            </a:extLst>
          </p:cNvPr>
          <p:cNvPicPr>
            <a:picLocks noChangeAspect="1"/>
          </p:cNvPicPr>
          <p:nvPr/>
        </p:nvPicPr>
        <p:blipFill rotWithShape="1">
          <a:blip r:embed="rId3"/>
          <a:srcRect l="24500" t="18000" r="35500" b="18000"/>
          <a:stretch/>
        </p:blipFill>
        <p:spPr>
          <a:xfrm>
            <a:off x="4648200" y="1460904"/>
            <a:ext cx="3710773" cy="3339696"/>
          </a:xfrm>
          <a:prstGeom prst="rect">
            <a:avLst/>
          </a:prstGeom>
        </p:spPr>
      </p:pic>
      <p:sp>
        <p:nvSpPr>
          <p:cNvPr id="6" name="TextBox 5">
            <a:extLst>
              <a:ext uri="{FF2B5EF4-FFF2-40B4-BE49-F238E27FC236}">
                <a16:creationId xmlns:a16="http://schemas.microsoft.com/office/drawing/2014/main" id="{2B49F39C-73D2-B54C-8C58-880C88867B66}"/>
              </a:ext>
            </a:extLst>
          </p:cNvPr>
          <p:cNvSpPr txBox="1"/>
          <p:nvPr/>
        </p:nvSpPr>
        <p:spPr>
          <a:xfrm>
            <a:off x="4191000" y="4649450"/>
            <a:ext cx="4953000" cy="1615827"/>
          </a:xfrm>
          <a:prstGeom prst="rect">
            <a:avLst/>
          </a:prstGeom>
          <a:noFill/>
        </p:spPr>
        <p:txBody>
          <a:bodyPr wrap="square" rtlCol="0">
            <a:spAutoFit/>
          </a:bodyPr>
          <a:lstStyle/>
          <a:p>
            <a:r>
              <a:rPr lang="en-US" sz="1100" dirty="0">
                <a:latin typeface="Verdana" panose="020B0604030504040204" pitchFamily="34" charset="0"/>
                <a:ea typeface="Verdana" panose="020B0604030504040204" pitchFamily="34" charset="0"/>
                <a:cs typeface="Verdana" panose="020B0604030504040204" pitchFamily="34" charset="0"/>
              </a:rPr>
              <a:t>Structures and comparisons of the experimental and simulated scattering profiles. (</a:t>
            </a:r>
            <a:r>
              <a:rPr lang="en-US" sz="1100" b="1" dirty="0">
                <a:latin typeface="Verdana" panose="020B0604030504040204" pitchFamily="34" charset="0"/>
                <a:ea typeface="Verdana" panose="020B0604030504040204" pitchFamily="34" charset="0"/>
                <a:cs typeface="Verdana" panose="020B0604030504040204" pitchFamily="34" charset="0"/>
              </a:rPr>
              <a:t>A</a:t>
            </a:r>
            <a:r>
              <a:rPr lang="en-US" sz="1100" dirty="0">
                <a:latin typeface="Verdana" panose="020B0604030504040204" pitchFamily="34" charset="0"/>
                <a:ea typeface="Verdana" panose="020B0604030504040204" pitchFamily="34" charset="0"/>
                <a:cs typeface="Verdana" panose="020B0604030504040204" pitchFamily="34" charset="0"/>
              </a:rPr>
              <a:t>) tSA;(</a:t>
            </a:r>
            <a:r>
              <a:rPr lang="en-US" sz="1100" b="1" dirty="0">
                <a:latin typeface="Verdana" panose="020B0604030504040204" pitchFamily="34" charset="0"/>
                <a:ea typeface="Verdana" panose="020B0604030504040204" pitchFamily="34" charset="0"/>
                <a:cs typeface="Verdana" panose="020B0604030504040204" pitchFamily="34" charset="0"/>
              </a:rPr>
              <a:t>B</a:t>
            </a:r>
            <a:r>
              <a:rPr lang="en-US" sz="1100" dirty="0">
                <a:latin typeface="Verdana" panose="020B0604030504040204" pitchFamily="34" charset="0"/>
                <a:ea typeface="Verdana" panose="020B0604030504040204" pitchFamily="34" charset="0"/>
                <a:cs typeface="Verdana" panose="020B0604030504040204" pitchFamily="34" charset="0"/>
              </a:rPr>
              <a:t>) ASA-IgG2; (</a:t>
            </a:r>
            <a:r>
              <a:rPr lang="en-US" sz="1100" b="1" dirty="0">
                <a:latin typeface="Verdana" panose="020B0604030504040204" pitchFamily="34" charset="0"/>
                <a:ea typeface="Verdana" panose="020B0604030504040204" pitchFamily="34" charset="0"/>
                <a:cs typeface="Verdana" panose="020B0604030504040204" pitchFamily="34" charset="0"/>
              </a:rPr>
              <a:t>C</a:t>
            </a:r>
            <a:r>
              <a:rPr lang="en-US" sz="1100" dirty="0">
                <a:latin typeface="Verdana" panose="020B0604030504040204" pitchFamily="34" charset="0"/>
                <a:ea typeface="Verdana" panose="020B0604030504040204" pitchFamily="34" charset="0"/>
                <a:cs typeface="Verdana" panose="020B0604030504040204" pitchFamily="34" charset="0"/>
              </a:rPr>
              <a:t>) One ASA-IgG2 and one tSA molecule; (</a:t>
            </a:r>
            <a:r>
              <a:rPr lang="en-US" sz="1100" b="1" dirty="0">
                <a:latin typeface="Verdana" panose="020B0604030504040204" pitchFamily="34" charset="0"/>
                <a:ea typeface="Verdana" panose="020B0604030504040204" pitchFamily="34" charset="0"/>
                <a:cs typeface="Verdana" panose="020B0604030504040204" pitchFamily="34" charset="0"/>
              </a:rPr>
              <a:t>D</a:t>
            </a:r>
            <a:r>
              <a:rPr lang="en-US" sz="1100" dirty="0">
                <a:latin typeface="Verdana" panose="020B0604030504040204" pitchFamily="34" charset="0"/>
                <a:ea typeface="Verdana" panose="020B0604030504040204" pitchFamily="34" charset="0"/>
                <a:cs typeface="Verdana" panose="020B0604030504040204" pitchFamily="34" charset="0"/>
              </a:rPr>
              <a:t>) One ASA-IgG2 and two tSA molecules; (</a:t>
            </a:r>
            <a:r>
              <a:rPr lang="en-US" sz="1100" b="1" dirty="0">
                <a:latin typeface="Verdana" panose="020B0604030504040204" pitchFamily="34" charset="0"/>
                <a:ea typeface="Verdana" panose="020B0604030504040204" pitchFamily="34" charset="0"/>
                <a:cs typeface="Verdana" panose="020B0604030504040204" pitchFamily="34" charset="0"/>
              </a:rPr>
              <a:t>E</a:t>
            </a:r>
            <a:r>
              <a:rPr lang="en-US" sz="1100" dirty="0">
                <a:latin typeface="Verdana" panose="020B0604030504040204" pitchFamily="34" charset="0"/>
                <a:ea typeface="Verdana" panose="020B0604030504040204" pitchFamily="34" charset="0"/>
                <a:cs typeface="Verdana" panose="020B0604030504040204" pitchFamily="34" charset="0"/>
              </a:rPr>
              <a:t>) Two ASA-IgG2 and one </a:t>
            </a:r>
            <a:r>
              <a:rPr lang="en-US" sz="1100" dirty="0" err="1">
                <a:latin typeface="Verdana" panose="020B0604030504040204" pitchFamily="34" charset="0"/>
                <a:ea typeface="Verdana" panose="020B0604030504040204" pitchFamily="34" charset="0"/>
                <a:cs typeface="Verdana" panose="020B0604030504040204" pitchFamily="34" charset="0"/>
              </a:rPr>
              <a:t>tSA</a:t>
            </a:r>
            <a:r>
              <a:rPr lang="en-US" sz="1100" dirty="0">
                <a:latin typeface="Verdana" panose="020B0604030504040204" pitchFamily="34" charset="0"/>
                <a:ea typeface="Verdana" panose="020B0604030504040204" pitchFamily="34" charset="0"/>
                <a:cs typeface="Verdana" panose="020B0604030504040204" pitchFamily="34" charset="0"/>
              </a:rPr>
              <a:t> molecule; (</a:t>
            </a:r>
            <a:r>
              <a:rPr lang="en-US" sz="1100" b="1" dirty="0">
                <a:latin typeface="Verdana" panose="020B0604030504040204" pitchFamily="34" charset="0"/>
                <a:ea typeface="Verdana" panose="020B0604030504040204" pitchFamily="34" charset="0"/>
                <a:cs typeface="Verdana" panose="020B0604030504040204" pitchFamily="34" charset="0"/>
              </a:rPr>
              <a:t>F</a:t>
            </a:r>
            <a:r>
              <a:rPr lang="en-US" sz="1100" dirty="0">
                <a:latin typeface="Verdana" panose="020B0604030504040204" pitchFamily="34" charset="0"/>
                <a:ea typeface="Verdana" panose="020B0604030504040204" pitchFamily="34" charset="0"/>
                <a:cs typeface="Verdana" panose="020B0604030504040204" pitchFamily="34" charset="0"/>
              </a:rPr>
              <a:t>) Two ASA-IgG2 and two tSA molecules in monodentate configuration; (</a:t>
            </a:r>
            <a:r>
              <a:rPr lang="en-US" sz="1100" b="1" dirty="0">
                <a:latin typeface="Verdana" panose="020B0604030504040204" pitchFamily="34" charset="0"/>
                <a:ea typeface="Verdana" panose="020B0604030504040204" pitchFamily="34" charset="0"/>
                <a:cs typeface="Verdana" panose="020B0604030504040204" pitchFamily="34" charset="0"/>
              </a:rPr>
              <a:t>G</a:t>
            </a:r>
            <a:r>
              <a:rPr lang="en-US" sz="1100" dirty="0">
                <a:latin typeface="Verdana" panose="020B0604030504040204" pitchFamily="34" charset="0"/>
                <a:ea typeface="Verdana" panose="020B0604030504040204" pitchFamily="34" charset="0"/>
                <a:cs typeface="Verdana" panose="020B0604030504040204" pitchFamily="34" charset="0"/>
              </a:rPr>
              <a:t>) Two ASA-IgG2 and two tSA molecules in bidentate configuration. Blue mesh represents the configurational space samples by the ensembles referenced to one Fc. </a:t>
            </a:r>
            <a:r>
              <a:rPr lang="en-US" sz="1100" b="1" i="1" dirty="0">
                <a:latin typeface="Verdana" panose="020B0604030504040204" pitchFamily="34" charset="0"/>
                <a:ea typeface="Verdana" panose="020B0604030504040204" pitchFamily="34" charset="0"/>
                <a:cs typeface="Verdana" panose="020B0604030504040204" pitchFamily="34" charset="0"/>
              </a:rPr>
              <a:t>tSA: tetrameric Streptavidin, ASA-IgG2: Anti Streptavidin – IgG2.</a:t>
            </a:r>
          </a:p>
        </p:txBody>
      </p:sp>
      <p:sp>
        <p:nvSpPr>
          <p:cNvPr id="7" name="TextBox 6">
            <a:extLst>
              <a:ext uri="{FF2B5EF4-FFF2-40B4-BE49-F238E27FC236}">
                <a16:creationId xmlns:a16="http://schemas.microsoft.com/office/drawing/2014/main" id="{F715674D-09DA-324A-918A-11BA95E70856}"/>
              </a:ext>
            </a:extLst>
          </p:cNvPr>
          <p:cNvSpPr txBox="1"/>
          <p:nvPr/>
        </p:nvSpPr>
        <p:spPr>
          <a:xfrm>
            <a:off x="70757" y="6265277"/>
            <a:ext cx="8958943" cy="415498"/>
          </a:xfrm>
          <a:prstGeom prst="rect">
            <a:avLst/>
          </a:prstGeom>
          <a:noFill/>
        </p:spPr>
        <p:txBody>
          <a:bodyPr wrap="square" rtlCol="0">
            <a:spAutoFit/>
          </a:bodyPr>
          <a:lstStyle/>
          <a:p>
            <a:r>
              <a:rPr lang="en-US" sz="1000" i="1" dirty="0">
                <a:latin typeface="Verdana" panose="020B0604030504040204" pitchFamily="34" charset="0"/>
                <a:ea typeface="Verdana" panose="020B0604030504040204" pitchFamily="34" charset="0"/>
                <a:cs typeface="Verdana" panose="020B0604030504040204" pitchFamily="34" charset="0"/>
              </a:rPr>
              <a:t>The use of SEC-SAXS and ensemble modeling is the only way to characterize antibody–antigen complexes using SAXS. Castellanos et al., Antibodies 2017 6</a:t>
            </a:r>
            <a:r>
              <a:rPr lang="en-US" sz="1000" dirty="0">
                <a:latin typeface="Verdana" panose="020B0604030504040204" pitchFamily="34" charset="0"/>
                <a:ea typeface="Verdana" panose="020B0604030504040204" pitchFamily="34" charset="0"/>
                <a:cs typeface="Verdana" panose="020B0604030504040204" pitchFamily="34" charset="0"/>
              </a:rPr>
              <a:t>(4), 25.</a:t>
            </a:r>
            <a:endParaRPr lang="en-US" sz="1000"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815205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0D63-4BED-FD4A-8CAA-AFE020E67038}"/>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6809781D-7F7C-FB48-8050-DF3FB9E6D09D}"/>
              </a:ext>
            </a:extLst>
          </p:cNvPr>
          <p:cNvSpPr>
            <a:spLocks noGrp="1"/>
          </p:cNvSpPr>
          <p:nvPr>
            <p:ph idx="1"/>
          </p:nvPr>
        </p:nvSpPr>
        <p:spPr/>
        <p:txBody>
          <a:bodyPr>
            <a:normAutofit fontScale="47500" lnSpcReduction="20000"/>
          </a:bodyPr>
          <a:lstStyle/>
          <a:p>
            <a:pPr marL="0" indent="0">
              <a:buNone/>
            </a:pPr>
            <a:r>
              <a:rPr lang="en-US" sz="4600" dirty="0"/>
              <a:t>Useful references for theory:</a:t>
            </a:r>
          </a:p>
          <a:p>
            <a:r>
              <a:rPr lang="en-US" dirty="0" err="1"/>
              <a:t>Glatter</a:t>
            </a:r>
            <a:r>
              <a:rPr lang="en-US" dirty="0"/>
              <a:t> and Kratky, </a:t>
            </a:r>
            <a:r>
              <a:rPr lang="en-US" i="1" dirty="0"/>
              <a:t>Small Angle X-ray Scattering, </a:t>
            </a:r>
            <a:r>
              <a:rPr lang="en-US" dirty="0"/>
              <a:t>1982.</a:t>
            </a:r>
          </a:p>
          <a:p>
            <a:pPr lvl="1"/>
            <a:r>
              <a:rPr lang="en-US" dirty="0"/>
              <a:t>The classic text</a:t>
            </a:r>
          </a:p>
          <a:p>
            <a:pPr marL="457200" lvl="1" indent="0">
              <a:buNone/>
            </a:pPr>
            <a:endParaRPr lang="en-US" dirty="0"/>
          </a:p>
          <a:p>
            <a:r>
              <a:rPr lang="en-US" dirty="0" err="1"/>
              <a:t>Svergun</a:t>
            </a:r>
            <a:r>
              <a:rPr lang="en-US" dirty="0"/>
              <a:t>, Koch, Timmins. </a:t>
            </a:r>
            <a:r>
              <a:rPr lang="en-US" i="1" dirty="0"/>
              <a:t>Small Angle X-ray and Neutron Scattering from Solutions of Biological Macromolecules, </a:t>
            </a:r>
            <a:r>
              <a:rPr lang="en-US" dirty="0"/>
              <a:t>2013.</a:t>
            </a:r>
          </a:p>
          <a:p>
            <a:pPr lvl="1"/>
            <a:r>
              <a:rPr lang="en-US" dirty="0"/>
              <a:t>A modern classic</a:t>
            </a:r>
          </a:p>
          <a:p>
            <a:pPr marL="457200" lvl="1" indent="0">
              <a:buNone/>
            </a:pPr>
            <a:endParaRPr lang="en-US" dirty="0"/>
          </a:p>
          <a:p>
            <a:r>
              <a:rPr lang="en-US" dirty="0" err="1"/>
              <a:t>Meisburger</a:t>
            </a:r>
            <a:r>
              <a:rPr lang="en-US" dirty="0"/>
              <a:t> et al., </a:t>
            </a:r>
            <a:r>
              <a:rPr lang="en-US" i="1" dirty="0"/>
              <a:t>X-ray Scattering Studies of Protein Structural Dynamics.</a:t>
            </a:r>
            <a:r>
              <a:rPr lang="en-US" dirty="0"/>
              <a:t> Chemical Reviews 117(12), 2017.</a:t>
            </a:r>
          </a:p>
          <a:p>
            <a:pPr lvl="1"/>
            <a:r>
              <a:rPr lang="en-US" dirty="0"/>
              <a:t>A good modern review of scattering theory with conventional notation</a:t>
            </a:r>
          </a:p>
          <a:p>
            <a:pPr marL="457200" lvl="1" indent="0">
              <a:buNone/>
            </a:pPr>
            <a:endParaRPr lang="en-US" dirty="0"/>
          </a:p>
          <a:p>
            <a:r>
              <a:rPr lang="en-US" dirty="0" err="1"/>
              <a:t>Svergun</a:t>
            </a:r>
            <a:r>
              <a:rPr lang="en-US" dirty="0"/>
              <a:t> and Koch, </a:t>
            </a:r>
            <a:r>
              <a:rPr lang="en-US" i="1" dirty="0"/>
              <a:t>Small-angle scattering studies of biological macromolecules in solution</a:t>
            </a:r>
            <a:r>
              <a:rPr lang="en-US" dirty="0"/>
              <a:t>. Reports on Progress in Physics 66, 2003.</a:t>
            </a:r>
          </a:p>
          <a:p>
            <a:pPr lvl="1"/>
            <a:r>
              <a:rPr lang="en-US" dirty="0"/>
              <a:t>A good overview of some basic and not-so basic theory. The analysis techniques it refers to are somewhat dated.</a:t>
            </a:r>
          </a:p>
        </p:txBody>
      </p:sp>
    </p:spTree>
    <p:extLst>
      <p:ext uri="{BB962C8B-B14F-4D97-AF65-F5344CB8AC3E}">
        <p14:creationId xmlns:p14="http://schemas.microsoft.com/office/powerpoint/2010/main" val="4148138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AB580-0CEF-964A-B0E8-4AF169B0F426}"/>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D117346C-236F-2041-9DB8-7D6EC385EBCA}"/>
              </a:ext>
            </a:extLst>
          </p:cNvPr>
          <p:cNvSpPr>
            <a:spLocks noGrp="1"/>
          </p:cNvSpPr>
          <p:nvPr>
            <p:ph idx="1"/>
          </p:nvPr>
        </p:nvSpPr>
        <p:spPr/>
        <p:txBody>
          <a:bodyPr>
            <a:normAutofit fontScale="32500" lnSpcReduction="20000"/>
          </a:bodyPr>
          <a:lstStyle/>
          <a:p>
            <a:pPr marL="0" indent="0">
              <a:buNone/>
            </a:pPr>
            <a:r>
              <a:rPr lang="en-US" sz="5500" dirty="0"/>
              <a:t>Useful references for application:</a:t>
            </a:r>
          </a:p>
          <a:p>
            <a:r>
              <a:rPr lang="en-US" dirty="0"/>
              <a:t>Jacques and </a:t>
            </a:r>
            <a:r>
              <a:rPr lang="en-US" dirty="0" err="1"/>
              <a:t>Trewhella</a:t>
            </a:r>
            <a:r>
              <a:rPr lang="en-US" dirty="0"/>
              <a:t>, </a:t>
            </a:r>
            <a:r>
              <a:rPr lang="en-US" i="1" dirty="0"/>
              <a:t>Small-angle scattering for structural biology – Expanding the frontier while avoiding the pitfalls</a:t>
            </a:r>
            <a:r>
              <a:rPr lang="en-US" dirty="0"/>
              <a:t>. Protein Science, 19, 2010.</a:t>
            </a:r>
          </a:p>
          <a:p>
            <a:pPr lvl="1"/>
            <a:r>
              <a:rPr lang="en-US" dirty="0"/>
              <a:t>An excellent overview of SAXS and a lot of the basic analysis methods and problems. Slightly dated, it doesn’t mention SEC-SAXS for example.</a:t>
            </a:r>
          </a:p>
          <a:p>
            <a:pPr lvl="1"/>
            <a:endParaRPr lang="en-US" dirty="0"/>
          </a:p>
          <a:p>
            <a:r>
              <a:rPr lang="en-US" dirty="0"/>
              <a:t>Putnam et al., </a:t>
            </a:r>
            <a:r>
              <a:rPr lang="en-US" i="1" dirty="0"/>
              <a:t>X-ray solution scattering (SAXS) combined with crystallography and computation: defining accurate macromolecular structures, conformations, and assemblies</a:t>
            </a:r>
            <a:r>
              <a:rPr lang="en-US" dirty="0"/>
              <a:t>. Quarterly Reviews of Biophysics 40(3), 2007.</a:t>
            </a:r>
          </a:p>
          <a:p>
            <a:pPr lvl="1"/>
            <a:r>
              <a:rPr lang="en-US" dirty="0"/>
              <a:t>Dated, but a good overview of the general ideas behind a lot of the basic analysis techniques, particularly atomistic modeling and rigid body modeling.</a:t>
            </a:r>
          </a:p>
          <a:p>
            <a:pPr lvl="1"/>
            <a:endParaRPr lang="en-US" dirty="0"/>
          </a:p>
          <a:p>
            <a:r>
              <a:rPr lang="en-US" dirty="0"/>
              <a:t>Jeffries et al., </a:t>
            </a:r>
            <a:r>
              <a:rPr lang="en-US" i="1" dirty="0"/>
              <a:t>Preparing monodisperse macromolecular samples for successful biological small-angle X-ray and neutron-scattering experiments</a:t>
            </a:r>
            <a:r>
              <a:rPr lang="en-US" dirty="0"/>
              <a:t>. Nature Protocols 11(11), 2016.</a:t>
            </a:r>
          </a:p>
          <a:p>
            <a:pPr lvl="1"/>
            <a:r>
              <a:rPr lang="en-US" dirty="0"/>
              <a:t>An excellent and comprehensive overview of preparing samples for SAXS.</a:t>
            </a:r>
          </a:p>
          <a:p>
            <a:pPr lvl="1"/>
            <a:endParaRPr lang="en-US" dirty="0"/>
          </a:p>
          <a:p>
            <a:r>
              <a:rPr lang="en-US" dirty="0" err="1"/>
              <a:t>Skou</a:t>
            </a:r>
            <a:r>
              <a:rPr lang="en-US" dirty="0"/>
              <a:t> et al., </a:t>
            </a:r>
            <a:r>
              <a:rPr lang="en-US" i="1" dirty="0"/>
              <a:t>Synchrotron-based small-angle X-ray scattering of proteins in solution</a:t>
            </a:r>
            <a:r>
              <a:rPr lang="en-US" dirty="0"/>
              <a:t>. Nature Protocols 9(7), 2014.</a:t>
            </a:r>
          </a:p>
          <a:p>
            <a:pPr lvl="1"/>
            <a:r>
              <a:rPr lang="en-US" dirty="0"/>
              <a:t>An excellent and comprehensive overview of how to collect and validate SAXS data at the beamline.</a:t>
            </a:r>
          </a:p>
          <a:p>
            <a:pPr lvl="1"/>
            <a:endParaRPr lang="en-US" dirty="0"/>
          </a:p>
          <a:p>
            <a:r>
              <a:rPr lang="en-US" dirty="0" err="1"/>
              <a:t>Svergun</a:t>
            </a:r>
            <a:r>
              <a:rPr lang="en-US" dirty="0"/>
              <a:t>, Koch, Timmins. </a:t>
            </a:r>
            <a:r>
              <a:rPr lang="en-US" i="1" dirty="0"/>
              <a:t>Small Angle X-ray and Neutron Scattering from Solutions of Biological Macromolecules, </a:t>
            </a:r>
            <a:r>
              <a:rPr lang="en-US" dirty="0"/>
              <a:t>2013.</a:t>
            </a:r>
          </a:p>
          <a:p>
            <a:pPr lvl="1"/>
            <a:r>
              <a:rPr lang="en-US" dirty="0"/>
              <a:t>A modern classic</a:t>
            </a:r>
          </a:p>
          <a:p>
            <a:endParaRPr lang="en-US" dirty="0"/>
          </a:p>
        </p:txBody>
      </p:sp>
    </p:spTree>
    <p:extLst>
      <p:ext uri="{BB962C8B-B14F-4D97-AF65-F5344CB8AC3E}">
        <p14:creationId xmlns:p14="http://schemas.microsoft.com/office/powerpoint/2010/main" val="24959561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C80D-9AF1-A642-8FA4-6625513F6CD8}"/>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84FE3FCD-02FD-A148-9E85-B33D2DE25AF4}"/>
              </a:ext>
            </a:extLst>
          </p:cNvPr>
          <p:cNvSpPr>
            <a:spLocks noGrp="1"/>
          </p:cNvSpPr>
          <p:nvPr>
            <p:ph idx="1"/>
          </p:nvPr>
        </p:nvSpPr>
        <p:spPr/>
        <p:txBody>
          <a:bodyPr>
            <a:normAutofit fontScale="25000" lnSpcReduction="20000"/>
          </a:bodyPr>
          <a:lstStyle/>
          <a:p>
            <a:pPr marL="0" indent="0">
              <a:buNone/>
            </a:pPr>
            <a:r>
              <a:rPr lang="en-US" sz="6800" dirty="0"/>
              <a:t>Software</a:t>
            </a:r>
          </a:p>
          <a:p>
            <a:r>
              <a:rPr lang="en-US" dirty="0">
                <a:solidFill>
                  <a:srgbClr val="FF0000"/>
                </a:solidFill>
              </a:rPr>
              <a:t>BioXTAS RAW</a:t>
            </a:r>
          </a:p>
          <a:p>
            <a:pPr lvl="1"/>
            <a:r>
              <a:rPr lang="en-US" dirty="0">
                <a:solidFill>
                  <a:srgbClr val="0070C0"/>
                </a:solidFill>
                <a:hlinkClick r:id="rId2">
                  <a:extLst>
                    <a:ext uri="{A12FA001-AC4F-418D-AE19-62706E023703}">
                      <ahyp:hlinkClr xmlns:ahyp="http://schemas.microsoft.com/office/drawing/2018/hyperlinkcolor" val="tx"/>
                    </a:ext>
                  </a:extLst>
                </a:hlinkClick>
              </a:rPr>
              <a:t>https://bioxtas-raw.readthedocs.io/en/latest/</a:t>
            </a:r>
            <a:endParaRPr lang="en-US" dirty="0">
              <a:solidFill>
                <a:srgbClr val="0070C0"/>
              </a:solidFill>
            </a:endParaRPr>
          </a:p>
          <a:p>
            <a:pPr lvl="1"/>
            <a:r>
              <a:rPr lang="en-US" dirty="0"/>
              <a:t>Provides an easy to use GUI for everything from image processing through 3D reconstructions. Has a dedicated SEC-SAXS module</a:t>
            </a:r>
          </a:p>
          <a:p>
            <a:pPr lvl="1"/>
            <a:endParaRPr lang="en-US" dirty="0"/>
          </a:p>
          <a:p>
            <a:r>
              <a:rPr lang="en-US" dirty="0"/>
              <a:t>ATSAS</a:t>
            </a:r>
          </a:p>
          <a:p>
            <a:pPr lvl="1"/>
            <a:r>
              <a:rPr lang="en-US" dirty="0">
                <a:solidFill>
                  <a:srgbClr val="0070C0"/>
                </a:solidFill>
                <a:hlinkClick r:id="rId3">
                  <a:extLst>
                    <a:ext uri="{A12FA001-AC4F-418D-AE19-62706E023703}">
                      <ahyp:hlinkClr xmlns:ahyp="http://schemas.microsoft.com/office/drawing/2018/hyperlinkcolor" val="tx"/>
                    </a:ext>
                  </a:extLst>
                </a:hlinkClick>
              </a:rPr>
              <a:t>https://www.embl-hamburg.de/biosaxs/software.html</a:t>
            </a:r>
            <a:endParaRPr lang="en-US" dirty="0">
              <a:solidFill>
                <a:srgbClr val="0070C0"/>
              </a:solidFill>
            </a:endParaRPr>
          </a:p>
          <a:p>
            <a:pPr lvl="1"/>
            <a:r>
              <a:rPr lang="en-US" dirty="0"/>
              <a:t>A comprehensive software suite with tools for basic processing, 3D reconstructions, rigid body modeling, ensemble modeling, and more.</a:t>
            </a:r>
          </a:p>
          <a:p>
            <a:endParaRPr lang="en-US" dirty="0"/>
          </a:p>
          <a:p>
            <a:r>
              <a:rPr lang="en-US" dirty="0" err="1"/>
              <a:t>ScÅtter</a:t>
            </a:r>
            <a:endParaRPr lang="en-US" dirty="0"/>
          </a:p>
          <a:p>
            <a:pPr lvl="1"/>
            <a:r>
              <a:rPr lang="en-US" dirty="0">
                <a:solidFill>
                  <a:srgbClr val="0070C0"/>
                </a:solidFill>
                <a:hlinkClick r:id="rId4">
                  <a:extLst>
                    <a:ext uri="{A12FA001-AC4F-418D-AE19-62706E023703}">
                      <ahyp:hlinkClr xmlns:ahyp="http://schemas.microsoft.com/office/drawing/2018/hyperlinkcolor" val="tx"/>
                    </a:ext>
                  </a:extLst>
                </a:hlinkClick>
              </a:rPr>
              <a:t>http://www.bioisis.net/tutorial/9</a:t>
            </a:r>
            <a:endParaRPr lang="en-US" dirty="0">
              <a:solidFill>
                <a:srgbClr val="0070C0"/>
              </a:solidFill>
            </a:endParaRPr>
          </a:p>
          <a:p>
            <a:pPr lvl="1"/>
            <a:r>
              <a:rPr lang="en-US" dirty="0"/>
              <a:t>Similar to RAW, but with some specialized tools for flexible systems</a:t>
            </a:r>
          </a:p>
          <a:p>
            <a:endParaRPr lang="en-US" dirty="0"/>
          </a:p>
          <a:p>
            <a:r>
              <a:rPr lang="en-US" dirty="0"/>
              <a:t>US-SOMO</a:t>
            </a:r>
          </a:p>
          <a:p>
            <a:pPr lvl="1"/>
            <a:r>
              <a:rPr lang="en-US" dirty="0">
                <a:solidFill>
                  <a:srgbClr val="0070C0"/>
                </a:solidFill>
                <a:hlinkClick r:id="rId5">
                  <a:extLst>
                    <a:ext uri="{A12FA001-AC4F-418D-AE19-62706E023703}">
                      <ahyp:hlinkClr xmlns:ahyp="http://schemas.microsoft.com/office/drawing/2018/hyperlinkcolor" val="tx"/>
                    </a:ext>
                  </a:extLst>
                </a:hlinkClick>
              </a:rPr>
              <a:t>http://somo.aucsolutions.com/</a:t>
            </a:r>
            <a:endParaRPr lang="en-US" dirty="0">
              <a:solidFill>
                <a:srgbClr val="0070C0"/>
              </a:solidFill>
            </a:endParaRPr>
          </a:p>
          <a:p>
            <a:pPr lvl="1"/>
            <a:r>
              <a:rPr lang="en-US" dirty="0"/>
              <a:t>Extremely powerful software for advanced SEC-SAXS problems. </a:t>
            </a:r>
          </a:p>
          <a:p>
            <a:pPr marL="457200" lvl="1" indent="0">
              <a:buNone/>
            </a:pPr>
            <a:endParaRPr lang="en-US" dirty="0"/>
          </a:p>
          <a:p>
            <a:r>
              <a:rPr lang="en-US" dirty="0"/>
              <a:t>SASSIE-Web</a:t>
            </a:r>
          </a:p>
          <a:p>
            <a:pPr lvl="1"/>
            <a:r>
              <a:rPr lang="en-US" dirty="0">
                <a:solidFill>
                  <a:srgbClr val="0070C0"/>
                </a:solidFill>
                <a:hlinkClick r:id="rId6">
                  <a:extLst>
                    <a:ext uri="{A12FA001-AC4F-418D-AE19-62706E023703}">
                      <ahyp:hlinkClr xmlns:ahyp="http://schemas.microsoft.com/office/drawing/2018/hyperlinkcolor" val="tx"/>
                    </a:ext>
                  </a:extLst>
                </a:hlinkClick>
              </a:rPr>
              <a:t>https://sassie-web.chem.utk.edu/sassie2/</a:t>
            </a:r>
            <a:endParaRPr lang="en-US" dirty="0">
              <a:solidFill>
                <a:srgbClr val="0070C0"/>
              </a:solidFill>
            </a:endParaRPr>
          </a:p>
          <a:p>
            <a:pPr lvl="1"/>
            <a:r>
              <a:rPr lang="en-US" dirty="0"/>
              <a:t>A powerful MD coupled to SAXS tool</a:t>
            </a:r>
          </a:p>
          <a:p>
            <a:pPr lvl="1"/>
            <a:endParaRPr lang="en-US" dirty="0"/>
          </a:p>
          <a:p>
            <a:r>
              <a:rPr lang="en-US" dirty="0" err="1"/>
              <a:t>FoXS</a:t>
            </a:r>
            <a:endParaRPr lang="en-US" dirty="0"/>
          </a:p>
          <a:p>
            <a:pPr lvl="1"/>
            <a:r>
              <a:rPr lang="en-US" dirty="0">
                <a:solidFill>
                  <a:srgbClr val="0070C0"/>
                </a:solidFill>
                <a:hlinkClick r:id="rId7">
                  <a:extLst>
                    <a:ext uri="{A12FA001-AC4F-418D-AE19-62706E023703}">
                      <ahyp:hlinkClr xmlns:ahyp="http://schemas.microsoft.com/office/drawing/2018/hyperlinkcolor" val="tx"/>
                    </a:ext>
                  </a:extLst>
                </a:hlinkClick>
              </a:rPr>
              <a:t>https://modbase.compbio.ucsf.edu/foxs/</a:t>
            </a:r>
            <a:endParaRPr lang="en-US" dirty="0">
              <a:solidFill>
                <a:srgbClr val="0070C0"/>
              </a:solidFill>
            </a:endParaRPr>
          </a:p>
          <a:p>
            <a:pPr lvl="1"/>
            <a:r>
              <a:rPr lang="en-US" dirty="0"/>
              <a:t>Scattering profile calculation and rigid body model.</a:t>
            </a:r>
          </a:p>
        </p:txBody>
      </p:sp>
      <p:sp>
        <p:nvSpPr>
          <p:cNvPr id="4" name="TextBox 3">
            <a:extLst>
              <a:ext uri="{FF2B5EF4-FFF2-40B4-BE49-F238E27FC236}">
                <a16:creationId xmlns:a16="http://schemas.microsoft.com/office/drawing/2014/main" id="{263D073D-BE13-2B48-9898-74FE274555E6}"/>
              </a:ext>
            </a:extLst>
          </p:cNvPr>
          <p:cNvSpPr txBox="1"/>
          <p:nvPr/>
        </p:nvSpPr>
        <p:spPr>
          <a:xfrm>
            <a:off x="4071642" y="5791200"/>
            <a:ext cx="5102294" cy="338554"/>
          </a:xfrm>
          <a:prstGeom prst="rect">
            <a:avLst/>
          </a:prstGeom>
          <a:noFill/>
        </p:spPr>
        <p:txBody>
          <a:bodyPr wrap="non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More at </a:t>
            </a:r>
            <a:r>
              <a:rPr lang="en-US" sz="1600" dirty="0">
                <a:solidFill>
                  <a:srgbClr val="0070C0"/>
                </a:solidFill>
                <a:latin typeface="Verdana" panose="020B0604030504040204" pitchFamily="34" charset="0"/>
                <a:ea typeface="Verdana" panose="020B0604030504040204" pitchFamily="34" charset="0"/>
                <a:cs typeface="Verdana" panose="020B0604030504040204" pitchFamily="34" charset="0"/>
                <a:hlinkClick r:id="rId8">
                  <a:extLst>
                    <a:ext uri="{A12FA001-AC4F-418D-AE19-62706E023703}">
                      <ahyp:hlinkClr xmlns:ahyp="http://schemas.microsoft.com/office/drawing/2018/hyperlinkcolor" val="tx"/>
                    </a:ext>
                  </a:extLst>
                </a:hlinkClick>
              </a:rPr>
              <a:t>http://smallangle.org/content/software</a:t>
            </a:r>
            <a:endParaRPr lang="en-US" sz="1600" dirty="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176180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F968E-96A2-C447-ADFA-1950131E7F2B}"/>
              </a:ext>
            </a:extLst>
          </p:cNvPr>
          <p:cNvSpPr>
            <a:spLocks noGrp="1"/>
          </p:cNvSpPr>
          <p:nvPr>
            <p:ph type="title"/>
          </p:nvPr>
        </p:nvSpPr>
        <p:spPr/>
        <p:txBody>
          <a:bodyPr/>
          <a:lstStyle/>
          <a:p>
            <a:r>
              <a:rPr lang="en-US" dirty="0"/>
              <a:t>Acknowledgements</a:t>
            </a:r>
          </a:p>
        </p:txBody>
      </p:sp>
      <p:pic>
        <p:nvPicPr>
          <p:cNvPr id="4" name="Picture 2" descr="C:\Users\amiesen\Desktop\anlrgbpptlogo.png">
            <a:extLst>
              <a:ext uri="{FF2B5EF4-FFF2-40B4-BE49-F238E27FC236}">
                <a16:creationId xmlns:a16="http://schemas.microsoft.com/office/drawing/2014/main" id="{2FCFFC1C-ED5A-3840-A223-A11E567E4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186" y="3014066"/>
            <a:ext cx="1859645" cy="66993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DOE-OOS_logo.jpg">
            <a:extLst>
              <a:ext uri="{FF2B5EF4-FFF2-40B4-BE49-F238E27FC236}">
                <a16:creationId xmlns:a16="http://schemas.microsoft.com/office/drawing/2014/main" id="{0BD9BBF3-26EE-784D-AC3C-2CE37DA33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495" y="3810000"/>
            <a:ext cx="1956213" cy="378201"/>
          </a:xfrm>
          <a:prstGeom prst="rect">
            <a:avLst/>
          </a:prstGeom>
        </p:spPr>
      </p:pic>
      <p:pic>
        <p:nvPicPr>
          <p:cNvPr id="6" name="Picture 5">
            <a:extLst>
              <a:ext uri="{FF2B5EF4-FFF2-40B4-BE49-F238E27FC236}">
                <a16:creationId xmlns:a16="http://schemas.microsoft.com/office/drawing/2014/main" id="{6D76B0BB-576A-044A-B51F-321016574A52}"/>
              </a:ext>
            </a:extLst>
          </p:cNvPr>
          <p:cNvPicPr preferRelativeResize="0">
            <a:picLocks noChangeAspect="1" noChangeArrowheads="1"/>
          </p:cNvPicPr>
          <p:nvPr/>
        </p:nvPicPr>
        <p:blipFill>
          <a:blip r:embed="rId4" cstate="print"/>
          <a:srcRect/>
          <a:stretch>
            <a:fillRect/>
          </a:stretch>
        </p:blipFill>
        <p:spPr bwMode="auto">
          <a:xfrm>
            <a:off x="6898495" y="4534737"/>
            <a:ext cx="1199819" cy="1295400"/>
          </a:xfrm>
          <a:prstGeom prst="rect">
            <a:avLst/>
          </a:prstGeom>
          <a:noFill/>
          <a:ln w="9525">
            <a:noFill/>
            <a:miter lim="800000"/>
            <a:headEnd/>
            <a:tailEnd/>
          </a:ln>
          <a:effectLst/>
        </p:spPr>
      </p:pic>
      <p:pic>
        <p:nvPicPr>
          <p:cNvPr id="7" name="Picture 5">
            <a:extLst>
              <a:ext uri="{FF2B5EF4-FFF2-40B4-BE49-F238E27FC236}">
                <a16:creationId xmlns:a16="http://schemas.microsoft.com/office/drawing/2014/main" id="{68739549-1119-A148-8459-FA74BB8FED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9514" y="1736692"/>
            <a:ext cx="1828800" cy="4302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8" name="Picture 6">
            <a:extLst>
              <a:ext uri="{FF2B5EF4-FFF2-40B4-BE49-F238E27FC236}">
                <a16:creationId xmlns:a16="http://schemas.microsoft.com/office/drawing/2014/main" id="{E95851D6-B22F-F540-A050-6F3A13B86E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8495" y="2366898"/>
            <a:ext cx="2011362" cy="4381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 name="Picture 8">
            <a:extLst>
              <a:ext uri="{FF2B5EF4-FFF2-40B4-BE49-F238E27FC236}">
                <a16:creationId xmlns:a16="http://schemas.microsoft.com/office/drawing/2014/main" id="{1BC10728-FEB1-7B43-A6BA-206B44D757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288" y="1536701"/>
            <a:ext cx="1219299" cy="1320392"/>
          </a:xfrm>
          <a:prstGeom prst="rect">
            <a:avLst/>
          </a:prstGeom>
        </p:spPr>
      </p:pic>
      <p:sp>
        <p:nvSpPr>
          <p:cNvPr id="10" name="Rectangle 9">
            <a:extLst>
              <a:ext uri="{FF2B5EF4-FFF2-40B4-BE49-F238E27FC236}">
                <a16:creationId xmlns:a16="http://schemas.microsoft.com/office/drawing/2014/main" id="{255FD539-B6FA-B448-A12D-379F15FDEAB8}"/>
              </a:ext>
            </a:extLst>
          </p:cNvPr>
          <p:cNvSpPr/>
          <p:nvPr/>
        </p:nvSpPr>
        <p:spPr>
          <a:xfrm>
            <a:off x="127322" y="2857092"/>
            <a:ext cx="1258265" cy="646331"/>
          </a:xfrm>
          <a:prstGeom prst="rect">
            <a:avLst/>
          </a:prstGeom>
        </p:spPr>
        <p:txBody>
          <a:bodyPr wrap="square">
            <a:spAutoFit/>
          </a:bodyPr>
          <a:lstStyle/>
          <a:p>
            <a:r>
              <a:rPr lang="en-US" dirty="0"/>
              <a:t>Tom Irving</a:t>
            </a:r>
          </a:p>
          <a:p>
            <a:r>
              <a:rPr lang="en-US" dirty="0"/>
              <a:t>Director</a:t>
            </a:r>
          </a:p>
        </p:txBody>
      </p:sp>
      <p:pic>
        <p:nvPicPr>
          <p:cNvPr id="11" name="Picture 10">
            <a:extLst>
              <a:ext uri="{FF2B5EF4-FFF2-40B4-BE49-F238E27FC236}">
                <a16:creationId xmlns:a16="http://schemas.microsoft.com/office/drawing/2014/main" id="{5B8629E0-2F8F-3D4F-8121-A00EEB542E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9310" y="1545768"/>
            <a:ext cx="1705230" cy="1320392"/>
          </a:xfrm>
          <a:prstGeom prst="rect">
            <a:avLst/>
          </a:prstGeom>
        </p:spPr>
      </p:pic>
      <p:sp>
        <p:nvSpPr>
          <p:cNvPr id="12" name="Rectangle 11">
            <a:extLst>
              <a:ext uri="{FF2B5EF4-FFF2-40B4-BE49-F238E27FC236}">
                <a16:creationId xmlns:a16="http://schemas.microsoft.com/office/drawing/2014/main" id="{8F0363C1-9428-A845-B023-5BB464A49AAF}"/>
              </a:ext>
            </a:extLst>
          </p:cNvPr>
          <p:cNvSpPr/>
          <p:nvPr/>
        </p:nvSpPr>
        <p:spPr>
          <a:xfrm>
            <a:off x="1482070" y="2857091"/>
            <a:ext cx="2518305" cy="646331"/>
          </a:xfrm>
          <a:prstGeom prst="rect">
            <a:avLst/>
          </a:prstGeom>
        </p:spPr>
        <p:txBody>
          <a:bodyPr wrap="square">
            <a:spAutoFit/>
          </a:bodyPr>
          <a:lstStyle/>
          <a:p>
            <a:r>
              <a:rPr lang="en-US" dirty="0"/>
              <a:t>Srinivas Chakravarthy</a:t>
            </a:r>
          </a:p>
          <a:p>
            <a:r>
              <a:rPr lang="en-US" dirty="0"/>
              <a:t>Beamline scientist</a:t>
            </a:r>
          </a:p>
        </p:txBody>
      </p:sp>
      <p:pic>
        <p:nvPicPr>
          <p:cNvPr id="13" name="Picture 12">
            <a:extLst>
              <a:ext uri="{FF2B5EF4-FFF2-40B4-BE49-F238E27FC236}">
                <a16:creationId xmlns:a16="http://schemas.microsoft.com/office/drawing/2014/main" id="{DDE34BC5-D780-B14C-99F1-F321C66BB6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2679" y="1552824"/>
            <a:ext cx="1124778" cy="1320392"/>
          </a:xfrm>
          <a:prstGeom prst="rect">
            <a:avLst/>
          </a:prstGeom>
        </p:spPr>
      </p:pic>
      <p:sp>
        <p:nvSpPr>
          <p:cNvPr id="14" name="Rectangle 13">
            <a:extLst>
              <a:ext uri="{FF2B5EF4-FFF2-40B4-BE49-F238E27FC236}">
                <a16:creationId xmlns:a16="http://schemas.microsoft.com/office/drawing/2014/main" id="{428D7F20-6E55-0141-8441-BE6DC7725317}"/>
              </a:ext>
            </a:extLst>
          </p:cNvPr>
          <p:cNvSpPr/>
          <p:nvPr/>
        </p:nvSpPr>
        <p:spPr>
          <a:xfrm>
            <a:off x="4079979" y="2857090"/>
            <a:ext cx="2034544" cy="646331"/>
          </a:xfrm>
          <a:prstGeom prst="rect">
            <a:avLst/>
          </a:prstGeom>
        </p:spPr>
        <p:txBody>
          <a:bodyPr wrap="square">
            <a:spAutoFit/>
          </a:bodyPr>
          <a:lstStyle/>
          <a:p>
            <a:r>
              <a:rPr lang="en-US" dirty="0"/>
              <a:t>Weikang Ma</a:t>
            </a:r>
          </a:p>
          <a:p>
            <a:r>
              <a:rPr lang="en-US" dirty="0"/>
              <a:t>Beamline scientist</a:t>
            </a:r>
          </a:p>
        </p:txBody>
      </p:sp>
      <p:pic>
        <p:nvPicPr>
          <p:cNvPr id="15" name="Picture 14">
            <a:extLst>
              <a:ext uri="{FF2B5EF4-FFF2-40B4-BE49-F238E27FC236}">
                <a16:creationId xmlns:a16="http://schemas.microsoft.com/office/drawing/2014/main" id="{9E8E1F9B-4C56-B24D-843E-1C60A725DE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288" y="3748666"/>
            <a:ext cx="1980588" cy="1320392"/>
          </a:xfrm>
          <a:prstGeom prst="rect">
            <a:avLst/>
          </a:prstGeom>
        </p:spPr>
      </p:pic>
      <p:sp>
        <p:nvSpPr>
          <p:cNvPr id="16" name="Rectangle 15">
            <a:extLst>
              <a:ext uri="{FF2B5EF4-FFF2-40B4-BE49-F238E27FC236}">
                <a16:creationId xmlns:a16="http://schemas.microsoft.com/office/drawing/2014/main" id="{228CF521-5893-3749-B33D-11ECF6203A02}"/>
              </a:ext>
            </a:extLst>
          </p:cNvPr>
          <p:cNvSpPr/>
          <p:nvPr/>
        </p:nvSpPr>
        <p:spPr>
          <a:xfrm>
            <a:off x="127322" y="5070990"/>
            <a:ext cx="1733283" cy="646331"/>
          </a:xfrm>
          <a:prstGeom prst="rect">
            <a:avLst/>
          </a:prstGeom>
        </p:spPr>
        <p:txBody>
          <a:bodyPr wrap="square">
            <a:spAutoFit/>
          </a:bodyPr>
          <a:lstStyle/>
          <a:p>
            <a:r>
              <a:rPr lang="en-US" dirty="0"/>
              <a:t>Carrie Clark</a:t>
            </a:r>
          </a:p>
          <a:p>
            <a:r>
              <a:rPr lang="en-US" dirty="0"/>
              <a:t>Administrator</a:t>
            </a:r>
          </a:p>
        </p:txBody>
      </p:sp>
      <p:pic>
        <p:nvPicPr>
          <p:cNvPr id="17" name="Picture 16">
            <a:extLst>
              <a:ext uri="{FF2B5EF4-FFF2-40B4-BE49-F238E27FC236}">
                <a16:creationId xmlns:a16="http://schemas.microsoft.com/office/drawing/2014/main" id="{69E210C9-3AD1-5440-A767-FD4E587116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8496" y="3748666"/>
            <a:ext cx="1673882" cy="1320392"/>
          </a:xfrm>
          <a:prstGeom prst="rect">
            <a:avLst/>
          </a:prstGeom>
        </p:spPr>
      </p:pic>
      <p:sp>
        <p:nvSpPr>
          <p:cNvPr id="18" name="Rectangle 17">
            <a:extLst>
              <a:ext uri="{FF2B5EF4-FFF2-40B4-BE49-F238E27FC236}">
                <a16:creationId xmlns:a16="http://schemas.microsoft.com/office/drawing/2014/main" id="{FCFDA9C4-7CEB-B04C-B4C9-C35DBBC76DC7}"/>
              </a:ext>
            </a:extLst>
          </p:cNvPr>
          <p:cNvSpPr/>
          <p:nvPr/>
        </p:nvSpPr>
        <p:spPr>
          <a:xfrm>
            <a:off x="2299276" y="5069056"/>
            <a:ext cx="2272724" cy="646331"/>
          </a:xfrm>
          <a:prstGeom prst="rect">
            <a:avLst/>
          </a:prstGeom>
        </p:spPr>
        <p:txBody>
          <a:bodyPr wrap="square">
            <a:spAutoFit/>
          </a:bodyPr>
          <a:lstStyle/>
          <a:p>
            <a:r>
              <a:rPr lang="en-US" dirty="0"/>
              <a:t>Rick Heurich</a:t>
            </a:r>
          </a:p>
          <a:p>
            <a:r>
              <a:rPr lang="en-US" dirty="0"/>
              <a:t>Beamline Engineer</a:t>
            </a:r>
          </a:p>
        </p:txBody>
      </p:sp>
      <p:pic>
        <p:nvPicPr>
          <p:cNvPr id="19" name="Picture 18">
            <a:extLst>
              <a:ext uri="{FF2B5EF4-FFF2-40B4-BE49-F238E27FC236}">
                <a16:creationId xmlns:a16="http://schemas.microsoft.com/office/drawing/2014/main" id="{48B5D6F3-44C7-D449-A018-2EC8C3A915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63019" y="3748667"/>
            <a:ext cx="1761581" cy="1320390"/>
          </a:xfrm>
          <a:prstGeom prst="rect">
            <a:avLst/>
          </a:prstGeom>
        </p:spPr>
      </p:pic>
      <p:sp>
        <p:nvSpPr>
          <p:cNvPr id="20" name="Rectangle 19">
            <a:extLst>
              <a:ext uri="{FF2B5EF4-FFF2-40B4-BE49-F238E27FC236}">
                <a16:creationId xmlns:a16="http://schemas.microsoft.com/office/drawing/2014/main" id="{FA8769B8-8868-164C-8889-B91C33ABE5E1}"/>
              </a:ext>
            </a:extLst>
          </p:cNvPr>
          <p:cNvSpPr/>
          <p:nvPr/>
        </p:nvSpPr>
        <p:spPr>
          <a:xfrm>
            <a:off x="4549029" y="5069055"/>
            <a:ext cx="2080371" cy="646331"/>
          </a:xfrm>
          <a:prstGeom prst="rect">
            <a:avLst/>
          </a:prstGeom>
        </p:spPr>
        <p:txBody>
          <a:bodyPr wrap="square">
            <a:spAutoFit/>
          </a:bodyPr>
          <a:lstStyle/>
          <a:p>
            <a:r>
              <a:rPr lang="en-US" dirty="0"/>
              <a:t>Mark Vukonich</a:t>
            </a:r>
          </a:p>
          <a:p>
            <a:r>
              <a:rPr lang="en-US" dirty="0"/>
              <a:t>Support Specialist</a:t>
            </a:r>
          </a:p>
        </p:txBody>
      </p:sp>
      <p:sp>
        <p:nvSpPr>
          <p:cNvPr id="21" name="TextBox 20">
            <a:extLst>
              <a:ext uri="{FF2B5EF4-FFF2-40B4-BE49-F238E27FC236}">
                <a16:creationId xmlns:a16="http://schemas.microsoft.com/office/drawing/2014/main" id="{B804D3EC-1C9E-E741-8829-746030E4CD2D}"/>
              </a:ext>
            </a:extLst>
          </p:cNvPr>
          <p:cNvSpPr txBox="1"/>
          <p:nvPr/>
        </p:nvSpPr>
        <p:spPr>
          <a:xfrm>
            <a:off x="166288" y="5797964"/>
            <a:ext cx="7973786" cy="830997"/>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Your best resource is your friendly beamline scientist. If you want to do SAXS, contact me or Srinivas and we’ll be happy to help. Our contact information is on our website: </a:t>
            </a:r>
            <a:r>
              <a:rPr lang="en-US" sz="1600" dirty="0">
                <a:solidFill>
                  <a:schemeClr val="accent2"/>
                </a:solidFill>
                <a:latin typeface="Verdana" panose="020B0604030504040204" pitchFamily="34" charset="0"/>
                <a:ea typeface="Verdana" panose="020B0604030504040204" pitchFamily="34" charset="0"/>
                <a:cs typeface="Verdana" panose="020B0604030504040204" pitchFamily="34" charset="0"/>
                <a:hlinkClick r:id="rId13">
                  <a:extLst>
                    <a:ext uri="{A12FA001-AC4F-418D-AE19-62706E023703}">
                      <ahyp:hlinkClr xmlns:ahyp="http://schemas.microsoft.com/office/drawing/2018/hyperlinkcolor" val="tx"/>
                    </a:ext>
                  </a:extLst>
                </a:hlinkClick>
              </a:rPr>
              <a:t>www.bio.aps.anl.gov</a:t>
            </a:r>
            <a:endParaRPr lang="en-US" sz="16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76037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133ED-97FE-D84D-BEB1-F17355898F19}"/>
              </a:ext>
            </a:extLst>
          </p:cNvPr>
          <p:cNvSpPr>
            <a:spLocks noGrp="1"/>
          </p:cNvSpPr>
          <p:nvPr>
            <p:ph type="title"/>
          </p:nvPr>
        </p:nvSpPr>
        <p:spPr/>
        <p:txBody>
          <a:bodyPr/>
          <a:lstStyle/>
          <a:p>
            <a:r>
              <a:rPr lang="en-US" dirty="0"/>
              <a:t>Recent Examples of SAXS in the literature</a:t>
            </a:r>
          </a:p>
        </p:txBody>
      </p:sp>
      <p:sp>
        <p:nvSpPr>
          <p:cNvPr id="5" name="Content Placeholder 4">
            <a:extLst>
              <a:ext uri="{FF2B5EF4-FFF2-40B4-BE49-F238E27FC236}">
                <a16:creationId xmlns:a16="http://schemas.microsoft.com/office/drawing/2014/main" id="{906EDA51-AC22-0841-A1FA-24A6287BB094}"/>
              </a:ext>
            </a:extLst>
          </p:cNvPr>
          <p:cNvSpPr>
            <a:spLocks noGrp="1"/>
          </p:cNvSpPr>
          <p:nvPr>
            <p:ph idx="1"/>
          </p:nvPr>
        </p:nvSpPr>
        <p:spPr>
          <a:xfrm>
            <a:off x="685800" y="1524000"/>
            <a:ext cx="7770813" cy="3505200"/>
          </a:xfrm>
        </p:spPr>
        <p:txBody>
          <a:bodyPr>
            <a:normAutofit fontScale="32500" lnSpcReduction="20000"/>
          </a:bodyPr>
          <a:lstStyle/>
          <a:p>
            <a:r>
              <a:rPr lang="en-US" dirty="0">
                <a:solidFill>
                  <a:srgbClr val="FF0000"/>
                </a:solidFill>
              </a:rPr>
              <a:t>Check structural similarity between two mutants and a wild type protein</a:t>
            </a:r>
          </a:p>
          <a:p>
            <a:r>
              <a:rPr lang="en-US" dirty="0"/>
              <a:t>Build homology models constrained by SAXS data</a:t>
            </a:r>
          </a:p>
          <a:p>
            <a:r>
              <a:rPr lang="en-US" dirty="0"/>
              <a:t>Dock high resolution structures of subunits into the full complex</a:t>
            </a:r>
          </a:p>
          <a:p>
            <a:r>
              <a:rPr lang="en-US" dirty="0">
                <a:solidFill>
                  <a:srgbClr val="FF0000"/>
                </a:solidFill>
              </a:rPr>
              <a:t>Validate high resolution structures</a:t>
            </a:r>
          </a:p>
          <a:p>
            <a:r>
              <a:rPr lang="en-US" dirty="0"/>
              <a:t>Confirm and quantify flexibility predicted by secondary structure analysis</a:t>
            </a:r>
          </a:p>
          <a:p>
            <a:r>
              <a:rPr lang="en-US" dirty="0"/>
              <a:t>Study solution ensembles of flexible proteins with MD constrained by SAXS</a:t>
            </a:r>
          </a:p>
          <a:p>
            <a:r>
              <a:rPr lang="en-US" dirty="0">
                <a:solidFill>
                  <a:srgbClr val="FF0000"/>
                </a:solidFill>
              </a:rPr>
              <a:t>Study conformational changes upon ligand binding, and compare with high resolution structures</a:t>
            </a:r>
          </a:p>
          <a:p>
            <a:r>
              <a:rPr lang="en-US" dirty="0">
                <a:solidFill>
                  <a:srgbClr val="FF0000"/>
                </a:solidFill>
              </a:rPr>
              <a:t>Validation between competing NMR and crystallographic structures</a:t>
            </a:r>
          </a:p>
          <a:p>
            <a:r>
              <a:rPr lang="en-US" dirty="0"/>
              <a:t>Study changes in RNA conformation and flexibility with varying ionic conditions</a:t>
            </a:r>
          </a:p>
          <a:p>
            <a:r>
              <a:rPr lang="en-US" dirty="0">
                <a:solidFill>
                  <a:srgbClr val="FF0000"/>
                </a:solidFill>
              </a:rPr>
              <a:t>Test which of the possible crystallographic dimer conformations exist in solution</a:t>
            </a:r>
          </a:p>
          <a:p>
            <a:r>
              <a:rPr lang="en-US" dirty="0">
                <a:solidFill>
                  <a:schemeClr val="tx1"/>
                </a:solidFill>
              </a:rPr>
              <a:t>Validate structural ensembles of open and closed states measured by </a:t>
            </a:r>
            <a:r>
              <a:rPr lang="en-US" dirty="0" err="1">
                <a:solidFill>
                  <a:schemeClr val="tx1"/>
                </a:solidFill>
              </a:rPr>
              <a:t>cryoEM</a:t>
            </a:r>
            <a:endParaRPr lang="en-US" dirty="0">
              <a:solidFill>
                <a:schemeClr val="tx1"/>
              </a:solidFill>
            </a:endParaRPr>
          </a:p>
          <a:p>
            <a:r>
              <a:rPr lang="en-US" dirty="0"/>
              <a:t>Constrain computational docking of proteins</a:t>
            </a:r>
          </a:p>
          <a:p>
            <a:r>
              <a:rPr lang="en-US" dirty="0"/>
              <a:t>Time resolved monitoring of conformational transitions in a DNA origami switch</a:t>
            </a:r>
          </a:p>
          <a:p>
            <a:endParaRPr lang="en-US" dirty="0"/>
          </a:p>
          <a:p>
            <a:endParaRPr lang="en-US" dirty="0"/>
          </a:p>
          <a:p>
            <a:endParaRPr lang="en-US" dirty="0"/>
          </a:p>
          <a:p>
            <a:endParaRPr lang="en-US" dirty="0"/>
          </a:p>
        </p:txBody>
      </p:sp>
      <p:pic>
        <p:nvPicPr>
          <p:cNvPr id="6" name="Picture 2">
            <a:extLst>
              <a:ext uri="{FF2B5EF4-FFF2-40B4-BE49-F238E27FC236}">
                <a16:creationId xmlns:a16="http://schemas.microsoft.com/office/drawing/2014/main" id="{85E196F6-0850-1F40-8A42-3627ED843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953000"/>
            <a:ext cx="1676400" cy="169206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7A282829-F6D8-C747-9A88-EDB805F45A20}"/>
              </a:ext>
            </a:extLst>
          </p:cNvPr>
          <p:cNvSpPr txBox="1">
            <a:spLocks noChangeArrowheads="1"/>
          </p:cNvSpPr>
          <p:nvPr/>
        </p:nvSpPr>
        <p:spPr bwMode="auto">
          <a:xfrm>
            <a:off x="666750" y="6581001"/>
            <a:ext cx="24492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600" dirty="0">
                <a:latin typeface="Verdana Regular"/>
              </a:rPr>
              <a:t>Zhang Y, et al. (2018) PLOS Pathogens 14(10): e1007343. https://</a:t>
            </a:r>
            <a:r>
              <a:rPr lang="en-US" altLang="en-US" sz="600" dirty="0" err="1">
                <a:latin typeface="Verdana Regular"/>
              </a:rPr>
              <a:t>doi.org</a:t>
            </a:r>
            <a:r>
              <a:rPr lang="en-US" altLang="en-US" sz="600" dirty="0">
                <a:latin typeface="Verdana Regular"/>
              </a:rPr>
              <a:t>/10.1371/journal.ppat.1007343</a:t>
            </a:r>
          </a:p>
        </p:txBody>
      </p:sp>
      <p:pic>
        <p:nvPicPr>
          <p:cNvPr id="9" name="Picture 8">
            <a:extLst>
              <a:ext uri="{FF2B5EF4-FFF2-40B4-BE49-F238E27FC236}">
                <a16:creationId xmlns:a16="http://schemas.microsoft.com/office/drawing/2014/main" id="{ED2B766A-EE51-9545-9FA6-029E9C97D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943" y="5181600"/>
            <a:ext cx="2209800" cy="827538"/>
          </a:xfrm>
          <a:prstGeom prst="rect">
            <a:avLst/>
          </a:prstGeom>
        </p:spPr>
      </p:pic>
      <p:sp>
        <p:nvSpPr>
          <p:cNvPr id="10" name="Text Box 4">
            <a:extLst>
              <a:ext uri="{FF2B5EF4-FFF2-40B4-BE49-F238E27FC236}">
                <a16:creationId xmlns:a16="http://schemas.microsoft.com/office/drawing/2014/main" id="{1B9E3E5E-C47E-A346-942C-CCCF392D43D7}"/>
              </a:ext>
            </a:extLst>
          </p:cNvPr>
          <p:cNvSpPr txBox="1">
            <a:spLocks noChangeArrowheads="1"/>
          </p:cNvSpPr>
          <p:nvPr/>
        </p:nvSpPr>
        <p:spPr bwMode="auto">
          <a:xfrm>
            <a:off x="3124200" y="6164403"/>
            <a:ext cx="24492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600" dirty="0">
                <a:latin typeface="Verdana Regular"/>
              </a:rPr>
              <a:t>G. Zhu et al (2018), Progress in Biophysics and Molecular Biology, Advanced Online publication.</a:t>
            </a:r>
          </a:p>
        </p:txBody>
      </p:sp>
      <p:pic>
        <p:nvPicPr>
          <p:cNvPr id="14" name="Picture 13">
            <a:extLst>
              <a:ext uri="{FF2B5EF4-FFF2-40B4-BE49-F238E27FC236}">
                <a16:creationId xmlns:a16="http://schemas.microsoft.com/office/drawing/2014/main" id="{0DBAB0E5-7160-0B49-B65B-682C91DC5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8914" y="4924092"/>
            <a:ext cx="1958697" cy="1445083"/>
          </a:xfrm>
          <a:prstGeom prst="rect">
            <a:avLst/>
          </a:prstGeom>
        </p:spPr>
      </p:pic>
      <p:sp>
        <p:nvSpPr>
          <p:cNvPr id="15" name="Text Box 4">
            <a:extLst>
              <a:ext uri="{FF2B5EF4-FFF2-40B4-BE49-F238E27FC236}">
                <a16:creationId xmlns:a16="http://schemas.microsoft.com/office/drawing/2014/main" id="{682EA4E1-8878-8045-8826-8F03BD7FA1AB}"/>
              </a:ext>
            </a:extLst>
          </p:cNvPr>
          <p:cNvSpPr txBox="1">
            <a:spLocks noChangeArrowheads="1"/>
          </p:cNvSpPr>
          <p:nvPr/>
        </p:nvSpPr>
        <p:spPr bwMode="auto">
          <a:xfrm>
            <a:off x="6008914" y="6441402"/>
            <a:ext cx="244928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600" dirty="0">
                <a:latin typeface="Verdana Regular"/>
              </a:rPr>
              <a:t>D. Harris et al. Nat. </a:t>
            </a:r>
            <a:r>
              <a:rPr lang="en-US" altLang="en-US" sz="600" dirty="0" err="1">
                <a:latin typeface="Verdana Regular"/>
              </a:rPr>
              <a:t>Commun</a:t>
            </a:r>
            <a:r>
              <a:rPr lang="en-US" altLang="en-US" sz="600" dirty="0">
                <a:latin typeface="Verdana Regular"/>
              </a:rPr>
              <a:t>. </a:t>
            </a:r>
            <a:r>
              <a:rPr lang="en-US" altLang="en-US" sz="600" dirty="0" err="1">
                <a:latin typeface="Verdana Regular"/>
              </a:rPr>
              <a:t>Biol</a:t>
            </a:r>
            <a:r>
              <a:rPr lang="en-US" altLang="en-US" sz="600" dirty="0">
                <a:latin typeface="Verdana Regular"/>
              </a:rPr>
              <a:t> 2018 (1) 125.</a:t>
            </a:r>
          </a:p>
        </p:txBody>
      </p:sp>
    </p:spTree>
    <p:extLst>
      <p:ext uri="{BB962C8B-B14F-4D97-AF65-F5344CB8AC3E}">
        <p14:creationId xmlns:p14="http://schemas.microsoft.com/office/powerpoint/2010/main" val="28698869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0A012-1511-F04C-B277-EECA339FFC9A}"/>
              </a:ext>
            </a:extLst>
          </p:cNvPr>
          <p:cNvSpPr>
            <a:spLocks noGrp="1"/>
          </p:cNvSpPr>
          <p:nvPr>
            <p:ph type="title"/>
          </p:nvPr>
        </p:nvSpPr>
        <p:spPr/>
        <p:txBody>
          <a:bodyPr/>
          <a:lstStyle/>
          <a:p>
            <a:r>
              <a:rPr lang="en-US" dirty="0"/>
              <a:t>Last chance: BioCAT Workshop 11/5-11/7</a:t>
            </a:r>
          </a:p>
        </p:txBody>
      </p:sp>
      <p:sp>
        <p:nvSpPr>
          <p:cNvPr id="3" name="Content Placeholder 2">
            <a:extLst>
              <a:ext uri="{FF2B5EF4-FFF2-40B4-BE49-F238E27FC236}">
                <a16:creationId xmlns:a16="http://schemas.microsoft.com/office/drawing/2014/main" id="{DF8DCAAA-1AE8-384D-A3F9-2C0ACB78733B}"/>
              </a:ext>
            </a:extLst>
          </p:cNvPr>
          <p:cNvSpPr>
            <a:spLocks noGrp="1"/>
          </p:cNvSpPr>
          <p:nvPr>
            <p:ph idx="1"/>
          </p:nvPr>
        </p:nvSpPr>
        <p:spPr/>
        <p:txBody>
          <a:bodyPr>
            <a:normAutofit fontScale="77500" lnSpcReduction="20000"/>
          </a:bodyPr>
          <a:lstStyle/>
          <a:p>
            <a:pPr marL="0" indent="0">
              <a:buNone/>
            </a:pPr>
            <a:r>
              <a:rPr lang="en-US" dirty="0"/>
              <a:t>There are still a few spots left in our workshop next week.</a:t>
            </a:r>
          </a:p>
          <a:p>
            <a:pPr marL="0" indent="0">
              <a:buNone/>
            </a:pPr>
            <a:endParaRPr lang="en-US" dirty="0"/>
          </a:p>
          <a:p>
            <a:pPr marL="0" indent="0">
              <a:buNone/>
            </a:pPr>
            <a:r>
              <a:rPr lang="en-US" dirty="0"/>
              <a:t>The workshop includes:</a:t>
            </a:r>
          </a:p>
          <a:p>
            <a:r>
              <a:rPr lang="en-US" dirty="0"/>
              <a:t>1.5 days of lectures and hands on software tutorials</a:t>
            </a:r>
          </a:p>
          <a:p>
            <a:r>
              <a:rPr lang="en-US" dirty="0"/>
              <a:t>Data collection on samples you bring</a:t>
            </a:r>
          </a:p>
          <a:p>
            <a:endParaRPr lang="en-US" dirty="0"/>
          </a:p>
          <a:p>
            <a:pPr marL="0" indent="0">
              <a:buNone/>
            </a:pPr>
            <a:r>
              <a:rPr lang="en-US" dirty="0"/>
              <a:t>Talk to me now if you want to take the workshop!</a:t>
            </a:r>
          </a:p>
        </p:txBody>
      </p:sp>
    </p:spTree>
    <p:extLst>
      <p:ext uri="{BB962C8B-B14F-4D97-AF65-F5344CB8AC3E}">
        <p14:creationId xmlns:p14="http://schemas.microsoft.com/office/powerpoint/2010/main" val="2044495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D42E3-320B-C348-B5DD-80994C0B0EAF}"/>
              </a:ext>
            </a:extLst>
          </p:cNvPr>
          <p:cNvSpPr>
            <a:spLocks noGrp="1"/>
          </p:cNvSpPr>
          <p:nvPr>
            <p:ph type="title"/>
          </p:nvPr>
        </p:nvSpPr>
        <p:spPr/>
        <p:txBody>
          <a:bodyPr/>
          <a:lstStyle/>
          <a:p>
            <a:r>
              <a:rPr lang="en-US" dirty="0"/>
              <a:t>Scattering from a single molecule</a:t>
            </a:r>
          </a:p>
        </p:txBody>
      </p:sp>
      <p:pic>
        <p:nvPicPr>
          <p:cNvPr id="4" name="Picture 8" descr="600px-1GZX_Haemoglobin.png">
            <a:extLst>
              <a:ext uri="{FF2B5EF4-FFF2-40B4-BE49-F238E27FC236}">
                <a16:creationId xmlns:a16="http://schemas.microsoft.com/office/drawing/2014/main" id="{7CEBB636-42BE-654D-800E-25890409FAA3}"/>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968500" y="1606550"/>
            <a:ext cx="2217738" cy="2217738"/>
          </a:xfrm>
          <a:prstGeom prst="rect">
            <a:avLst/>
          </a:prstGeom>
          <a:noFill/>
          <a:ln>
            <a:noFill/>
          </a:ln>
          <a:extLst>
            <a:ext uri="{909E8E84-426E-40DD-AFC4-6F175D3DCCD1}">
              <a14:hiddenFill xmlns:a14="http://schemas.microsoft.com/office/drawing/2010/main">
                <a:solidFill>
                  <a:srgbClr val="FFFFFF">
                    <a:alpha val="45097"/>
                  </a:srgbClr>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62">
            <a:extLst>
              <a:ext uri="{FF2B5EF4-FFF2-40B4-BE49-F238E27FC236}">
                <a16:creationId xmlns:a16="http://schemas.microsoft.com/office/drawing/2014/main" id="{6D1247FD-04E4-0245-B04D-F7FD31AA85B8}"/>
              </a:ext>
            </a:extLst>
          </p:cNvPr>
          <p:cNvCxnSpPr>
            <a:cxnSpLocks noChangeShapeType="1"/>
          </p:cNvCxnSpPr>
          <p:nvPr/>
        </p:nvCxnSpPr>
        <p:spPr bwMode="auto">
          <a:xfrm rot="16200000" flipH="1">
            <a:off x="2605881" y="2804320"/>
            <a:ext cx="828675" cy="111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6" name="Straight Connector 80">
            <a:extLst>
              <a:ext uri="{FF2B5EF4-FFF2-40B4-BE49-F238E27FC236}">
                <a16:creationId xmlns:a16="http://schemas.microsoft.com/office/drawing/2014/main" id="{F2C59639-8CC4-7E4E-9CB8-E5FE672BF222}"/>
              </a:ext>
            </a:extLst>
          </p:cNvPr>
          <p:cNvCxnSpPr>
            <a:cxnSpLocks noChangeShapeType="1"/>
          </p:cNvCxnSpPr>
          <p:nvPr/>
        </p:nvCxnSpPr>
        <p:spPr bwMode="auto">
          <a:xfrm>
            <a:off x="368300" y="3836988"/>
            <a:ext cx="919163" cy="3175"/>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cxnSp>
      <p:sp>
        <p:nvSpPr>
          <p:cNvPr id="7" name="Explosion 1 89">
            <a:extLst>
              <a:ext uri="{FF2B5EF4-FFF2-40B4-BE49-F238E27FC236}">
                <a16:creationId xmlns:a16="http://schemas.microsoft.com/office/drawing/2014/main" id="{119CE4B4-52DF-B442-9F69-2DA26DBC23E4}"/>
              </a:ext>
            </a:extLst>
          </p:cNvPr>
          <p:cNvSpPr>
            <a:spLocks noChangeArrowheads="1"/>
          </p:cNvSpPr>
          <p:nvPr/>
        </p:nvSpPr>
        <p:spPr bwMode="auto">
          <a:xfrm>
            <a:off x="2954338" y="2320925"/>
            <a:ext cx="131762" cy="149225"/>
          </a:xfrm>
          <a:prstGeom prst="irregularSeal1">
            <a:avLst/>
          </a:prstGeom>
          <a:solidFill>
            <a:srgbClr val="FFFF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8" name="Explosion 1 90">
            <a:extLst>
              <a:ext uri="{FF2B5EF4-FFF2-40B4-BE49-F238E27FC236}">
                <a16:creationId xmlns:a16="http://schemas.microsoft.com/office/drawing/2014/main" id="{4395ACD3-E344-824F-9F6C-34BEFDCDB988}"/>
              </a:ext>
            </a:extLst>
          </p:cNvPr>
          <p:cNvSpPr>
            <a:spLocks noChangeArrowheads="1"/>
          </p:cNvSpPr>
          <p:nvPr/>
        </p:nvSpPr>
        <p:spPr bwMode="auto">
          <a:xfrm>
            <a:off x="2957513" y="3155950"/>
            <a:ext cx="131762" cy="149225"/>
          </a:xfrm>
          <a:prstGeom prst="irregularSeal1">
            <a:avLst/>
          </a:prstGeom>
          <a:solidFill>
            <a:srgbClr val="FFFF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grpSp>
        <p:nvGrpSpPr>
          <p:cNvPr id="10" name="Group 73">
            <a:extLst>
              <a:ext uri="{FF2B5EF4-FFF2-40B4-BE49-F238E27FC236}">
                <a16:creationId xmlns:a16="http://schemas.microsoft.com/office/drawing/2014/main" id="{23BE0677-6161-AD42-95CC-0511DABF3F1E}"/>
              </a:ext>
            </a:extLst>
          </p:cNvPr>
          <p:cNvGrpSpPr>
            <a:grpSpLocks/>
          </p:cNvGrpSpPr>
          <p:nvPr/>
        </p:nvGrpSpPr>
        <p:grpSpPr bwMode="auto">
          <a:xfrm>
            <a:off x="347663" y="1905000"/>
            <a:ext cx="2400300" cy="1811338"/>
            <a:chOff x="347117" y="1904951"/>
            <a:chExt cx="2400340" cy="1811935"/>
          </a:xfrm>
        </p:grpSpPr>
        <p:cxnSp>
          <p:nvCxnSpPr>
            <p:cNvPr id="11" name="Straight Connector 62">
              <a:extLst>
                <a:ext uri="{FF2B5EF4-FFF2-40B4-BE49-F238E27FC236}">
                  <a16:creationId xmlns:a16="http://schemas.microsoft.com/office/drawing/2014/main" id="{0B9754D1-8DDC-EA49-9B0C-A7BBFB637054}"/>
                </a:ext>
              </a:extLst>
            </p:cNvPr>
            <p:cNvCxnSpPr>
              <a:cxnSpLocks noChangeShapeType="1"/>
            </p:cNvCxnSpPr>
            <p:nvPr/>
          </p:nvCxnSpPr>
          <p:spPr bwMode="auto">
            <a:xfrm rot="16200000" flipH="1">
              <a:off x="-554588" y="2810947"/>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2" name="Straight Connector 62">
              <a:extLst>
                <a:ext uri="{FF2B5EF4-FFF2-40B4-BE49-F238E27FC236}">
                  <a16:creationId xmlns:a16="http://schemas.microsoft.com/office/drawing/2014/main" id="{6D1C7DC8-4E2C-7A44-B2DE-15BA80DEF4FE}"/>
                </a:ext>
              </a:extLst>
            </p:cNvPr>
            <p:cNvCxnSpPr>
              <a:cxnSpLocks noChangeShapeType="1"/>
            </p:cNvCxnSpPr>
            <p:nvPr/>
          </p:nvCxnSpPr>
          <p:spPr bwMode="auto">
            <a:xfrm rot="16200000" flipH="1">
              <a:off x="-309050" y="2806709"/>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3" name="Straight Connector 62">
              <a:extLst>
                <a:ext uri="{FF2B5EF4-FFF2-40B4-BE49-F238E27FC236}">
                  <a16:creationId xmlns:a16="http://schemas.microsoft.com/office/drawing/2014/main" id="{26D55AA1-4F66-1B46-8990-8486B8E9D875}"/>
                </a:ext>
              </a:extLst>
            </p:cNvPr>
            <p:cNvCxnSpPr>
              <a:cxnSpLocks noChangeShapeType="1"/>
            </p:cNvCxnSpPr>
            <p:nvPr/>
          </p:nvCxnSpPr>
          <p:spPr bwMode="auto">
            <a:xfrm rot="16200000" flipH="1">
              <a:off x="-21179" y="2806701"/>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 name="Straight Connector 62">
              <a:extLst>
                <a:ext uri="{FF2B5EF4-FFF2-40B4-BE49-F238E27FC236}">
                  <a16:creationId xmlns:a16="http://schemas.microsoft.com/office/drawing/2014/main" id="{CC99A5E6-E5E3-0248-8F68-B156FC9D1C26}"/>
                </a:ext>
              </a:extLst>
            </p:cNvPr>
            <p:cNvCxnSpPr>
              <a:cxnSpLocks noChangeShapeType="1"/>
            </p:cNvCxnSpPr>
            <p:nvPr/>
          </p:nvCxnSpPr>
          <p:spPr bwMode="auto">
            <a:xfrm rot="16200000" flipH="1">
              <a:off x="241292" y="2806694"/>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 name="Straight Connector 62">
              <a:extLst>
                <a:ext uri="{FF2B5EF4-FFF2-40B4-BE49-F238E27FC236}">
                  <a16:creationId xmlns:a16="http://schemas.microsoft.com/office/drawing/2014/main" id="{5245BE2A-B8F3-D746-B060-9A58C2D30182}"/>
                </a:ext>
              </a:extLst>
            </p:cNvPr>
            <p:cNvCxnSpPr>
              <a:cxnSpLocks noChangeShapeType="1"/>
            </p:cNvCxnSpPr>
            <p:nvPr/>
          </p:nvCxnSpPr>
          <p:spPr bwMode="auto">
            <a:xfrm rot="16200000" flipH="1">
              <a:off x="520697" y="2806688"/>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6" name="Straight Connector 63">
              <a:extLst>
                <a:ext uri="{FF2B5EF4-FFF2-40B4-BE49-F238E27FC236}">
                  <a16:creationId xmlns:a16="http://schemas.microsoft.com/office/drawing/2014/main" id="{69934917-3B04-B94B-A0BE-DDB5AB9A1665}"/>
                </a:ext>
              </a:extLst>
            </p:cNvPr>
            <p:cNvCxnSpPr>
              <a:cxnSpLocks noChangeShapeType="1"/>
            </p:cNvCxnSpPr>
            <p:nvPr/>
          </p:nvCxnSpPr>
          <p:spPr bwMode="auto">
            <a:xfrm rot="16200000" flipH="1">
              <a:off x="774701" y="2806681"/>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 name="Straight Connector 64">
              <a:extLst>
                <a:ext uri="{FF2B5EF4-FFF2-40B4-BE49-F238E27FC236}">
                  <a16:creationId xmlns:a16="http://schemas.microsoft.com/office/drawing/2014/main" id="{970B0254-266D-1C44-ADDB-59075C465064}"/>
                </a:ext>
              </a:extLst>
            </p:cNvPr>
            <p:cNvCxnSpPr>
              <a:cxnSpLocks noChangeShapeType="1"/>
            </p:cNvCxnSpPr>
            <p:nvPr/>
          </p:nvCxnSpPr>
          <p:spPr bwMode="auto">
            <a:xfrm rot="16200000" flipH="1">
              <a:off x="1045639" y="2806674"/>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8" name="Straight Connector 65">
              <a:extLst>
                <a:ext uri="{FF2B5EF4-FFF2-40B4-BE49-F238E27FC236}">
                  <a16:creationId xmlns:a16="http://schemas.microsoft.com/office/drawing/2014/main" id="{AFB00CBE-4D0F-2341-922F-76D5BA898A08}"/>
                </a:ext>
              </a:extLst>
            </p:cNvPr>
            <p:cNvCxnSpPr>
              <a:cxnSpLocks noChangeShapeType="1"/>
            </p:cNvCxnSpPr>
            <p:nvPr/>
          </p:nvCxnSpPr>
          <p:spPr bwMode="auto">
            <a:xfrm rot="16200000" flipH="1">
              <a:off x="1299643" y="2806668"/>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9" name="Straight Connector 66">
              <a:extLst>
                <a:ext uri="{FF2B5EF4-FFF2-40B4-BE49-F238E27FC236}">
                  <a16:creationId xmlns:a16="http://schemas.microsoft.com/office/drawing/2014/main" id="{FDD2C8CB-C0D5-C24F-8CFD-EC2A17149057}"/>
                </a:ext>
              </a:extLst>
            </p:cNvPr>
            <p:cNvCxnSpPr>
              <a:cxnSpLocks noChangeShapeType="1"/>
            </p:cNvCxnSpPr>
            <p:nvPr/>
          </p:nvCxnSpPr>
          <p:spPr bwMode="auto">
            <a:xfrm rot="16200000" flipH="1">
              <a:off x="1570581" y="2806659"/>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0" name="Straight Connector 67">
              <a:extLst>
                <a:ext uri="{FF2B5EF4-FFF2-40B4-BE49-F238E27FC236}">
                  <a16:creationId xmlns:a16="http://schemas.microsoft.com/office/drawing/2014/main" id="{BA6151F8-1C63-8F49-B967-424B0BFA05F8}"/>
                </a:ext>
              </a:extLst>
            </p:cNvPr>
            <p:cNvCxnSpPr>
              <a:cxnSpLocks noChangeShapeType="1"/>
            </p:cNvCxnSpPr>
            <p:nvPr/>
          </p:nvCxnSpPr>
          <p:spPr bwMode="auto">
            <a:xfrm rot="16200000" flipH="1">
              <a:off x="1841519" y="2806656"/>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sp>
        <p:nvSpPr>
          <p:cNvPr id="21" name="TextBox 20">
            <a:extLst>
              <a:ext uri="{FF2B5EF4-FFF2-40B4-BE49-F238E27FC236}">
                <a16:creationId xmlns:a16="http://schemas.microsoft.com/office/drawing/2014/main" id="{8176BD46-9E8E-EB4A-AB72-E215A198FB9D}"/>
              </a:ext>
            </a:extLst>
          </p:cNvPr>
          <p:cNvSpPr txBox="1"/>
          <p:nvPr/>
        </p:nvSpPr>
        <p:spPr>
          <a:xfrm>
            <a:off x="359229" y="4694464"/>
            <a:ext cx="2258375" cy="338554"/>
          </a:xfrm>
          <a:prstGeom prst="rect">
            <a:avLst/>
          </a:prstGeom>
          <a:noFill/>
        </p:spPr>
        <p:txBody>
          <a:bodyPr wrap="non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Incident plane wave</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04EC9DE-8AFA-2F40-BEB9-1451EC01E145}"/>
                  </a:ext>
                </a:extLst>
              </p:cNvPr>
              <p:cNvSpPr txBox="1"/>
              <p:nvPr/>
            </p:nvSpPr>
            <p:spPr>
              <a:xfrm>
                <a:off x="432959" y="5564640"/>
                <a:ext cx="5454122" cy="338554"/>
              </a:xfrm>
              <a:prstGeom prst="rect">
                <a:avLst/>
              </a:prstGeom>
              <a:noFill/>
            </p:spPr>
            <p:txBody>
              <a:bodyPr wrap="non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Scattered from electrons separated by a distance </a:t>
                </a:r>
                <a14:m>
                  <m:oMath xmlns:m="http://schemas.openxmlformats.org/officeDocument/2006/math">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𝑟</m:t>
                        </m:r>
                      </m:e>
                    </m:acc>
                  </m:oMath>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2" name="TextBox 21">
                <a:extLst>
                  <a:ext uri="{FF2B5EF4-FFF2-40B4-BE49-F238E27FC236}">
                    <a16:creationId xmlns:a16="http://schemas.microsoft.com/office/drawing/2014/main" id="{B04EC9DE-8AFA-2F40-BEB9-1451EC01E145}"/>
                  </a:ext>
                </a:extLst>
              </p:cNvPr>
              <p:cNvSpPr txBox="1">
                <a:spLocks noRot="1" noChangeAspect="1" noMove="1" noResize="1" noEditPoints="1" noAdjustHandles="1" noChangeArrowheads="1" noChangeShapeType="1" noTextEdit="1"/>
              </p:cNvSpPr>
              <p:nvPr/>
            </p:nvSpPr>
            <p:spPr>
              <a:xfrm>
                <a:off x="432959" y="5564640"/>
                <a:ext cx="5454122" cy="338554"/>
              </a:xfrm>
              <a:prstGeom prst="rect">
                <a:avLst/>
              </a:prstGeom>
              <a:blipFill>
                <a:blip r:embed="rId6"/>
                <a:stretch>
                  <a:fillRect l="-464" t="-10714"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1525B20-EE4A-D74A-9DA0-117C280BF925}"/>
                  </a:ext>
                </a:extLst>
              </p:cNvPr>
              <p:cNvSpPr txBox="1"/>
              <p:nvPr/>
            </p:nvSpPr>
            <p:spPr>
              <a:xfrm>
                <a:off x="565055" y="5063796"/>
                <a:ext cx="735586" cy="4268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𝑖</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𝑘</m:t>
                              </m:r>
                            </m:e>
                          </m:acc>
                          <m:r>
                            <a:rPr lang="en-US" i="1">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𝑑</m:t>
                              </m:r>
                            </m:e>
                          </m:acc>
                        </m:sup>
                      </m:sSup>
                    </m:oMath>
                  </m:oMathPara>
                </a14:m>
                <a:endParaRPr lang="en-US" dirty="0">
                  <a:latin typeface="Verdana Regular"/>
                </a:endParaRPr>
              </a:p>
            </p:txBody>
          </p:sp>
        </mc:Choice>
        <mc:Fallback xmlns="">
          <p:sp>
            <p:nvSpPr>
              <p:cNvPr id="23" name="TextBox 22">
                <a:extLst>
                  <a:ext uri="{FF2B5EF4-FFF2-40B4-BE49-F238E27FC236}">
                    <a16:creationId xmlns:a16="http://schemas.microsoft.com/office/drawing/2014/main" id="{91525B20-EE4A-D74A-9DA0-117C280BF925}"/>
                  </a:ext>
                </a:extLst>
              </p:cNvPr>
              <p:cNvSpPr txBox="1">
                <a:spLocks noRot="1" noChangeAspect="1" noMove="1" noResize="1" noEditPoints="1" noAdjustHandles="1" noChangeArrowheads="1" noChangeShapeType="1" noTextEdit="1"/>
              </p:cNvSpPr>
              <p:nvPr/>
            </p:nvSpPr>
            <p:spPr>
              <a:xfrm>
                <a:off x="565055" y="5063796"/>
                <a:ext cx="735586" cy="426848"/>
              </a:xfrm>
              <a:prstGeom prst="rect">
                <a:avLst/>
              </a:prstGeom>
              <a:blipFill>
                <a:blip r:embed="rId7"/>
                <a:stretch>
                  <a:fillRect t="-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4BF25CD-7AE9-5F44-80FB-856289FE42BE}"/>
                  </a:ext>
                </a:extLst>
              </p:cNvPr>
              <p:cNvSpPr txBox="1"/>
              <p:nvPr/>
            </p:nvSpPr>
            <p:spPr>
              <a:xfrm>
                <a:off x="1983695" y="4964566"/>
                <a:ext cx="1219730" cy="6388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𝑘</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acc>
                            <m:accPr>
                              <m:chr m:val="⃗"/>
                              <m:ctrlPr>
                                <a:rPr lang="en-US" b="0" i="1" smtClean="0">
                                  <a:latin typeface="Cambria Math" panose="02040503050406030204" pitchFamily="18" charset="0"/>
                                  <a:ea typeface="Cambria Math" panose="02040503050406030204" pitchFamily="18" charset="0"/>
                                </a:rPr>
                              </m:ctrlPr>
                            </m:acc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ea typeface="Cambria Math" panose="02040503050406030204" pitchFamily="18" charset="0"/>
                                    </a:rPr>
                                    <m:t>0</m:t>
                                  </m:r>
                                </m:sub>
                              </m:sSub>
                            </m:e>
                          </m:acc>
                        </m:num>
                        <m:den>
                          <m:r>
                            <a:rPr lang="en-US" b="0" i="1" smtClean="0">
                              <a:latin typeface="Cambria Math" panose="02040503050406030204" pitchFamily="18" charset="0"/>
                              <a:ea typeface="Cambria Math" panose="02040503050406030204" pitchFamily="18" charset="0"/>
                            </a:rPr>
                            <m:t>𝜆</m:t>
                          </m:r>
                        </m:den>
                      </m:f>
                    </m:oMath>
                  </m:oMathPara>
                </a14:m>
                <a:endParaRPr lang="en-US" dirty="0">
                  <a:latin typeface="Verdana Regular"/>
                </a:endParaRPr>
              </a:p>
            </p:txBody>
          </p:sp>
        </mc:Choice>
        <mc:Fallback xmlns="">
          <p:sp>
            <p:nvSpPr>
              <p:cNvPr id="24" name="TextBox 23">
                <a:extLst>
                  <a:ext uri="{FF2B5EF4-FFF2-40B4-BE49-F238E27FC236}">
                    <a16:creationId xmlns:a16="http://schemas.microsoft.com/office/drawing/2014/main" id="{A4BF25CD-7AE9-5F44-80FB-856289FE42BE}"/>
                  </a:ext>
                </a:extLst>
              </p:cNvPr>
              <p:cNvSpPr txBox="1">
                <a:spLocks noRot="1" noChangeAspect="1" noMove="1" noResize="1" noEditPoints="1" noAdjustHandles="1" noChangeArrowheads="1" noChangeShapeType="1" noTextEdit="1"/>
              </p:cNvSpPr>
              <p:nvPr/>
            </p:nvSpPr>
            <p:spPr>
              <a:xfrm>
                <a:off x="1983695" y="4964566"/>
                <a:ext cx="1219730" cy="638829"/>
              </a:xfrm>
              <a:prstGeom prst="rect">
                <a:avLst/>
              </a:prstGeom>
              <a:blipFill>
                <a:blip r:embed="rId8"/>
                <a:stretch>
                  <a:fillRect b="-3922"/>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9A77959A-02C0-6142-A069-1DCC6D0EAF11}"/>
              </a:ext>
            </a:extLst>
          </p:cNvPr>
          <p:cNvSpPr txBox="1"/>
          <p:nvPr/>
        </p:nvSpPr>
        <p:spPr>
          <a:xfrm>
            <a:off x="1243498" y="5129552"/>
            <a:ext cx="737702"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where</a:t>
            </a:r>
          </a:p>
        </p:txBody>
      </p:sp>
      <p:sp>
        <p:nvSpPr>
          <p:cNvPr id="26" name="TextBox 25">
            <a:extLst>
              <a:ext uri="{FF2B5EF4-FFF2-40B4-BE49-F238E27FC236}">
                <a16:creationId xmlns:a16="http://schemas.microsoft.com/office/drawing/2014/main" id="{DA140570-0E7D-2047-911C-DE1352C04F15}"/>
              </a:ext>
            </a:extLst>
          </p:cNvPr>
          <p:cNvSpPr txBox="1"/>
          <p:nvPr/>
        </p:nvSpPr>
        <p:spPr>
          <a:xfrm>
            <a:off x="3214311" y="5123331"/>
            <a:ext cx="1768497"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is the wavevector</a:t>
            </a:r>
          </a:p>
        </p:txBody>
      </p:sp>
      <p:sp>
        <p:nvSpPr>
          <p:cNvPr id="27" name="TextBox 26">
            <a:extLst>
              <a:ext uri="{FF2B5EF4-FFF2-40B4-BE49-F238E27FC236}">
                <a16:creationId xmlns:a16="http://schemas.microsoft.com/office/drawing/2014/main" id="{7DD0E7A4-E498-564F-8570-5DDE73FB5961}"/>
              </a:ext>
            </a:extLst>
          </p:cNvPr>
          <p:cNvSpPr txBox="1"/>
          <p:nvPr/>
        </p:nvSpPr>
        <p:spPr>
          <a:xfrm>
            <a:off x="1752600" y="6441621"/>
            <a:ext cx="6647063" cy="338554"/>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Images from Richard </a:t>
            </a:r>
            <a:r>
              <a:rPr lang="en-US" sz="1600" dirty="0" err="1">
                <a:latin typeface="Verdana" panose="020B0604030504040204" pitchFamily="34" charset="0"/>
                <a:ea typeface="Verdana" panose="020B0604030504040204" pitchFamily="34" charset="0"/>
                <a:cs typeface="Verdana" panose="020B0604030504040204" pitchFamily="34" charset="0"/>
              </a:rPr>
              <a:t>Gillilan’s</a:t>
            </a: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dirty="0" err="1">
                <a:latin typeface="Verdana" panose="020B0604030504040204" pitchFamily="34" charset="0"/>
                <a:ea typeface="Verdana" panose="020B0604030504040204" pitchFamily="34" charset="0"/>
                <a:cs typeface="Verdana" panose="020B0604030504040204" pitchFamily="34" charset="0"/>
              </a:rPr>
              <a:t>BioSAXS</a:t>
            </a:r>
            <a:r>
              <a:rPr lang="en-US" sz="1600" dirty="0">
                <a:latin typeface="Verdana" panose="020B0604030504040204" pitchFamily="34" charset="0"/>
                <a:ea typeface="Verdana" panose="020B0604030504040204" pitchFamily="34" charset="0"/>
                <a:cs typeface="Verdana" panose="020B0604030504040204" pitchFamily="34" charset="0"/>
              </a:rPr>
              <a:t> Essentials presentation</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A861A5B-FFC9-D146-B3AF-6AFFD1C73706}"/>
                  </a:ext>
                </a:extLst>
              </p:cNvPr>
              <p:cNvSpPr txBox="1"/>
              <p:nvPr/>
            </p:nvSpPr>
            <p:spPr>
              <a:xfrm>
                <a:off x="2980483" y="2633246"/>
                <a:ext cx="35907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accPr>
                        <m:e>
                          <m:r>
                            <a:rPr lang="en-US" sz="1600" b="0" i="1" smtClean="0">
                              <a:latin typeface="Cambria Math" panose="02040503050406030204" pitchFamily="18" charset="0"/>
                              <a:ea typeface="Verdana" panose="020B0604030504040204" pitchFamily="34" charset="0"/>
                              <a:cs typeface="Verdana" panose="020B0604030504040204" pitchFamily="34" charset="0"/>
                            </a:rPr>
                            <m:t>𝑟</m:t>
                          </m:r>
                        </m:e>
                      </m:acc>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8" name="TextBox 27">
                <a:extLst>
                  <a:ext uri="{FF2B5EF4-FFF2-40B4-BE49-F238E27FC236}">
                    <a16:creationId xmlns:a16="http://schemas.microsoft.com/office/drawing/2014/main" id="{CA861A5B-FFC9-D146-B3AF-6AFFD1C73706}"/>
                  </a:ext>
                </a:extLst>
              </p:cNvPr>
              <p:cNvSpPr txBox="1">
                <a:spLocks noRot="1" noChangeAspect="1" noMove="1" noResize="1" noEditPoints="1" noAdjustHandles="1" noChangeArrowheads="1" noChangeShapeType="1" noTextEdit="1"/>
              </p:cNvSpPr>
              <p:nvPr/>
            </p:nvSpPr>
            <p:spPr>
              <a:xfrm>
                <a:off x="2980483" y="2633246"/>
                <a:ext cx="359073" cy="338554"/>
              </a:xfrm>
              <a:prstGeom prst="rect">
                <a:avLst/>
              </a:prstGeom>
              <a:blipFill>
                <a:blip r:embed="rId9"/>
                <a:stretch>
                  <a:fillRect t="-10714"/>
                </a:stretch>
              </a:blipFill>
            </p:spPr>
            <p:txBody>
              <a:bodyPr/>
              <a:lstStyle/>
              <a:p>
                <a:r>
                  <a:rPr lang="en-US">
                    <a:noFill/>
                  </a:rPr>
                  <a:t> </a:t>
                </a:r>
              </a:p>
            </p:txBody>
          </p:sp>
        </mc:Fallback>
      </mc:AlternateContent>
    </p:spTree>
    <p:extLst>
      <p:ext uri="{BB962C8B-B14F-4D97-AF65-F5344CB8AC3E}">
        <p14:creationId xmlns:p14="http://schemas.microsoft.com/office/powerpoint/2010/main" val="1356583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787D-0A55-7248-B87B-2B69DFE49650}"/>
              </a:ext>
            </a:extLst>
          </p:cNvPr>
          <p:cNvSpPr>
            <a:spLocks noGrp="1"/>
          </p:cNvSpPr>
          <p:nvPr>
            <p:ph type="title"/>
          </p:nvPr>
        </p:nvSpPr>
        <p:spPr/>
        <p:txBody>
          <a:bodyPr/>
          <a:lstStyle/>
          <a:p>
            <a:r>
              <a:rPr lang="en-US" dirty="0"/>
              <a:t>Scattering from a single molecule</a:t>
            </a:r>
          </a:p>
        </p:txBody>
      </p:sp>
      <p:pic>
        <p:nvPicPr>
          <p:cNvPr id="41" name="Picture 8" descr="600px-1GZX_Haemoglobin.png">
            <a:extLst>
              <a:ext uri="{FF2B5EF4-FFF2-40B4-BE49-F238E27FC236}">
                <a16:creationId xmlns:a16="http://schemas.microsoft.com/office/drawing/2014/main" id="{F05AA297-8AE4-FA43-A89D-173B7BAFDFED}"/>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968500" y="1606550"/>
            <a:ext cx="2217738" cy="2217738"/>
          </a:xfrm>
          <a:prstGeom prst="rect">
            <a:avLst/>
          </a:prstGeom>
          <a:noFill/>
          <a:ln>
            <a:noFill/>
          </a:ln>
          <a:extLst>
            <a:ext uri="{909E8E84-426E-40DD-AFC4-6F175D3DCCD1}">
              <a14:hiddenFill xmlns:a14="http://schemas.microsoft.com/office/drawing/2010/main">
                <a:solidFill>
                  <a:srgbClr val="FFFFFF">
                    <a:alpha val="45097"/>
                  </a:srgbClr>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62">
            <a:extLst>
              <a:ext uri="{FF2B5EF4-FFF2-40B4-BE49-F238E27FC236}">
                <a16:creationId xmlns:a16="http://schemas.microsoft.com/office/drawing/2014/main" id="{25DA7C34-FB16-2B4D-9BA8-B7A45BE12AA5}"/>
              </a:ext>
            </a:extLst>
          </p:cNvPr>
          <p:cNvCxnSpPr>
            <a:cxnSpLocks noChangeShapeType="1"/>
          </p:cNvCxnSpPr>
          <p:nvPr/>
        </p:nvCxnSpPr>
        <p:spPr bwMode="auto">
          <a:xfrm rot="16200000" flipH="1">
            <a:off x="2605881" y="2804320"/>
            <a:ext cx="828675" cy="111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43" name="Straight Connector 80">
            <a:extLst>
              <a:ext uri="{FF2B5EF4-FFF2-40B4-BE49-F238E27FC236}">
                <a16:creationId xmlns:a16="http://schemas.microsoft.com/office/drawing/2014/main" id="{1F68E189-3ED6-A346-8DAD-4CABE09363B3}"/>
              </a:ext>
            </a:extLst>
          </p:cNvPr>
          <p:cNvCxnSpPr>
            <a:cxnSpLocks noChangeShapeType="1"/>
          </p:cNvCxnSpPr>
          <p:nvPr/>
        </p:nvCxnSpPr>
        <p:spPr bwMode="auto">
          <a:xfrm>
            <a:off x="368300" y="3836988"/>
            <a:ext cx="919163" cy="3175"/>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cxnSp>
      <p:sp>
        <p:nvSpPr>
          <p:cNvPr id="44" name="Explosion 1 89">
            <a:extLst>
              <a:ext uri="{FF2B5EF4-FFF2-40B4-BE49-F238E27FC236}">
                <a16:creationId xmlns:a16="http://schemas.microsoft.com/office/drawing/2014/main" id="{5D75B039-8A20-2744-9405-E8C4ED53DB2A}"/>
              </a:ext>
            </a:extLst>
          </p:cNvPr>
          <p:cNvSpPr>
            <a:spLocks noChangeArrowheads="1"/>
          </p:cNvSpPr>
          <p:nvPr/>
        </p:nvSpPr>
        <p:spPr bwMode="auto">
          <a:xfrm>
            <a:off x="2954338" y="2320925"/>
            <a:ext cx="131762" cy="149225"/>
          </a:xfrm>
          <a:prstGeom prst="irregularSeal1">
            <a:avLst/>
          </a:prstGeom>
          <a:solidFill>
            <a:srgbClr val="FFFF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45" name="Explosion 1 90">
            <a:extLst>
              <a:ext uri="{FF2B5EF4-FFF2-40B4-BE49-F238E27FC236}">
                <a16:creationId xmlns:a16="http://schemas.microsoft.com/office/drawing/2014/main" id="{5E54BB4A-348A-B845-AD2F-162472193AB2}"/>
              </a:ext>
            </a:extLst>
          </p:cNvPr>
          <p:cNvSpPr>
            <a:spLocks noChangeArrowheads="1"/>
          </p:cNvSpPr>
          <p:nvPr/>
        </p:nvSpPr>
        <p:spPr bwMode="auto">
          <a:xfrm>
            <a:off x="2957513" y="3155950"/>
            <a:ext cx="131762" cy="149225"/>
          </a:xfrm>
          <a:prstGeom prst="irregularSeal1">
            <a:avLst/>
          </a:prstGeom>
          <a:solidFill>
            <a:srgbClr val="FFFF00"/>
          </a:solidFill>
          <a:ln w="9525">
            <a:solidFill>
              <a:schemeClr val="tx1"/>
            </a:solidFill>
            <a:round/>
            <a:headEnd/>
            <a:tailEnd/>
          </a:ln>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grpSp>
        <p:nvGrpSpPr>
          <p:cNvPr id="47" name="Group 73">
            <a:extLst>
              <a:ext uri="{FF2B5EF4-FFF2-40B4-BE49-F238E27FC236}">
                <a16:creationId xmlns:a16="http://schemas.microsoft.com/office/drawing/2014/main" id="{C607C4E5-5A16-244A-9DB4-EFE0286F2913}"/>
              </a:ext>
            </a:extLst>
          </p:cNvPr>
          <p:cNvGrpSpPr>
            <a:grpSpLocks/>
          </p:cNvGrpSpPr>
          <p:nvPr/>
        </p:nvGrpSpPr>
        <p:grpSpPr bwMode="auto">
          <a:xfrm>
            <a:off x="347663" y="1905000"/>
            <a:ext cx="2400300" cy="1811338"/>
            <a:chOff x="347117" y="1904951"/>
            <a:chExt cx="2400340" cy="1811935"/>
          </a:xfrm>
        </p:grpSpPr>
        <p:cxnSp>
          <p:nvCxnSpPr>
            <p:cNvPr id="48" name="Straight Connector 62">
              <a:extLst>
                <a:ext uri="{FF2B5EF4-FFF2-40B4-BE49-F238E27FC236}">
                  <a16:creationId xmlns:a16="http://schemas.microsoft.com/office/drawing/2014/main" id="{EAC0B779-7F63-AE4A-9125-5378FEC6B15F}"/>
                </a:ext>
              </a:extLst>
            </p:cNvPr>
            <p:cNvCxnSpPr>
              <a:cxnSpLocks noChangeShapeType="1"/>
            </p:cNvCxnSpPr>
            <p:nvPr/>
          </p:nvCxnSpPr>
          <p:spPr bwMode="auto">
            <a:xfrm rot="16200000" flipH="1">
              <a:off x="-554588" y="2810947"/>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49" name="Straight Connector 62">
              <a:extLst>
                <a:ext uri="{FF2B5EF4-FFF2-40B4-BE49-F238E27FC236}">
                  <a16:creationId xmlns:a16="http://schemas.microsoft.com/office/drawing/2014/main" id="{F1B31C05-8A45-8B46-B0AB-75A911F3CDCA}"/>
                </a:ext>
              </a:extLst>
            </p:cNvPr>
            <p:cNvCxnSpPr>
              <a:cxnSpLocks noChangeShapeType="1"/>
            </p:cNvCxnSpPr>
            <p:nvPr/>
          </p:nvCxnSpPr>
          <p:spPr bwMode="auto">
            <a:xfrm rot="16200000" flipH="1">
              <a:off x="-309050" y="2806709"/>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0" name="Straight Connector 62">
              <a:extLst>
                <a:ext uri="{FF2B5EF4-FFF2-40B4-BE49-F238E27FC236}">
                  <a16:creationId xmlns:a16="http://schemas.microsoft.com/office/drawing/2014/main" id="{C68E2476-6060-FA4F-8954-EBF1C5D3DE48}"/>
                </a:ext>
              </a:extLst>
            </p:cNvPr>
            <p:cNvCxnSpPr>
              <a:cxnSpLocks noChangeShapeType="1"/>
            </p:cNvCxnSpPr>
            <p:nvPr/>
          </p:nvCxnSpPr>
          <p:spPr bwMode="auto">
            <a:xfrm rot="16200000" flipH="1">
              <a:off x="-21179" y="2806701"/>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62">
              <a:extLst>
                <a:ext uri="{FF2B5EF4-FFF2-40B4-BE49-F238E27FC236}">
                  <a16:creationId xmlns:a16="http://schemas.microsoft.com/office/drawing/2014/main" id="{B9F31007-E53E-304A-B4C4-941495529FF4}"/>
                </a:ext>
              </a:extLst>
            </p:cNvPr>
            <p:cNvCxnSpPr>
              <a:cxnSpLocks noChangeShapeType="1"/>
            </p:cNvCxnSpPr>
            <p:nvPr/>
          </p:nvCxnSpPr>
          <p:spPr bwMode="auto">
            <a:xfrm rot="16200000" flipH="1">
              <a:off x="241292" y="2806694"/>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62">
              <a:extLst>
                <a:ext uri="{FF2B5EF4-FFF2-40B4-BE49-F238E27FC236}">
                  <a16:creationId xmlns:a16="http://schemas.microsoft.com/office/drawing/2014/main" id="{E96DF794-4493-1A41-995B-01D3A85A4E13}"/>
                </a:ext>
              </a:extLst>
            </p:cNvPr>
            <p:cNvCxnSpPr>
              <a:cxnSpLocks noChangeShapeType="1"/>
            </p:cNvCxnSpPr>
            <p:nvPr/>
          </p:nvCxnSpPr>
          <p:spPr bwMode="auto">
            <a:xfrm rot="16200000" flipH="1">
              <a:off x="520697" y="2806688"/>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3" name="Straight Connector 63">
              <a:extLst>
                <a:ext uri="{FF2B5EF4-FFF2-40B4-BE49-F238E27FC236}">
                  <a16:creationId xmlns:a16="http://schemas.microsoft.com/office/drawing/2014/main" id="{98EEF2E5-5F94-E143-A8EE-E7495636EE9B}"/>
                </a:ext>
              </a:extLst>
            </p:cNvPr>
            <p:cNvCxnSpPr>
              <a:cxnSpLocks noChangeShapeType="1"/>
            </p:cNvCxnSpPr>
            <p:nvPr/>
          </p:nvCxnSpPr>
          <p:spPr bwMode="auto">
            <a:xfrm rot="16200000" flipH="1">
              <a:off x="774701" y="2806681"/>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4" name="Straight Connector 64">
              <a:extLst>
                <a:ext uri="{FF2B5EF4-FFF2-40B4-BE49-F238E27FC236}">
                  <a16:creationId xmlns:a16="http://schemas.microsoft.com/office/drawing/2014/main" id="{95E67A19-8789-A24A-A301-36A436E6CA90}"/>
                </a:ext>
              </a:extLst>
            </p:cNvPr>
            <p:cNvCxnSpPr>
              <a:cxnSpLocks noChangeShapeType="1"/>
            </p:cNvCxnSpPr>
            <p:nvPr/>
          </p:nvCxnSpPr>
          <p:spPr bwMode="auto">
            <a:xfrm rot="16200000" flipH="1">
              <a:off x="1045639" y="2806674"/>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5" name="Straight Connector 65">
              <a:extLst>
                <a:ext uri="{FF2B5EF4-FFF2-40B4-BE49-F238E27FC236}">
                  <a16:creationId xmlns:a16="http://schemas.microsoft.com/office/drawing/2014/main" id="{AECCB792-D6C7-4146-8B1A-15D27538F6F2}"/>
                </a:ext>
              </a:extLst>
            </p:cNvPr>
            <p:cNvCxnSpPr>
              <a:cxnSpLocks noChangeShapeType="1"/>
            </p:cNvCxnSpPr>
            <p:nvPr/>
          </p:nvCxnSpPr>
          <p:spPr bwMode="auto">
            <a:xfrm rot="16200000" flipH="1">
              <a:off x="1299643" y="2806668"/>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6" name="Straight Connector 66">
              <a:extLst>
                <a:ext uri="{FF2B5EF4-FFF2-40B4-BE49-F238E27FC236}">
                  <a16:creationId xmlns:a16="http://schemas.microsoft.com/office/drawing/2014/main" id="{43D40219-9090-CA44-AAEA-D100807676F4}"/>
                </a:ext>
              </a:extLst>
            </p:cNvPr>
            <p:cNvCxnSpPr>
              <a:cxnSpLocks noChangeShapeType="1"/>
            </p:cNvCxnSpPr>
            <p:nvPr/>
          </p:nvCxnSpPr>
          <p:spPr bwMode="auto">
            <a:xfrm rot="16200000" flipH="1">
              <a:off x="1570581" y="2806659"/>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7" name="Straight Connector 67">
              <a:extLst>
                <a:ext uri="{FF2B5EF4-FFF2-40B4-BE49-F238E27FC236}">
                  <a16:creationId xmlns:a16="http://schemas.microsoft.com/office/drawing/2014/main" id="{45F46194-0E65-4B4C-9378-7A8CA6CD3BC5}"/>
                </a:ext>
              </a:extLst>
            </p:cNvPr>
            <p:cNvCxnSpPr>
              <a:cxnSpLocks noChangeShapeType="1"/>
            </p:cNvCxnSpPr>
            <p:nvPr/>
          </p:nvCxnSpPr>
          <p:spPr bwMode="auto">
            <a:xfrm rot="16200000" flipH="1">
              <a:off x="1841519" y="2806656"/>
              <a:ext cx="1807644" cy="42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grpSp>
        <p:nvGrpSpPr>
          <p:cNvPr id="58" name="Group 46">
            <a:extLst>
              <a:ext uri="{FF2B5EF4-FFF2-40B4-BE49-F238E27FC236}">
                <a16:creationId xmlns:a16="http://schemas.microsoft.com/office/drawing/2014/main" id="{B076E237-E3C9-6A4F-B2FB-9E6FB66D1A89}"/>
              </a:ext>
            </a:extLst>
          </p:cNvPr>
          <p:cNvGrpSpPr>
            <a:grpSpLocks/>
          </p:cNvGrpSpPr>
          <p:nvPr/>
        </p:nvGrpSpPr>
        <p:grpSpPr bwMode="auto">
          <a:xfrm>
            <a:off x="584200" y="-76200"/>
            <a:ext cx="4851400" cy="4851400"/>
            <a:chOff x="584070" y="-76305"/>
            <a:chExt cx="4851530" cy="4851530"/>
          </a:xfrm>
        </p:grpSpPr>
        <p:sp>
          <p:nvSpPr>
            <p:cNvPr id="59" name="Oval 75">
              <a:extLst>
                <a:ext uri="{FF2B5EF4-FFF2-40B4-BE49-F238E27FC236}">
                  <a16:creationId xmlns:a16="http://schemas.microsoft.com/office/drawing/2014/main" id="{B6F8D671-5912-3F40-8A22-A2778F024B7C}"/>
                </a:ext>
              </a:extLst>
            </p:cNvPr>
            <p:cNvSpPr>
              <a:spLocks noChangeArrowheads="1"/>
            </p:cNvSpPr>
            <p:nvPr/>
          </p:nvSpPr>
          <p:spPr bwMode="auto">
            <a:xfrm>
              <a:off x="2743205" y="2116665"/>
              <a:ext cx="550323" cy="55032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60" name="Oval 76">
              <a:extLst>
                <a:ext uri="{FF2B5EF4-FFF2-40B4-BE49-F238E27FC236}">
                  <a16:creationId xmlns:a16="http://schemas.microsoft.com/office/drawing/2014/main" id="{24B98187-8A7E-DC41-9196-7A1BD9671DEF}"/>
                </a:ext>
              </a:extLst>
            </p:cNvPr>
            <p:cNvSpPr>
              <a:spLocks noChangeArrowheads="1"/>
            </p:cNvSpPr>
            <p:nvPr/>
          </p:nvSpPr>
          <p:spPr bwMode="auto">
            <a:xfrm>
              <a:off x="2480721" y="1837249"/>
              <a:ext cx="1092211" cy="109221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61" name="Oval 78">
              <a:extLst>
                <a:ext uri="{FF2B5EF4-FFF2-40B4-BE49-F238E27FC236}">
                  <a16:creationId xmlns:a16="http://schemas.microsoft.com/office/drawing/2014/main" id="{F586DB39-D6ED-1644-A1B6-2EB05B47CB1E}"/>
                </a:ext>
              </a:extLst>
            </p:cNvPr>
            <p:cNvSpPr>
              <a:spLocks noChangeArrowheads="1"/>
            </p:cNvSpPr>
            <p:nvPr/>
          </p:nvSpPr>
          <p:spPr bwMode="auto">
            <a:xfrm>
              <a:off x="2218237" y="1574772"/>
              <a:ext cx="1625627" cy="16256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62" name="Oval 79">
              <a:extLst>
                <a:ext uri="{FF2B5EF4-FFF2-40B4-BE49-F238E27FC236}">
                  <a16:creationId xmlns:a16="http://schemas.microsoft.com/office/drawing/2014/main" id="{0ED3A03D-1B28-694F-B23D-11A0104E4FB3}"/>
                </a:ext>
              </a:extLst>
            </p:cNvPr>
            <p:cNvSpPr>
              <a:spLocks noChangeArrowheads="1"/>
            </p:cNvSpPr>
            <p:nvPr/>
          </p:nvSpPr>
          <p:spPr bwMode="auto">
            <a:xfrm>
              <a:off x="1964220" y="1303826"/>
              <a:ext cx="2159045" cy="21590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63" name="Oval 80">
              <a:extLst>
                <a:ext uri="{FF2B5EF4-FFF2-40B4-BE49-F238E27FC236}">
                  <a16:creationId xmlns:a16="http://schemas.microsoft.com/office/drawing/2014/main" id="{20651FD7-8607-9249-8313-F5E6737CEE94}"/>
                </a:ext>
              </a:extLst>
            </p:cNvPr>
            <p:cNvSpPr>
              <a:spLocks noChangeArrowheads="1"/>
            </p:cNvSpPr>
            <p:nvPr/>
          </p:nvSpPr>
          <p:spPr bwMode="auto">
            <a:xfrm>
              <a:off x="1684804" y="1049812"/>
              <a:ext cx="2692463" cy="26924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64" name="Oval 81">
              <a:extLst>
                <a:ext uri="{FF2B5EF4-FFF2-40B4-BE49-F238E27FC236}">
                  <a16:creationId xmlns:a16="http://schemas.microsoft.com/office/drawing/2014/main" id="{AE5D6269-DB00-0142-BD91-4875652727E5}"/>
                </a:ext>
              </a:extLst>
            </p:cNvPr>
            <p:cNvSpPr>
              <a:spLocks noChangeArrowheads="1"/>
            </p:cNvSpPr>
            <p:nvPr/>
          </p:nvSpPr>
          <p:spPr bwMode="auto">
            <a:xfrm>
              <a:off x="1413854" y="778869"/>
              <a:ext cx="3242811" cy="324281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65" name="Oval 82">
              <a:extLst>
                <a:ext uri="{FF2B5EF4-FFF2-40B4-BE49-F238E27FC236}">
                  <a16:creationId xmlns:a16="http://schemas.microsoft.com/office/drawing/2014/main" id="{FEFEC0DF-96F7-3B48-96D5-55512EA6435D}"/>
                </a:ext>
              </a:extLst>
            </p:cNvPr>
            <p:cNvSpPr>
              <a:spLocks noChangeArrowheads="1"/>
            </p:cNvSpPr>
            <p:nvPr/>
          </p:nvSpPr>
          <p:spPr bwMode="auto">
            <a:xfrm>
              <a:off x="1151371" y="499458"/>
              <a:ext cx="3750826" cy="375082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66" name="Oval 83">
              <a:extLst>
                <a:ext uri="{FF2B5EF4-FFF2-40B4-BE49-F238E27FC236}">
                  <a16:creationId xmlns:a16="http://schemas.microsoft.com/office/drawing/2014/main" id="{E9F9149E-1AFE-EE40-937B-F176EFEF3466}"/>
                </a:ext>
              </a:extLst>
            </p:cNvPr>
            <p:cNvSpPr>
              <a:spLocks noChangeArrowheads="1"/>
            </p:cNvSpPr>
            <p:nvPr/>
          </p:nvSpPr>
          <p:spPr bwMode="auto">
            <a:xfrm>
              <a:off x="871954" y="245446"/>
              <a:ext cx="4292710" cy="429271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67" name="Oval 84">
              <a:extLst>
                <a:ext uri="{FF2B5EF4-FFF2-40B4-BE49-F238E27FC236}">
                  <a16:creationId xmlns:a16="http://schemas.microsoft.com/office/drawing/2014/main" id="{6D2CED70-6093-BB47-BF77-0BC5E5B4B125}"/>
                </a:ext>
              </a:extLst>
            </p:cNvPr>
            <p:cNvSpPr>
              <a:spLocks noChangeArrowheads="1"/>
            </p:cNvSpPr>
            <p:nvPr/>
          </p:nvSpPr>
          <p:spPr bwMode="auto">
            <a:xfrm>
              <a:off x="584070" y="-76305"/>
              <a:ext cx="4851530" cy="485153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grpSp>
      <p:grpSp>
        <p:nvGrpSpPr>
          <p:cNvPr id="68" name="Group 47">
            <a:extLst>
              <a:ext uri="{FF2B5EF4-FFF2-40B4-BE49-F238E27FC236}">
                <a16:creationId xmlns:a16="http://schemas.microsoft.com/office/drawing/2014/main" id="{498246CA-5625-B646-8764-2569CB9469F7}"/>
              </a:ext>
            </a:extLst>
          </p:cNvPr>
          <p:cNvGrpSpPr>
            <a:grpSpLocks/>
          </p:cNvGrpSpPr>
          <p:nvPr/>
        </p:nvGrpSpPr>
        <p:grpSpPr bwMode="auto">
          <a:xfrm>
            <a:off x="584200" y="754063"/>
            <a:ext cx="4851400" cy="4851400"/>
            <a:chOff x="584070" y="-76305"/>
            <a:chExt cx="4851530" cy="4851530"/>
          </a:xfrm>
        </p:grpSpPr>
        <p:sp>
          <p:nvSpPr>
            <p:cNvPr id="69" name="Oval 86">
              <a:extLst>
                <a:ext uri="{FF2B5EF4-FFF2-40B4-BE49-F238E27FC236}">
                  <a16:creationId xmlns:a16="http://schemas.microsoft.com/office/drawing/2014/main" id="{94F141DF-A069-154D-B326-D837E6470139}"/>
                </a:ext>
              </a:extLst>
            </p:cNvPr>
            <p:cNvSpPr>
              <a:spLocks noChangeArrowheads="1"/>
            </p:cNvSpPr>
            <p:nvPr/>
          </p:nvSpPr>
          <p:spPr bwMode="auto">
            <a:xfrm>
              <a:off x="2743205" y="2116665"/>
              <a:ext cx="550323" cy="55032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70" name="Oval 87">
              <a:extLst>
                <a:ext uri="{FF2B5EF4-FFF2-40B4-BE49-F238E27FC236}">
                  <a16:creationId xmlns:a16="http://schemas.microsoft.com/office/drawing/2014/main" id="{9AA79EF5-111F-8B4C-941B-024ADE6F7156}"/>
                </a:ext>
              </a:extLst>
            </p:cNvPr>
            <p:cNvSpPr>
              <a:spLocks noChangeArrowheads="1"/>
            </p:cNvSpPr>
            <p:nvPr/>
          </p:nvSpPr>
          <p:spPr bwMode="auto">
            <a:xfrm>
              <a:off x="2480721" y="1837249"/>
              <a:ext cx="1092211" cy="109221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71" name="Oval 88">
              <a:extLst>
                <a:ext uri="{FF2B5EF4-FFF2-40B4-BE49-F238E27FC236}">
                  <a16:creationId xmlns:a16="http://schemas.microsoft.com/office/drawing/2014/main" id="{367BD7F4-D023-AE4E-BEB9-35EE871DB9E5}"/>
                </a:ext>
              </a:extLst>
            </p:cNvPr>
            <p:cNvSpPr>
              <a:spLocks noChangeArrowheads="1"/>
            </p:cNvSpPr>
            <p:nvPr/>
          </p:nvSpPr>
          <p:spPr bwMode="auto">
            <a:xfrm>
              <a:off x="2218237" y="1574772"/>
              <a:ext cx="1625627" cy="16256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72" name="Oval 89">
              <a:extLst>
                <a:ext uri="{FF2B5EF4-FFF2-40B4-BE49-F238E27FC236}">
                  <a16:creationId xmlns:a16="http://schemas.microsoft.com/office/drawing/2014/main" id="{BAA9C3B3-0AA0-C146-8DF4-8FA618DFCB79}"/>
                </a:ext>
              </a:extLst>
            </p:cNvPr>
            <p:cNvSpPr>
              <a:spLocks noChangeArrowheads="1"/>
            </p:cNvSpPr>
            <p:nvPr/>
          </p:nvSpPr>
          <p:spPr bwMode="auto">
            <a:xfrm>
              <a:off x="1964220" y="1303826"/>
              <a:ext cx="2159045" cy="215904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73" name="Oval 90">
              <a:extLst>
                <a:ext uri="{FF2B5EF4-FFF2-40B4-BE49-F238E27FC236}">
                  <a16:creationId xmlns:a16="http://schemas.microsoft.com/office/drawing/2014/main" id="{9C70542D-F4C4-8C4C-B12C-3BA001FA6048}"/>
                </a:ext>
              </a:extLst>
            </p:cNvPr>
            <p:cNvSpPr>
              <a:spLocks noChangeArrowheads="1"/>
            </p:cNvSpPr>
            <p:nvPr/>
          </p:nvSpPr>
          <p:spPr bwMode="auto">
            <a:xfrm>
              <a:off x="1684804" y="1049812"/>
              <a:ext cx="2692463" cy="26924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74" name="Oval 91">
              <a:extLst>
                <a:ext uri="{FF2B5EF4-FFF2-40B4-BE49-F238E27FC236}">
                  <a16:creationId xmlns:a16="http://schemas.microsoft.com/office/drawing/2014/main" id="{C78817CA-2802-4742-8BCA-95B6119026E9}"/>
                </a:ext>
              </a:extLst>
            </p:cNvPr>
            <p:cNvSpPr>
              <a:spLocks noChangeArrowheads="1"/>
            </p:cNvSpPr>
            <p:nvPr/>
          </p:nvSpPr>
          <p:spPr bwMode="auto">
            <a:xfrm>
              <a:off x="1413854" y="778869"/>
              <a:ext cx="3242811" cy="324281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75" name="Oval 92">
              <a:extLst>
                <a:ext uri="{FF2B5EF4-FFF2-40B4-BE49-F238E27FC236}">
                  <a16:creationId xmlns:a16="http://schemas.microsoft.com/office/drawing/2014/main" id="{B77475E1-1F4F-8644-B51B-59FE98FC6BDA}"/>
                </a:ext>
              </a:extLst>
            </p:cNvPr>
            <p:cNvSpPr>
              <a:spLocks noChangeArrowheads="1"/>
            </p:cNvSpPr>
            <p:nvPr/>
          </p:nvSpPr>
          <p:spPr bwMode="auto">
            <a:xfrm>
              <a:off x="1151371" y="499458"/>
              <a:ext cx="3750826" cy="375082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76" name="Oval 93">
              <a:extLst>
                <a:ext uri="{FF2B5EF4-FFF2-40B4-BE49-F238E27FC236}">
                  <a16:creationId xmlns:a16="http://schemas.microsoft.com/office/drawing/2014/main" id="{2C6ABA1E-BD11-9648-A304-64A5A6842228}"/>
                </a:ext>
              </a:extLst>
            </p:cNvPr>
            <p:cNvSpPr>
              <a:spLocks noChangeArrowheads="1"/>
            </p:cNvSpPr>
            <p:nvPr/>
          </p:nvSpPr>
          <p:spPr bwMode="auto">
            <a:xfrm>
              <a:off x="871954" y="245446"/>
              <a:ext cx="4292710" cy="429271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sp>
          <p:nvSpPr>
            <p:cNvPr id="77" name="Oval 94">
              <a:extLst>
                <a:ext uri="{FF2B5EF4-FFF2-40B4-BE49-F238E27FC236}">
                  <a16:creationId xmlns:a16="http://schemas.microsoft.com/office/drawing/2014/main" id="{B502542A-4754-D541-8389-25E60F08D4EF}"/>
                </a:ext>
              </a:extLst>
            </p:cNvPr>
            <p:cNvSpPr>
              <a:spLocks noChangeArrowheads="1"/>
            </p:cNvSpPr>
            <p:nvPr/>
          </p:nvSpPr>
          <p:spPr bwMode="auto">
            <a:xfrm>
              <a:off x="584070" y="-76305"/>
              <a:ext cx="4851530" cy="485153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a:solidFill>
                    <a:schemeClr val="tx1"/>
                  </a:solidFill>
                  <a:latin typeface="Times" pitchFamily="2" charset="0"/>
                  <a:ea typeface="ＭＳ Ｐゴシック" panose="020B0600070205080204" pitchFamily="34" charset="-128"/>
                </a:defRPr>
              </a:lvl1pPr>
              <a:lvl2pPr marL="742950" indent="-285750">
                <a:defRPr sz="1400">
                  <a:solidFill>
                    <a:schemeClr val="tx1"/>
                  </a:solidFill>
                  <a:latin typeface="Times" pitchFamily="2" charset="0"/>
                  <a:ea typeface="ＭＳ Ｐゴシック" panose="020B0600070205080204" pitchFamily="34" charset="-128"/>
                </a:defRPr>
              </a:lvl2pPr>
              <a:lvl3pPr marL="1143000" indent="-228600">
                <a:defRPr sz="1400">
                  <a:solidFill>
                    <a:schemeClr val="tx1"/>
                  </a:solidFill>
                  <a:latin typeface="Times" pitchFamily="2" charset="0"/>
                  <a:ea typeface="ＭＳ Ｐゴシック" panose="020B0600070205080204" pitchFamily="34" charset="-128"/>
                </a:defRPr>
              </a:lvl3pPr>
              <a:lvl4pPr marL="1600200" indent="-228600">
                <a:defRPr sz="1400">
                  <a:solidFill>
                    <a:schemeClr val="tx1"/>
                  </a:solidFill>
                  <a:latin typeface="Times" pitchFamily="2" charset="0"/>
                  <a:ea typeface="ＭＳ Ｐゴシック" panose="020B0600070205080204" pitchFamily="34" charset="-128"/>
                </a:defRPr>
              </a:lvl4pPr>
              <a:lvl5pPr marL="2057400" indent="-228600">
                <a:defRPr sz="1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imes" pitchFamily="2" charset="0"/>
                  <a:ea typeface="ＭＳ Ｐゴシック" panose="020B0600070205080204" pitchFamily="34" charset="-128"/>
                </a:defRPr>
              </a:lvl9pPr>
            </a:lstStyle>
            <a:p>
              <a:endParaRPr lang="en-US" altLang="en-US"/>
            </a:p>
          </p:txBody>
        </p:sp>
      </p:gr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8B93F648-B734-6E46-BB5D-B31A7ECF9AC6}"/>
                  </a:ext>
                </a:extLst>
              </p:cNvPr>
              <p:cNvSpPr txBox="1"/>
              <p:nvPr/>
            </p:nvSpPr>
            <p:spPr>
              <a:xfrm>
                <a:off x="5721353" y="2484620"/>
                <a:ext cx="1901418" cy="7645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𝑞</m:t>
                              </m:r>
                            </m:e>
                          </m:acc>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𝑛</m:t>
                          </m:r>
                        </m:sub>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𝑖</m:t>
                              </m:r>
                              <m:acc>
                                <m:accPr>
                                  <m:chr m:val="⃗"/>
                                  <m:ctrlPr>
                                    <a:rPr lang="en-US" i="1">
                                      <a:latin typeface="Cambria Math" panose="02040503050406030204" pitchFamily="18" charset="0"/>
                                    </a:rPr>
                                  </m:ctrlPr>
                                </m:accPr>
                                <m:e>
                                  <m:r>
                                    <a:rPr lang="en-US" i="1">
                                      <a:latin typeface="Cambria Math" panose="02040503050406030204" pitchFamily="18" charset="0"/>
                                    </a:rPr>
                                    <m:t>𝑞</m:t>
                                  </m:r>
                                </m:e>
                              </m:acc>
                              <m:r>
                                <a:rPr lang="en-US" i="1" smtClean="0">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𝑛</m:t>
                                      </m:r>
                                    </m:sub>
                                  </m:sSub>
                                </m:e>
                              </m:acc>
                            </m:sup>
                          </m:sSup>
                        </m:e>
                      </m:nary>
                    </m:oMath>
                  </m:oMathPara>
                </a14:m>
                <a:endParaRPr lang="en-US" dirty="0">
                  <a:latin typeface="Verdana Regular"/>
                </a:endParaRPr>
              </a:p>
            </p:txBody>
          </p:sp>
        </mc:Choice>
        <mc:Fallback xmlns="">
          <p:sp>
            <p:nvSpPr>
              <p:cNvPr id="78" name="TextBox 77">
                <a:extLst>
                  <a:ext uri="{FF2B5EF4-FFF2-40B4-BE49-F238E27FC236}">
                    <a16:creationId xmlns:a16="http://schemas.microsoft.com/office/drawing/2014/main" id="{8B93F648-B734-6E46-BB5D-B31A7ECF9AC6}"/>
                  </a:ext>
                </a:extLst>
              </p:cNvPr>
              <p:cNvSpPr txBox="1">
                <a:spLocks noRot="1" noChangeAspect="1" noMove="1" noResize="1" noEditPoints="1" noAdjustHandles="1" noChangeArrowheads="1" noChangeShapeType="1" noTextEdit="1"/>
              </p:cNvSpPr>
              <p:nvPr/>
            </p:nvSpPr>
            <p:spPr>
              <a:xfrm>
                <a:off x="5721353" y="2484620"/>
                <a:ext cx="1901418" cy="764505"/>
              </a:xfrm>
              <a:prstGeom prst="rect">
                <a:avLst/>
              </a:prstGeom>
              <a:blipFill>
                <a:blip r:embed="rId6"/>
                <a:stretch>
                  <a:fillRect t="-122951" b="-168852"/>
                </a:stretch>
              </a:blipFill>
            </p:spPr>
            <p:txBody>
              <a:bodyPr/>
              <a:lstStyle/>
              <a:p>
                <a:r>
                  <a:rPr lang="en-US">
                    <a:noFill/>
                  </a:rPr>
                  <a:t> </a:t>
                </a:r>
              </a:p>
            </p:txBody>
          </p:sp>
        </mc:Fallback>
      </mc:AlternateContent>
      <p:sp>
        <p:nvSpPr>
          <p:cNvPr id="79" name="TextBox 78">
            <a:extLst>
              <a:ext uri="{FF2B5EF4-FFF2-40B4-BE49-F238E27FC236}">
                <a16:creationId xmlns:a16="http://schemas.microsoft.com/office/drawing/2014/main" id="{F61E6052-DFC4-9949-A344-A7EA37DE99B3}"/>
              </a:ext>
            </a:extLst>
          </p:cNvPr>
          <p:cNvSpPr txBox="1"/>
          <p:nvPr/>
        </p:nvSpPr>
        <p:spPr>
          <a:xfrm>
            <a:off x="5487987" y="1701212"/>
            <a:ext cx="3503613" cy="830997"/>
          </a:xfrm>
          <a:prstGeom prst="rect">
            <a:avLst/>
          </a:prstGeom>
          <a:solidFill>
            <a:schemeClr val="bg1"/>
          </a:solidFill>
        </p:spPr>
        <p:txBody>
          <a:bodyPr wrap="squar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The scattering amplitude at any point is the sum over all of the electrons</a:t>
            </a:r>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49C9D1DE-2583-5D4A-8A81-F7D9B698DCC6}"/>
                  </a:ext>
                </a:extLst>
              </p:cNvPr>
              <p:cNvSpPr txBox="1"/>
              <p:nvPr/>
            </p:nvSpPr>
            <p:spPr>
              <a:xfrm>
                <a:off x="5791200" y="4698283"/>
                <a:ext cx="2446439" cy="7645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𝑞</m:t>
                              </m:r>
                            </m:e>
                          </m:acc>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𝑛</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𝑛</m:t>
                              </m:r>
                            </m:sub>
                          </m:sSub>
                          <m:r>
                            <a:rPr lang="en-US" b="0" i="1" smtClean="0">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𝑞</m:t>
                              </m:r>
                            </m:e>
                          </m:acc>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𝑖</m:t>
                              </m:r>
                              <m:acc>
                                <m:accPr>
                                  <m:chr m:val="⃗"/>
                                  <m:ctrlPr>
                                    <a:rPr lang="en-US" i="1">
                                      <a:latin typeface="Cambria Math" panose="02040503050406030204" pitchFamily="18" charset="0"/>
                                    </a:rPr>
                                  </m:ctrlPr>
                                </m:accPr>
                                <m:e>
                                  <m:r>
                                    <a:rPr lang="en-US" i="1">
                                      <a:latin typeface="Cambria Math" panose="02040503050406030204" pitchFamily="18" charset="0"/>
                                    </a:rPr>
                                    <m:t>𝑞</m:t>
                                  </m:r>
                                </m:e>
                              </m:acc>
                              <m:r>
                                <a:rPr lang="en-US" i="1" smtClean="0">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𝑛</m:t>
                                      </m:r>
                                    </m:sub>
                                  </m:sSub>
                                </m:e>
                              </m:acc>
                            </m:sup>
                          </m:sSup>
                        </m:e>
                      </m:nary>
                    </m:oMath>
                  </m:oMathPara>
                </a14:m>
                <a:endParaRPr lang="en-US" dirty="0">
                  <a:latin typeface="Verdana Regular"/>
                </a:endParaRPr>
              </a:p>
            </p:txBody>
          </p:sp>
        </mc:Choice>
        <mc:Fallback xmlns="">
          <p:sp>
            <p:nvSpPr>
              <p:cNvPr id="81" name="TextBox 80">
                <a:extLst>
                  <a:ext uri="{FF2B5EF4-FFF2-40B4-BE49-F238E27FC236}">
                    <a16:creationId xmlns:a16="http://schemas.microsoft.com/office/drawing/2014/main" id="{49C9D1DE-2583-5D4A-8A81-F7D9B698DCC6}"/>
                  </a:ext>
                </a:extLst>
              </p:cNvPr>
              <p:cNvSpPr txBox="1">
                <a:spLocks noRot="1" noChangeAspect="1" noMove="1" noResize="1" noEditPoints="1" noAdjustHandles="1" noChangeArrowheads="1" noChangeShapeType="1" noTextEdit="1"/>
              </p:cNvSpPr>
              <p:nvPr/>
            </p:nvSpPr>
            <p:spPr>
              <a:xfrm>
                <a:off x="5791200" y="4698283"/>
                <a:ext cx="2446439" cy="764505"/>
              </a:xfrm>
              <a:prstGeom prst="rect">
                <a:avLst/>
              </a:prstGeom>
              <a:blipFill>
                <a:blip r:embed="rId7"/>
                <a:stretch>
                  <a:fillRect t="-121311" b="-168852"/>
                </a:stretch>
              </a:blipFill>
            </p:spPr>
            <p:txBody>
              <a:bodyPr/>
              <a:lstStyle/>
              <a:p>
                <a:r>
                  <a:rPr lang="en-US">
                    <a:noFill/>
                  </a:rPr>
                  <a:t> </a:t>
                </a:r>
              </a:p>
            </p:txBody>
          </p:sp>
        </mc:Fallback>
      </mc:AlternateContent>
      <p:sp>
        <p:nvSpPr>
          <p:cNvPr id="82" name="TextBox 81">
            <a:extLst>
              <a:ext uri="{FF2B5EF4-FFF2-40B4-BE49-F238E27FC236}">
                <a16:creationId xmlns:a16="http://schemas.microsoft.com/office/drawing/2014/main" id="{4F892299-2B0C-E24E-AF06-EAE22FBE1009}"/>
              </a:ext>
            </a:extLst>
          </p:cNvPr>
          <p:cNvSpPr txBox="1"/>
          <p:nvPr/>
        </p:nvSpPr>
        <p:spPr>
          <a:xfrm>
            <a:off x="5487987" y="4172003"/>
            <a:ext cx="3037745" cy="584775"/>
          </a:xfrm>
          <a:prstGeom prst="rect">
            <a:avLst/>
          </a:prstGeom>
          <a:solidFill>
            <a:schemeClr val="bg1"/>
          </a:solidFill>
        </p:spPr>
        <p:txBody>
          <a:bodyPr wrap="squar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We define the molecular form factor</a:t>
            </a:r>
          </a:p>
        </p:txBody>
      </p:sp>
      <p:sp>
        <p:nvSpPr>
          <p:cNvPr id="83" name="TextBox 82">
            <a:extLst>
              <a:ext uri="{FF2B5EF4-FFF2-40B4-BE49-F238E27FC236}">
                <a16:creationId xmlns:a16="http://schemas.microsoft.com/office/drawing/2014/main" id="{A169FF2A-6C84-1C4D-B2EC-4779FFBE741C}"/>
              </a:ext>
            </a:extLst>
          </p:cNvPr>
          <p:cNvSpPr txBox="1"/>
          <p:nvPr/>
        </p:nvSpPr>
        <p:spPr>
          <a:xfrm>
            <a:off x="5703282" y="3263585"/>
            <a:ext cx="886781" cy="338554"/>
          </a:xfrm>
          <a:prstGeom prst="rect">
            <a:avLst/>
          </a:prstGeom>
          <a:noFill/>
        </p:spPr>
        <p:txBody>
          <a:bodyPr wrap="non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where </a:t>
            </a:r>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EFF44BBE-D98C-7147-B801-5E25D9A96600}"/>
                  </a:ext>
                </a:extLst>
              </p:cNvPr>
              <p:cNvSpPr txBox="1"/>
              <p:nvPr/>
            </p:nvSpPr>
            <p:spPr>
              <a:xfrm>
                <a:off x="5998251" y="3657634"/>
                <a:ext cx="1173142" cy="38882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accPr>
                        <m:e>
                          <m:r>
                            <a:rPr lang="en-US" sz="1600" b="0" i="1" smtClean="0">
                              <a:latin typeface="Cambria Math" panose="02040503050406030204" pitchFamily="18" charset="0"/>
                              <a:ea typeface="Verdana" panose="020B0604030504040204" pitchFamily="34" charset="0"/>
                              <a:cs typeface="Verdana" panose="020B0604030504040204" pitchFamily="34" charset="0"/>
                            </a:rPr>
                            <m:t>𝑞</m:t>
                          </m:r>
                        </m:e>
                      </m:acc>
                      <m:r>
                        <a:rPr lang="en-US" sz="1600" b="0" i="1" smtClean="0">
                          <a:latin typeface="Cambria Math" panose="02040503050406030204" pitchFamily="18" charset="0"/>
                          <a:ea typeface="Verdana" panose="020B0604030504040204" pitchFamily="34" charset="0"/>
                          <a:cs typeface="Verdana" panose="020B0604030504040204" pitchFamily="34" charset="0"/>
                        </a:rPr>
                        <m:t>=</m:t>
                      </m:r>
                      <m:acc>
                        <m:accPr>
                          <m:chr m:val="⃗"/>
                          <m:ctrlPr>
                            <a:rPr lang="en-US" sz="1600" b="0" i="1" smtClean="0">
                              <a:latin typeface="Cambria Math" panose="02040503050406030204" pitchFamily="18" charset="0"/>
                              <a:ea typeface="Verdana" panose="020B0604030504040204" pitchFamily="34" charset="0"/>
                              <a:cs typeface="Verdana" panose="020B0604030504040204" pitchFamily="34" charset="0"/>
                            </a:rPr>
                          </m:ctrlPr>
                        </m:accPr>
                        <m:e>
                          <m:r>
                            <a:rPr lang="en-US" sz="1600" b="0" i="1" smtClean="0">
                              <a:latin typeface="Cambria Math" panose="02040503050406030204" pitchFamily="18" charset="0"/>
                              <a:ea typeface="Verdana" panose="020B0604030504040204" pitchFamily="34" charset="0"/>
                              <a:cs typeface="Verdana" panose="020B0604030504040204" pitchFamily="34" charset="0"/>
                            </a:rPr>
                            <m:t>𝑘</m:t>
                          </m:r>
                          <m:r>
                            <a:rPr lang="en-US" sz="1600" b="0" i="1" smtClean="0">
                              <a:latin typeface="Cambria Math" panose="02040503050406030204" pitchFamily="18" charset="0"/>
                              <a:ea typeface="Verdana" panose="020B0604030504040204" pitchFamily="34" charset="0"/>
                              <a:cs typeface="Verdana" panose="020B0604030504040204" pitchFamily="34" charset="0"/>
                            </a:rPr>
                            <m:t>′</m:t>
                          </m:r>
                        </m:e>
                      </m:acc>
                      <m:r>
                        <a:rPr lang="en-US" sz="1600" b="0" i="1" smtClean="0">
                          <a:latin typeface="Cambria Math" panose="02040503050406030204" pitchFamily="18" charset="0"/>
                          <a:ea typeface="Verdana" panose="020B0604030504040204" pitchFamily="34" charset="0"/>
                          <a:cs typeface="Verdana" panose="020B0604030504040204" pitchFamily="34" charset="0"/>
                        </a:rPr>
                        <m:t>−</m:t>
                      </m:r>
                      <m:acc>
                        <m:accPr>
                          <m:chr m:val="⃗"/>
                          <m:ctrlPr>
                            <a:rPr lang="en-US" sz="1600" b="0" i="1" smtClean="0">
                              <a:latin typeface="Cambria Math" panose="02040503050406030204" pitchFamily="18" charset="0"/>
                              <a:ea typeface="Verdana" panose="020B0604030504040204" pitchFamily="34" charset="0"/>
                              <a:cs typeface="Verdana" panose="020B0604030504040204" pitchFamily="34" charset="0"/>
                            </a:rPr>
                          </m:ctrlPr>
                        </m:accPr>
                        <m:e>
                          <m:r>
                            <a:rPr lang="en-US" sz="1600" b="0" i="1" smtClean="0">
                              <a:latin typeface="Cambria Math" panose="02040503050406030204" pitchFamily="18" charset="0"/>
                              <a:ea typeface="Verdana" panose="020B0604030504040204" pitchFamily="34" charset="0"/>
                              <a:cs typeface="Verdana" panose="020B0604030504040204" pitchFamily="34" charset="0"/>
                            </a:rPr>
                            <m:t>𝑘</m:t>
                          </m:r>
                        </m:e>
                      </m:acc>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84" name="TextBox 83">
                <a:extLst>
                  <a:ext uri="{FF2B5EF4-FFF2-40B4-BE49-F238E27FC236}">
                    <a16:creationId xmlns:a16="http://schemas.microsoft.com/office/drawing/2014/main" id="{EFF44BBE-D98C-7147-B801-5E25D9A96600}"/>
                  </a:ext>
                </a:extLst>
              </p:cNvPr>
              <p:cNvSpPr txBox="1">
                <a:spLocks noRot="1" noChangeAspect="1" noMove="1" noResize="1" noEditPoints="1" noAdjustHandles="1" noChangeArrowheads="1" noChangeShapeType="1" noTextEdit="1"/>
              </p:cNvSpPr>
              <p:nvPr/>
            </p:nvSpPr>
            <p:spPr>
              <a:xfrm>
                <a:off x="5998251" y="3657634"/>
                <a:ext cx="1173142" cy="388824"/>
              </a:xfrm>
              <a:prstGeom prst="rect">
                <a:avLst/>
              </a:prstGeom>
              <a:blipFill>
                <a:blip r:embed="rId8"/>
                <a:stretch>
                  <a:fillRect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F1E9F676-96DB-A94C-BFDF-B4622F292885}"/>
                  </a:ext>
                </a:extLst>
              </p:cNvPr>
              <p:cNvSpPr txBox="1"/>
              <p:nvPr/>
            </p:nvSpPr>
            <p:spPr>
              <a:xfrm>
                <a:off x="118199" y="5723530"/>
                <a:ext cx="4731039" cy="388824"/>
              </a:xfrm>
              <a:prstGeom prst="rect">
                <a:avLst/>
              </a:prstGeom>
              <a:noFill/>
            </p:spPr>
            <p:txBody>
              <a:bodyPr wrap="non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The wave scatters with a new wavevector </a:t>
                </a:r>
                <a14:m>
                  <m:oMath xmlns:m="http://schemas.openxmlformats.org/officeDocument/2006/math">
                    <m:acc>
                      <m:accPr>
                        <m: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accPr>
                      <m:e>
                        <m:r>
                          <a:rPr lang="en-US" sz="1600" b="0" i="1" smtClean="0">
                            <a:latin typeface="Cambria Math" panose="02040503050406030204" pitchFamily="18" charset="0"/>
                            <a:ea typeface="Verdana" panose="020B0604030504040204" pitchFamily="34" charset="0"/>
                            <a:cs typeface="Verdana" panose="020B0604030504040204" pitchFamily="34" charset="0"/>
                          </a:rPr>
                          <m:t>𝑘</m:t>
                        </m:r>
                        <m:r>
                          <a:rPr lang="en-US" sz="1600" b="0" i="1" smtClean="0">
                            <a:latin typeface="Cambria Math" panose="02040503050406030204" pitchFamily="18" charset="0"/>
                            <a:ea typeface="Verdana" panose="020B0604030504040204" pitchFamily="34" charset="0"/>
                            <a:cs typeface="Verdana" panose="020B0604030504040204" pitchFamily="34" charset="0"/>
                          </a:rPr>
                          <m:t>′</m:t>
                        </m:r>
                      </m:e>
                    </m:acc>
                  </m:oMath>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85" name="TextBox 84">
                <a:extLst>
                  <a:ext uri="{FF2B5EF4-FFF2-40B4-BE49-F238E27FC236}">
                    <a16:creationId xmlns:a16="http://schemas.microsoft.com/office/drawing/2014/main" id="{F1E9F676-96DB-A94C-BFDF-B4622F292885}"/>
                  </a:ext>
                </a:extLst>
              </p:cNvPr>
              <p:cNvSpPr txBox="1">
                <a:spLocks noRot="1" noChangeAspect="1" noMove="1" noResize="1" noEditPoints="1" noAdjustHandles="1" noChangeArrowheads="1" noChangeShapeType="1" noTextEdit="1"/>
              </p:cNvSpPr>
              <p:nvPr/>
            </p:nvSpPr>
            <p:spPr>
              <a:xfrm>
                <a:off x="118199" y="5723530"/>
                <a:ext cx="4731039" cy="388824"/>
              </a:xfrm>
              <a:prstGeom prst="rect">
                <a:avLst/>
              </a:prstGeom>
              <a:blipFill>
                <a:blip r:embed="rId9"/>
                <a:stretch>
                  <a:fillRect l="-535"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A9217BBF-12A2-AA42-892B-26F513FE72FA}"/>
                  </a:ext>
                </a:extLst>
              </p:cNvPr>
              <p:cNvSpPr txBox="1"/>
              <p:nvPr/>
            </p:nvSpPr>
            <p:spPr>
              <a:xfrm>
                <a:off x="5474380" y="5527579"/>
                <a:ext cx="3244449" cy="856901"/>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where we are now summing over all atoms and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𝑓</m:t>
                        </m:r>
                      </m:e>
                      <m:sub>
                        <m:r>
                          <a:rPr lang="en-US" sz="1600" i="1">
                            <a:latin typeface="Cambria Math" panose="02040503050406030204" pitchFamily="18" charset="0"/>
                          </a:rPr>
                          <m:t>𝑛</m:t>
                        </m:r>
                      </m:sub>
                    </m:sSub>
                    <m:r>
                      <a:rPr lang="en-US" sz="1600" i="1">
                        <a:latin typeface="Cambria Math" panose="02040503050406030204" pitchFamily="18" charset="0"/>
                      </a:rPr>
                      <m:t>(</m:t>
                    </m:r>
                    <m:acc>
                      <m:accPr>
                        <m:chr m:val="⃗"/>
                        <m:ctrlPr>
                          <a:rPr lang="en-US" sz="1600" i="1">
                            <a:latin typeface="Cambria Math" panose="02040503050406030204" pitchFamily="18" charset="0"/>
                          </a:rPr>
                        </m:ctrlPr>
                      </m:accPr>
                      <m:e>
                        <m:r>
                          <a:rPr lang="en-US" sz="1600" i="1">
                            <a:latin typeface="Cambria Math" panose="02040503050406030204" pitchFamily="18" charset="0"/>
                          </a:rPr>
                          <m:t>𝑞</m:t>
                        </m:r>
                      </m:e>
                    </m:acc>
                    <m:r>
                      <a:rPr lang="en-US" sz="1600" i="1">
                        <a:latin typeface="Cambria Math" panose="02040503050406030204" pitchFamily="18" charset="0"/>
                      </a:rPr>
                      <m:t>)</m:t>
                    </m:r>
                  </m:oMath>
                </a14:m>
                <a:r>
                  <a:rPr lang="en-US" sz="1600" dirty="0">
                    <a:latin typeface="Verdana" panose="020B0604030504040204" pitchFamily="34" charset="0"/>
                    <a:ea typeface="Verdana" panose="020B0604030504040204" pitchFamily="34" charset="0"/>
                    <a:cs typeface="Verdana" panose="020B0604030504040204" pitchFamily="34" charset="0"/>
                  </a:rPr>
                  <a:t> is the atomic scattering factor</a:t>
                </a:r>
              </a:p>
            </p:txBody>
          </p:sp>
        </mc:Choice>
        <mc:Fallback xmlns="">
          <p:sp>
            <p:nvSpPr>
              <p:cNvPr id="86" name="TextBox 85">
                <a:extLst>
                  <a:ext uri="{FF2B5EF4-FFF2-40B4-BE49-F238E27FC236}">
                    <a16:creationId xmlns:a16="http://schemas.microsoft.com/office/drawing/2014/main" id="{A9217BBF-12A2-AA42-892B-26F513FE72FA}"/>
                  </a:ext>
                </a:extLst>
              </p:cNvPr>
              <p:cNvSpPr txBox="1">
                <a:spLocks noRot="1" noChangeAspect="1" noMove="1" noResize="1" noEditPoints="1" noAdjustHandles="1" noChangeArrowheads="1" noChangeShapeType="1" noTextEdit="1"/>
              </p:cNvSpPr>
              <p:nvPr/>
            </p:nvSpPr>
            <p:spPr>
              <a:xfrm>
                <a:off x="5474380" y="5527579"/>
                <a:ext cx="3244449" cy="856901"/>
              </a:xfrm>
              <a:prstGeom prst="rect">
                <a:avLst/>
              </a:prstGeom>
              <a:blipFill>
                <a:blip r:embed="rId10"/>
                <a:stretch>
                  <a:fillRect l="-778" t="-1449" b="-2899"/>
                </a:stretch>
              </a:blipFill>
            </p:spPr>
            <p:txBody>
              <a:bodyPr/>
              <a:lstStyle/>
              <a:p>
                <a:r>
                  <a:rPr lang="en-US">
                    <a:noFill/>
                  </a:rPr>
                  <a:t> </a:t>
                </a:r>
              </a:p>
            </p:txBody>
          </p:sp>
        </mc:Fallback>
      </mc:AlternateContent>
      <p:sp>
        <p:nvSpPr>
          <p:cNvPr id="88" name="TextBox 87">
            <a:extLst>
              <a:ext uri="{FF2B5EF4-FFF2-40B4-BE49-F238E27FC236}">
                <a16:creationId xmlns:a16="http://schemas.microsoft.com/office/drawing/2014/main" id="{519F5256-BCF8-0E42-B740-BA0A8EC1A69A}"/>
              </a:ext>
            </a:extLst>
          </p:cNvPr>
          <p:cNvSpPr txBox="1"/>
          <p:nvPr/>
        </p:nvSpPr>
        <p:spPr>
          <a:xfrm>
            <a:off x="1752600" y="6441621"/>
            <a:ext cx="6647063" cy="338554"/>
          </a:xfrm>
          <a:prstGeom prst="rect">
            <a:avLst/>
          </a:prstGeom>
          <a:noFill/>
        </p:spPr>
        <p:txBody>
          <a:bodyPr wrap="square" rtlCol="0">
            <a:spAutoFit/>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Images from Richard </a:t>
            </a:r>
            <a:r>
              <a:rPr lang="en-US" sz="1600" dirty="0" err="1">
                <a:latin typeface="Verdana" panose="020B0604030504040204" pitchFamily="34" charset="0"/>
                <a:ea typeface="Verdana" panose="020B0604030504040204" pitchFamily="34" charset="0"/>
                <a:cs typeface="Verdana" panose="020B0604030504040204" pitchFamily="34" charset="0"/>
              </a:rPr>
              <a:t>Gillilan’s</a:t>
            </a: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dirty="0" err="1">
                <a:latin typeface="Verdana" panose="020B0604030504040204" pitchFamily="34" charset="0"/>
                <a:ea typeface="Verdana" panose="020B0604030504040204" pitchFamily="34" charset="0"/>
                <a:cs typeface="Verdana" panose="020B0604030504040204" pitchFamily="34" charset="0"/>
              </a:rPr>
              <a:t>BioSAXS</a:t>
            </a:r>
            <a:r>
              <a:rPr lang="en-US" sz="1600" dirty="0">
                <a:latin typeface="Verdana" panose="020B0604030504040204" pitchFamily="34" charset="0"/>
                <a:ea typeface="Verdana" panose="020B0604030504040204" pitchFamily="34" charset="0"/>
                <a:cs typeface="Verdana" panose="020B0604030504040204" pitchFamily="34" charset="0"/>
              </a:rPr>
              <a:t> Essentials presentation</a:t>
            </a: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31310977-30B3-F540-A038-8AADFD47A1C7}"/>
                  </a:ext>
                </a:extLst>
              </p:cNvPr>
              <p:cNvSpPr txBox="1"/>
              <p:nvPr/>
            </p:nvSpPr>
            <p:spPr>
              <a:xfrm>
                <a:off x="2980483" y="2633246"/>
                <a:ext cx="35907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ea typeface="Verdana" panose="020B0604030504040204" pitchFamily="34" charset="0"/>
                              <a:cs typeface="Verdana" panose="020B0604030504040204" pitchFamily="34" charset="0"/>
                            </a:rPr>
                          </m:ctrlPr>
                        </m:accPr>
                        <m:e>
                          <m:r>
                            <a:rPr lang="en-US" sz="1600" b="0" i="1" smtClean="0">
                              <a:latin typeface="Cambria Math" panose="02040503050406030204" pitchFamily="18" charset="0"/>
                              <a:ea typeface="Verdana" panose="020B0604030504040204" pitchFamily="34" charset="0"/>
                              <a:cs typeface="Verdana" panose="020B0604030504040204" pitchFamily="34" charset="0"/>
                            </a:rPr>
                            <m:t>𝑟</m:t>
                          </m:r>
                        </m:e>
                      </m:acc>
                    </m:oMath>
                  </m:oMathPara>
                </a14:m>
                <a:endParaRPr lang="en-US" sz="16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80" name="TextBox 79">
                <a:extLst>
                  <a:ext uri="{FF2B5EF4-FFF2-40B4-BE49-F238E27FC236}">
                    <a16:creationId xmlns:a16="http://schemas.microsoft.com/office/drawing/2014/main" id="{31310977-30B3-F540-A038-8AADFD47A1C7}"/>
                  </a:ext>
                </a:extLst>
              </p:cNvPr>
              <p:cNvSpPr txBox="1">
                <a:spLocks noRot="1" noChangeAspect="1" noMove="1" noResize="1" noEditPoints="1" noAdjustHandles="1" noChangeArrowheads="1" noChangeShapeType="1" noTextEdit="1"/>
              </p:cNvSpPr>
              <p:nvPr/>
            </p:nvSpPr>
            <p:spPr>
              <a:xfrm>
                <a:off x="2980483" y="2633246"/>
                <a:ext cx="359073" cy="338554"/>
              </a:xfrm>
              <a:prstGeom prst="rect">
                <a:avLst/>
              </a:prstGeom>
              <a:blipFill>
                <a:blip r:embed="rId11"/>
                <a:stretch>
                  <a:fillRect t="-10714"/>
                </a:stretch>
              </a:blipFill>
            </p:spPr>
            <p:txBody>
              <a:bodyPr/>
              <a:lstStyle/>
              <a:p>
                <a:r>
                  <a:rPr lang="en-US">
                    <a:noFill/>
                  </a:rPr>
                  <a:t> </a:t>
                </a:r>
              </a:p>
            </p:txBody>
          </p:sp>
        </mc:Fallback>
      </mc:AlternateContent>
    </p:spTree>
    <p:extLst>
      <p:ext uri="{BB962C8B-B14F-4D97-AF65-F5344CB8AC3E}">
        <p14:creationId xmlns:p14="http://schemas.microsoft.com/office/powerpoint/2010/main" val="630334199"/>
      </p:ext>
    </p:extLst>
  </p:cSld>
  <p:clrMapOvr>
    <a:masterClrMapping/>
  </p:clrMapOvr>
</p:sld>
</file>

<file path=ppt/theme/theme1.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2"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2" charset="-128"/>
          </a:defRPr>
        </a:defPPr>
      </a:lstStyle>
    </a:lnDef>
    <a:txDef>
      <a:spPr>
        <a:noFill/>
      </a:spPr>
      <a:bodyPr wrap="none" rtlCol="0">
        <a:spAutoFit/>
      </a:bodyPr>
      <a:lstStyle>
        <a:defPPr algn="l">
          <a:defRPr sz="1600" dirty="0" smtClean="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34213</TotalTime>
  <Words>4514</Words>
  <Application>Microsoft Macintosh PowerPoint</Application>
  <PresentationFormat>On-screen Show (4:3)</PresentationFormat>
  <Paragraphs>791</Paragraphs>
  <Slides>70</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2" baseType="lpstr">
      <vt:lpstr>ＭＳ Ｐゴシック</vt:lpstr>
      <vt:lpstr>Arial</vt:lpstr>
      <vt:lpstr>Calibri</vt:lpstr>
      <vt:lpstr>Cambria Math</vt:lpstr>
      <vt:lpstr>Droid Sans Fallback</vt:lpstr>
      <vt:lpstr>Lucida Grande</vt:lpstr>
      <vt:lpstr>Times</vt:lpstr>
      <vt:lpstr>Times New Roman</vt:lpstr>
      <vt:lpstr>Verdana</vt:lpstr>
      <vt:lpstr>Verdana Regular</vt:lpstr>
      <vt:lpstr>1_Office Theme</vt:lpstr>
      <vt:lpstr>Equation</vt:lpstr>
      <vt:lpstr>Biological Small Angle Solution Scattering</vt:lpstr>
      <vt:lpstr>Overview</vt:lpstr>
      <vt:lpstr>What is small angle scattering?</vt:lpstr>
      <vt:lpstr>What is biological solution SAXS?</vt:lpstr>
      <vt:lpstr>What do solution SAXS?</vt:lpstr>
      <vt:lpstr>What can you study with SAXS?</vt:lpstr>
      <vt:lpstr>Recent Examples of SAXS in the literature</vt:lpstr>
      <vt:lpstr>Scattering from a single molecule</vt:lpstr>
      <vt:lpstr>Scattering from a single molecule</vt:lpstr>
      <vt:lpstr>Scattering from a single molecule</vt:lpstr>
      <vt:lpstr>Scattering from a single molecule</vt:lpstr>
      <vt:lpstr>Scattering from a single molecule</vt:lpstr>
      <vt:lpstr>Scattering from a single molecule</vt:lpstr>
      <vt:lpstr>Scattering from molecules in solution</vt:lpstr>
      <vt:lpstr>The scattering profile</vt:lpstr>
      <vt:lpstr>The scattering profile</vt:lpstr>
      <vt:lpstr>Interparticle Interactions</vt:lpstr>
      <vt:lpstr>Scattering from a sphere</vt:lpstr>
      <vt:lpstr>A typical SAXS experiment</vt:lpstr>
      <vt:lpstr>Sample preparation for SAXS</vt:lpstr>
      <vt:lpstr>Sample preparation for SAXS</vt:lpstr>
      <vt:lpstr>Sample preparation for SAXS</vt:lpstr>
      <vt:lpstr>Sample preparation for SAXS</vt:lpstr>
      <vt:lpstr>Sample preparation for SAXS</vt:lpstr>
      <vt:lpstr>Sample preparation for SAXS</vt:lpstr>
      <vt:lpstr>Sample preparation for SAXS</vt:lpstr>
      <vt:lpstr>Data collection for SAXS</vt:lpstr>
      <vt:lpstr>Data collection for SAXS</vt:lpstr>
      <vt:lpstr>SEC-SAXS</vt:lpstr>
      <vt:lpstr>SEC-MALS-SAXS</vt:lpstr>
      <vt:lpstr>So you have a scattering profile . . . now what?</vt:lpstr>
      <vt:lpstr>Guinier analysis</vt:lpstr>
      <vt:lpstr>Guinier analysis</vt:lpstr>
      <vt:lpstr>Guinier analysis</vt:lpstr>
      <vt:lpstr>Guinier analysis</vt:lpstr>
      <vt:lpstr>Guinier analysis</vt:lpstr>
      <vt:lpstr>Guinier analysis</vt:lpstr>
      <vt:lpstr>Molecular weight from SAXS</vt:lpstr>
      <vt:lpstr>Molecular weight from SAXS</vt:lpstr>
      <vt:lpstr>Molecular weight from SAXS</vt:lpstr>
      <vt:lpstr>Molecular weight from SAXS</vt:lpstr>
      <vt:lpstr>Molecular weight from SAXS</vt:lpstr>
      <vt:lpstr>Molecular weight from SAXS</vt:lpstr>
      <vt:lpstr>Further analysis of the scattering profile</vt:lpstr>
      <vt:lpstr>Indirect Fourier Transform (IFT)</vt:lpstr>
      <vt:lpstr>Physical interpretation of P(r)</vt:lpstr>
      <vt:lpstr>Physical interpretation of P(r)</vt:lpstr>
      <vt:lpstr>Physical interpretation of P(r)</vt:lpstr>
      <vt:lpstr>Physical interpretation of P(r)</vt:lpstr>
      <vt:lpstr>How to calculate a P(r) function</vt:lpstr>
      <vt:lpstr>How to calculate a P(r) function</vt:lpstr>
      <vt:lpstr>How to calculate a P(r) function</vt:lpstr>
      <vt:lpstr>3D shape reconstruction</vt:lpstr>
      <vt:lpstr>3D shape reconstruction</vt:lpstr>
      <vt:lpstr>3D shape reconstruction</vt:lpstr>
      <vt:lpstr>3D shape reconstruction</vt:lpstr>
      <vt:lpstr>3D shape reconstruction</vt:lpstr>
      <vt:lpstr>Calculating scattering profiles</vt:lpstr>
      <vt:lpstr>Calculating scattering profiles</vt:lpstr>
      <vt:lpstr>Other analysis methods</vt:lpstr>
      <vt:lpstr>Other experimental techniques</vt:lpstr>
      <vt:lpstr>SAXS at BioCAT</vt:lpstr>
      <vt:lpstr>SAXS at BioCAT</vt:lpstr>
      <vt:lpstr>Example – Equilibrium SAXS with single molecule FRET</vt:lpstr>
      <vt:lpstr>Example – SAXS with MD</vt:lpstr>
      <vt:lpstr>Resources</vt:lpstr>
      <vt:lpstr>Resources</vt:lpstr>
      <vt:lpstr>Resources</vt:lpstr>
      <vt:lpstr>Acknowledgements</vt:lpstr>
      <vt:lpstr>Last chance: BioCAT Workshop 11/5-11/7</vt:lpstr>
    </vt:vector>
  </TitlesOfParts>
  <Company>Hewlett-Packard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biocat</dc:creator>
  <cp:lastModifiedBy>Jesse Hopkins</cp:lastModifiedBy>
  <cp:revision>331</cp:revision>
  <cp:lastPrinted>2018-10-07T01:34:48Z</cp:lastPrinted>
  <dcterms:created xsi:type="dcterms:W3CDTF">2015-05-13T18:29:59Z</dcterms:created>
  <dcterms:modified xsi:type="dcterms:W3CDTF">2018-10-30T00:05:46Z</dcterms:modified>
</cp:coreProperties>
</file>