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57" r:id="rId4"/>
    <p:sldId id="260" r:id="rId5"/>
    <p:sldId id="261" r:id="rId6"/>
    <p:sldId id="258" r:id="rId7"/>
    <p:sldId id="262" r:id="rId8"/>
    <p:sldId id="25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D66"/>
    <a:srgbClr val="0066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F9A5D6-3F7B-4FA3-9E68-283AEC81B363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A63CA4-0C8F-40FD-940C-FCD40E102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73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52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2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9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7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6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5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F8A4-808E-4C6F-B3BF-01F44334749F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150-071C-4644-A238-733E04D94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0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743" y="203199"/>
            <a:ext cx="11945257" cy="928915"/>
          </a:xfrm>
        </p:spPr>
        <p:txBody>
          <a:bodyPr>
            <a:normAutofit/>
          </a:bodyPr>
          <a:lstStyle/>
          <a:p>
            <a:r>
              <a:rPr lang="en-US" sz="4800" b="1" dirty="0"/>
              <a:t>Course and Teaching Peer Review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485" y="1224952"/>
            <a:ext cx="9144000" cy="432934"/>
          </a:xfrm>
        </p:spPr>
        <p:txBody>
          <a:bodyPr/>
          <a:lstStyle/>
          <a:p>
            <a:pPr algn="l"/>
            <a:r>
              <a:rPr lang="en-US" dirty="0"/>
              <a:t>Procedures document, 23mar17, to full Bio faculty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485" y="2183658"/>
            <a:ext cx="107405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90033"/>
                </a:solidFill>
              </a:rPr>
              <a:t>What this is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90033"/>
                </a:solidFill>
              </a:rPr>
              <a:t>Not meant to replace student input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990033"/>
                </a:solidFill>
              </a:rPr>
              <a:t>Not meant to attack anyone or challenge instructor autonomy</a:t>
            </a:r>
          </a:p>
          <a:p>
            <a:endParaRPr lang="en-US" sz="2400" dirty="0"/>
          </a:p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What it IS: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Collaborative, collegial, but professional and constructive process to examine and improve our courses and teaching though PEER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 additional viewpoint from other educators to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</a:rPr>
              <a:t>add to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student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(inexperienced and self interested)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and administration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(little if any class contact)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reviews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88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6454"/>
            <a:ext cx="10207171" cy="2524363"/>
          </a:xfrm>
        </p:spPr>
        <p:txBody>
          <a:bodyPr>
            <a:normAutofit/>
          </a:bodyPr>
          <a:lstStyle/>
          <a:p>
            <a:r>
              <a:rPr lang="en-US" dirty="0"/>
              <a:t>Provide an opinion and feedback from professional educators</a:t>
            </a:r>
          </a:p>
          <a:p>
            <a:r>
              <a:rPr lang="en-US" dirty="0"/>
              <a:t>“</a:t>
            </a:r>
            <a:r>
              <a:rPr lang="en-US" i="1" dirty="0"/>
              <a:t>Continuous improvement process</a:t>
            </a:r>
            <a:r>
              <a:rPr lang="en-US" dirty="0"/>
              <a:t>” assessment mantra</a:t>
            </a:r>
          </a:p>
          <a:p>
            <a:pPr lvl="1"/>
            <a:r>
              <a:rPr lang="en-US" dirty="0"/>
              <a:t>Collect assessment data more comprehensively and painlessly</a:t>
            </a:r>
          </a:p>
          <a:p>
            <a:r>
              <a:rPr lang="en-US" dirty="0"/>
              <a:t>We get to know out own courses and </a:t>
            </a:r>
            <a:r>
              <a:rPr lang="en-US" dirty="0" err="1"/>
              <a:t>dept</a:t>
            </a:r>
            <a:r>
              <a:rPr lang="en-US" dirty="0"/>
              <a:t>… it’s a two-way process!</a:t>
            </a:r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3464664" y="3910817"/>
            <a:ext cx="4954241" cy="595086"/>
            <a:chOff x="2322286" y="5141294"/>
            <a:chExt cx="4954241" cy="595086"/>
          </a:xfrm>
        </p:grpSpPr>
        <p:sp>
          <p:nvSpPr>
            <p:cNvPr id="4" name="TextBox 3"/>
            <p:cNvSpPr txBox="1"/>
            <p:nvPr/>
          </p:nvSpPr>
          <p:spPr>
            <a:xfrm>
              <a:off x="2322286" y="5254171"/>
              <a:ext cx="4954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Committee                                                    Instructor</a:t>
              </a:r>
            </a:p>
          </p:txBody>
        </p:sp>
        <p:sp>
          <p:nvSpPr>
            <p:cNvPr id="5" name="Arrow: Left-Right 4"/>
            <p:cNvSpPr/>
            <p:nvPr/>
          </p:nvSpPr>
          <p:spPr>
            <a:xfrm>
              <a:off x="3933371" y="5141294"/>
              <a:ext cx="1901372" cy="595086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161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/>
              <a:t>History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985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Guidelines developed and approved S15</a:t>
            </a:r>
          </a:p>
          <a:p>
            <a:r>
              <a:rPr lang="en-US" dirty="0"/>
              <a:t>Limited implementation S16</a:t>
            </a:r>
          </a:p>
          <a:p>
            <a:pPr lvl="1"/>
            <a:r>
              <a:rPr lang="en-US" dirty="0"/>
              <a:t>No instructor interaction</a:t>
            </a:r>
          </a:p>
          <a:p>
            <a:pPr lvl="1"/>
            <a:r>
              <a:rPr lang="en-US" dirty="0"/>
              <a:t>No class visit</a:t>
            </a:r>
          </a:p>
          <a:p>
            <a:pPr lvl="1"/>
            <a:r>
              <a:rPr lang="en-US" dirty="0"/>
              <a:t>No collaboration</a:t>
            </a:r>
          </a:p>
          <a:p>
            <a:pPr lvl="1"/>
            <a:r>
              <a:rPr lang="en-US" dirty="0"/>
              <a:t>No student work product</a:t>
            </a:r>
          </a:p>
          <a:p>
            <a:r>
              <a:rPr lang="en-US" dirty="0"/>
              <a:t>Full implementation F16 on 2 of 3 classes</a:t>
            </a:r>
          </a:p>
          <a:p>
            <a:pPr lvl="1"/>
            <a:r>
              <a:rPr lang="en-US" dirty="0"/>
              <a:t>All of the above included  - </a:t>
            </a:r>
            <a:r>
              <a:rPr lang="en-US" i="1" dirty="0"/>
              <a:t>see process slide next</a:t>
            </a:r>
          </a:p>
          <a:p>
            <a:r>
              <a:rPr lang="en-US" dirty="0"/>
              <a:t>Tweaking S17 (now!) and (ongoing) 3 of 3 implementation</a:t>
            </a:r>
          </a:p>
          <a:p>
            <a:pPr lvl="1"/>
            <a:r>
              <a:rPr lang="en-US" dirty="0"/>
              <a:t>Assessment data &amp; administrative burden/challenges</a:t>
            </a:r>
          </a:p>
        </p:txBody>
      </p:sp>
    </p:spTree>
    <p:extLst>
      <p:ext uri="{BB962C8B-B14F-4D97-AF65-F5344CB8AC3E}">
        <p14:creationId xmlns:p14="http://schemas.microsoft.com/office/powerpoint/2010/main" val="304206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rotating, replace 1 each year. </a:t>
            </a:r>
          </a:p>
          <a:p>
            <a:r>
              <a:rPr lang="en-US" dirty="0"/>
              <a:t>Each  reviews 1 class per semester </a:t>
            </a:r>
          </a:p>
          <a:p>
            <a:pPr lvl="1"/>
            <a:r>
              <a:rPr lang="en-US" dirty="0"/>
              <a:t>This will give us 5 </a:t>
            </a:r>
            <a:r>
              <a:rPr lang="en-US" dirty="0" err="1"/>
              <a:t>yr</a:t>
            </a:r>
            <a:r>
              <a:rPr lang="en-US" dirty="0"/>
              <a:t> cycle for core 10 </a:t>
            </a:r>
            <a:r>
              <a:rPr lang="en-US" dirty="0" err="1"/>
              <a:t>yr</a:t>
            </a:r>
            <a:r>
              <a:rPr lang="en-US" dirty="0"/>
              <a:t> electives</a:t>
            </a:r>
          </a:p>
          <a:p>
            <a:r>
              <a:rPr lang="en-US" dirty="0"/>
              <a:t>Outgoing serves in non-review capacity for policy issues and discussion</a:t>
            </a:r>
          </a:p>
          <a:p>
            <a:pPr lvl="1"/>
            <a:r>
              <a:rPr lang="en-US" dirty="0"/>
              <a:t>Continuity of process</a:t>
            </a:r>
          </a:p>
          <a:p>
            <a:pPr lvl="1"/>
            <a:r>
              <a:rPr lang="en-US" dirty="0"/>
              <a:t>Outside member down the road?</a:t>
            </a:r>
          </a:p>
        </p:txBody>
      </p:sp>
    </p:spTree>
    <p:extLst>
      <p:ext uri="{BB962C8B-B14F-4D97-AF65-F5344CB8AC3E}">
        <p14:creationId xmlns:p14="http://schemas.microsoft.com/office/powerpoint/2010/main" val="200730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Course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COI or ACOI</a:t>
            </a:r>
          </a:p>
          <a:p>
            <a:r>
              <a:rPr lang="en-US" dirty="0"/>
              <a:t>Prioritize : core / P&amp;T needs / behest of admin</a:t>
            </a:r>
          </a:p>
          <a:p>
            <a:r>
              <a:rPr lang="en-US" dirty="0"/>
              <a:t>1 UG :  1 grad : 1 lab/non-lecture</a:t>
            </a:r>
          </a:p>
          <a:p>
            <a:r>
              <a:rPr lang="en-US" dirty="0"/>
              <a:t>Seek to achieve parity on how often any given instructor is selected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58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8327" y="0"/>
            <a:ext cx="2253343" cy="999217"/>
          </a:xfrm>
        </p:spPr>
        <p:txBody>
          <a:bodyPr>
            <a:normAutofit/>
          </a:bodyPr>
          <a:lstStyle/>
          <a:p>
            <a:r>
              <a:rPr lang="en-US" sz="4800" b="1" dirty="0"/>
              <a:t>Process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198" y="682742"/>
            <a:ext cx="9753599" cy="5921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i="1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end of the prior semester:</a:t>
            </a:r>
            <a:endParaRPr lang="en-US" dirty="0">
              <a:solidFill>
                <a:srgbClr val="00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Select courses, notify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i="1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 month in: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Dossier &amp;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initial discussion</a:t>
            </a:r>
          </a:p>
          <a:p>
            <a:pPr marL="1200150" lvl="2" indent="-285750" algn="just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syllabus etc. (lab manuals, grading rubrics, exams, assignments etc.)</a:t>
            </a:r>
            <a:endParaRPr lang="en-US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dirty="0">
                <a:solidFill>
                  <a:srgbClr val="324D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Narrative explaining </a:t>
            </a:r>
            <a:r>
              <a:rPr lang="en-US" dirty="0">
                <a:solidFill>
                  <a:srgbClr val="324D6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instructor’s concept </a:t>
            </a:r>
            <a:r>
              <a:rPr lang="en-US" dirty="0">
                <a:solidFill>
                  <a:srgbClr val="324D66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and they are doing with the class and why they are doing it.</a:t>
            </a:r>
            <a:r>
              <a:rPr lang="en-US" sz="1600" dirty="0">
                <a:solidFill>
                  <a:srgbClr val="324D66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(optional) </a:t>
            </a:r>
            <a:endParaRPr lang="en-US" sz="1600" dirty="0">
              <a:solidFill>
                <a:srgbClr val="324D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i="1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midterm grade deadline:</a:t>
            </a:r>
            <a:endParaRPr lang="en-US" dirty="0">
              <a:solidFill>
                <a:srgbClr val="0066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student work {10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50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90</a:t>
            </a:r>
            <a:r>
              <a:rPr lang="en-US" sz="20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</a:t>
            </a:r>
            <a:r>
              <a:rPr lang="en-US" sz="2000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%</a:t>
            </a:r>
            <a:r>
              <a:rPr lang="en-US" sz="2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ile</a:t>
            </a: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} provided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initial discussion about the course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class visit is scheduled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i="1" dirty="0">
                <a:solidFill>
                  <a:srgbClr val="0066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by 2 weeks prior to the end of the semester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input from biology faculty in general. 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first draft report 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 committee and instructor for feedback discussions.</a:t>
            </a:r>
            <a:endParaRPr lang="en-US" sz="2000" i="1" dirty="0">
              <a:solidFill>
                <a:srgbClr val="0066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i="1" dirty="0">
                <a:solidFill>
                  <a:srgbClr val="0066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before the next semester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 report with consensus; or minority opinions developed and discussed</a:t>
            </a: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Instructor has option to comment on their own or by suggesting revisions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lnSpc>
                <a:spcPct val="107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final report to chair and  instructor.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9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485" y="176440"/>
            <a:ext cx="6215743" cy="1202418"/>
          </a:xfrm>
        </p:spPr>
        <p:txBody>
          <a:bodyPr/>
          <a:lstStyle/>
          <a:p>
            <a:pPr algn="ctr"/>
            <a:r>
              <a:rPr lang="en-US" b="1" dirty="0"/>
              <a:t>Report: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4" y="168048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i="1" dirty="0">
                <a:solidFill>
                  <a:srgbClr val="006600"/>
                </a:solidFill>
              </a:rPr>
              <a:t>Course overview</a:t>
            </a:r>
            <a:endParaRPr lang="en-US" dirty="0">
              <a:solidFill>
                <a:srgbClr val="006600"/>
              </a:solidFill>
            </a:endParaRPr>
          </a:p>
          <a:p>
            <a:pPr marL="457200" lvl="1" indent="0">
              <a:buNone/>
            </a:pPr>
            <a:r>
              <a:rPr lang="en-US" dirty="0"/>
              <a:t>What is covered? Interaction with curriculum? Implementation and pedagogy mode? Grading modality? Student actions /requirements / reception of course?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6600"/>
                </a:solidFill>
              </a:rPr>
              <a:t>History and future</a:t>
            </a:r>
          </a:p>
          <a:p>
            <a:pPr marL="457200" lvl="1" indent="0">
              <a:buNone/>
            </a:pPr>
            <a:r>
              <a:rPr lang="en-US" dirty="0"/>
              <a:t>How the class has evolved over time  with regard to administrative burden (staffing, scheduling etc.)  and student abilities and outcomes and achievement.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6600"/>
                </a:solidFill>
              </a:rPr>
              <a:t>Student outcomes</a:t>
            </a:r>
          </a:p>
          <a:p>
            <a:pPr marL="457200" lvl="1" indent="0">
              <a:buNone/>
            </a:pPr>
            <a:r>
              <a:rPr lang="en-US" dirty="0"/>
              <a:t>Grade distributions, LO assessment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6600"/>
                </a:solidFill>
              </a:rPr>
              <a:t>Challenges</a:t>
            </a:r>
          </a:p>
          <a:p>
            <a:pPr marL="457200" lvl="1" indent="0">
              <a:buNone/>
            </a:pPr>
            <a:r>
              <a:rPr lang="en-US" dirty="0"/>
              <a:t>What are the main issues (pedagogy, administration (including regulatory burden, especially in lab classes) or any other issues identified)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solidFill>
                  <a:srgbClr val="006600"/>
                </a:solidFill>
              </a:rPr>
              <a:t>General Comments</a:t>
            </a:r>
          </a:p>
          <a:p>
            <a:pPr marL="457200" lvl="1" indent="0">
              <a:buNone/>
            </a:pPr>
            <a:r>
              <a:rPr lang="en-US" dirty="0"/>
              <a:t>Any other pertinent </a:t>
            </a:r>
            <a:r>
              <a:rPr lang="en-US" sz="2600" dirty="0"/>
              <a:t>discussion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75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990033"/>
                </a:solidFill>
              </a:rPr>
              <a:t>Questions 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 we support this? 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Those in the process seem to support </a:t>
            </a:r>
            <a:r>
              <a:rPr lang="en-US" dirty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r>
              <a:rPr lang="en-US" dirty="0"/>
              <a:t>; </a:t>
            </a:r>
            <a:r>
              <a:rPr lang="en-US" dirty="0">
                <a:solidFill>
                  <a:srgbClr val="990033"/>
                </a:solidFill>
              </a:rPr>
              <a:t>those outside seem reluctant </a:t>
            </a:r>
            <a:r>
              <a:rPr lang="en-US" dirty="0">
                <a:solidFill>
                  <a:srgbClr val="990033"/>
                </a:solidFill>
                <a:sym typeface="Wingdings" panose="05000000000000000000" pitchFamily="2" charset="2"/>
              </a:rPr>
              <a:t></a:t>
            </a:r>
            <a:endParaRPr lang="en-US" dirty="0">
              <a:solidFill>
                <a:srgbClr val="990033"/>
              </a:solidFill>
            </a:endParaRPr>
          </a:p>
          <a:p>
            <a:r>
              <a:rPr lang="en-US" dirty="0"/>
              <a:t>Does the administration?</a:t>
            </a:r>
          </a:p>
          <a:p>
            <a:r>
              <a:rPr lang="en-US" dirty="0"/>
              <a:t>Disposition of reports</a:t>
            </a:r>
          </a:p>
          <a:p>
            <a:pPr lvl="1"/>
            <a:r>
              <a:rPr lang="en-US" dirty="0"/>
              <a:t>Bio agreed to make available internally in S16</a:t>
            </a:r>
          </a:p>
          <a:p>
            <a:pPr lvl="1"/>
            <a:r>
              <a:rPr lang="en-US" dirty="0"/>
              <a:t>Should we keep repository by class to assist as instructors shuttle in and out?</a:t>
            </a:r>
          </a:p>
          <a:p>
            <a:pPr lvl="1"/>
            <a:r>
              <a:rPr lang="en-US" dirty="0"/>
              <a:t>P&amp;T? </a:t>
            </a:r>
          </a:p>
          <a:p>
            <a:r>
              <a:rPr lang="en-US" dirty="0"/>
              <a:t>Quantitative?</a:t>
            </a:r>
          </a:p>
          <a:p>
            <a:pPr lvl="1"/>
            <a:r>
              <a:rPr lang="en-US" dirty="0"/>
              <a:t>difficult… probably not…</a:t>
            </a:r>
          </a:p>
          <a:p>
            <a:r>
              <a:rPr lang="en-US" dirty="0"/>
              <a:t>Looking forward – if this becomes common, outside members?</a:t>
            </a:r>
          </a:p>
          <a:p>
            <a:pPr lvl="1"/>
            <a:r>
              <a:rPr lang="en-US" dirty="0"/>
              <a:t>Can we learn from other disciplines? I bet we can…</a:t>
            </a:r>
          </a:p>
        </p:txBody>
      </p:sp>
    </p:spTree>
    <p:extLst>
      <p:ext uri="{BB962C8B-B14F-4D97-AF65-F5344CB8AC3E}">
        <p14:creationId xmlns:p14="http://schemas.microsoft.com/office/powerpoint/2010/main" val="115906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536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Course and Teaching Peer Review Committee</vt:lpstr>
      <vt:lpstr>Principle</vt:lpstr>
      <vt:lpstr>History</vt:lpstr>
      <vt:lpstr>Committee</vt:lpstr>
      <vt:lpstr>Course selection</vt:lpstr>
      <vt:lpstr>Process</vt:lpstr>
      <vt:lpstr>Report:</vt:lpstr>
      <vt:lpstr>Questions moving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and Teaching Peer Review Committee</dc:title>
  <dc:creator>tracey colpitts</dc:creator>
  <cp:lastModifiedBy>tracey colpitts</cp:lastModifiedBy>
  <cp:revision>10</cp:revision>
  <cp:lastPrinted>2017-03-23T16:49:54Z</cp:lastPrinted>
  <dcterms:created xsi:type="dcterms:W3CDTF">2017-03-23T15:56:02Z</dcterms:created>
  <dcterms:modified xsi:type="dcterms:W3CDTF">2017-03-24T21:49:48Z</dcterms:modified>
</cp:coreProperties>
</file>