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</p:sldIdLst>
  <p:sldSz cy="32004000" cx="438912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568">
          <p15:clr>
            <a:srgbClr val="A4A3A4"/>
          </p15:clr>
        </p15:guide>
        <p15:guide id="2" pos="25848">
          <p15:clr>
            <a:srgbClr val="A4A3A4"/>
          </p15:clr>
        </p15:guide>
        <p15:guide id="3" orient="horz" pos="17315">
          <p15:clr>
            <a:srgbClr val="A4A3A4"/>
          </p15:clr>
        </p15:guide>
        <p15:guide id="4" orient="horz" pos="16296">
          <p15:clr>
            <a:srgbClr val="A4A3A4"/>
          </p15:clr>
        </p15:guide>
        <p15:guide id="5" orient="horz" pos="5640">
          <p15:clr>
            <a:srgbClr val="A4A3A4"/>
          </p15:clr>
        </p15:guide>
      </p15:sldGuideLst>
    </p:ext>
    <p:ext uri="GoogleSlidesCustomDataVersion2">
      <go:slidesCustomData xmlns:go="http://customooxmlschemas.google.com/" r:id="rId8" roundtripDataSignature="AMtx7mio8cHkQdDk72lTRLU821Wu7rXe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706A8EF-25AB-4867-92C3-386D12F70C72}">
  <a:tblStyle styleId="{A706A8EF-25AB-4867-92C3-386D12F70C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568" orient="horz"/>
        <p:guide pos="25848"/>
        <p:guide pos="17315" orient="horz"/>
        <p:guide pos="16296" orient="horz"/>
        <p:guide pos="564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77913" y="685800"/>
            <a:ext cx="47021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71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71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71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71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71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71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71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71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371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/>
          <p:nvPr>
            <p:ph idx="2" type="sldImg"/>
          </p:nvPr>
        </p:nvSpPr>
        <p:spPr>
          <a:xfrm>
            <a:off x="1077913" y="685800"/>
            <a:ext cx="47021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" name="Google Shape;3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0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1572471" y="2904913"/>
            <a:ext cx="40746254" cy="2004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2194561" y="7360918"/>
            <a:ext cx="19092674" cy="538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41093433" y="29763721"/>
            <a:ext cx="611707" cy="60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291841" y="9921240"/>
            <a:ext cx="37307522" cy="1840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1861"/>
              <a:buFont typeface="Arial"/>
              <a:buNone/>
              <a:defRPr b="1" i="0" sz="11861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6583680" y="17922240"/>
            <a:ext cx="30723840" cy="538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41093433" y="29763721"/>
            <a:ext cx="611707" cy="60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1572471" y="2904913"/>
            <a:ext cx="40746254" cy="2004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2194560" y="7360918"/>
            <a:ext cx="39502080" cy="538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41093433" y="29763721"/>
            <a:ext cx="611707" cy="60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1572471" y="2904913"/>
            <a:ext cx="40746254" cy="2004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2194561" y="7360918"/>
            <a:ext cx="19092674" cy="538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  <a:defRPr b="0" i="0" sz="3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41093433" y="29763721"/>
            <a:ext cx="611707" cy="60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1572471" y="2904913"/>
            <a:ext cx="40746254" cy="2004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27"/>
              <a:buFont typeface="Arial"/>
              <a:buNone/>
              <a:defRPr b="1" i="0" sz="13027" u="none" cap="none" strike="noStrike">
                <a:solidFill>
                  <a:srgbClr val="4140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41093433" y="29763721"/>
            <a:ext cx="611707" cy="60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41093433" y="29763721"/>
            <a:ext cx="611707" cy="60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00"/>
              <a:buFont typeface="Calibri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CFCFC"/>
            </a:gs>
            <a:gs pos="40000">
              <a:srgbClr val="FAFAFA"/>
            </a:gs>
            <a:gs pos="100000">
              <a:srgbClr val="77777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idx="12" type="sldNum"/>
          </p:nvPr>
        </p:nvSpPr>
        <p:spPr>
          <a:xfrm>
            <a:off x="41093433" y="29763721"/>
            <a:ext cx="611707" cy="60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52"/>
              <a:buFont typeface="Calibri"/>
              <a:buNone/>
              <a:defRPr b="0" i="0" sz="395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52"/>
              <a:buFont typeface="Calibri"/>
              <a:buNone/>
              <a:defRPr b="0" i="0" sz="395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52"/>
              <a:buFont typeface="Calibri"/>
              <a:buNone/>
              <a:defRPr b="0" i="0" sz="395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52"/>
              <a:buFont typeface="Calibri"/>
              <a:buNone/>
              <a:defRPr b="0" i="0" sz="395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52"/>
              <a:buFont typeface="Calibri"/>
              <a:buNone/>
              <a:defRPr b="0" i="0" sz="395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52"/>
              <a:buFont typeface="Calibri"/>
              <a:buNone/>
              <a:defRPr b="0" i="0" sz="395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52"/>
              <a:buFont typeface="Calibri"/>
              <a:buNone/>
              <a:defRPr b="0" i="0" sz="395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52"/>
              <a:buFont typeface="Calibri"/>
              <a:buNone/>
              <a:defRPr b="0" i="0" sz="395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952"/>
              <a:buFont typeface="Calibri"/>
              <a:buNone/>
              <a:defRPr b="0" i="0" sz="3952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Google Shape;7;p2"/>
          <p:cNvSpPr/>
          <p:nvPr/>
        </p:nvSpPr>
        <p:spPr>
          <a:xfrm>
            <a:off x="0" y="0"/>
            <a:ext cx="43891200" cy="32004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88875" spcFirstLastPara="1" rIns="888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84"/>
              <a:buFont typeface="Calibri"/>
              <a:buNone/>
            </a:pPr>
            <a:r>
              <a:t/>
            </a:r>
            <a:endParaRPr b="0" i="0" sz="768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"/>
          <p:cNvSpPr/>
          <p:nvPr/>
        </p:nvSpPr>
        <p:spPr>
          <a:xfrm>
            <a:off x="749300" y="740834"/>
            <a:ext cx="42379900" cy="27855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88875" spcFirstLastPara="1" rIns="888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83"/>
              <a:buFont typeface="Calibri"/>
              <a:buNone/>
            </a:pPr>
            <a:r>
              <a:rPr b="0" i="0" lang="en-US" sz="768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sdfsdfsd</a:t>
            </a:r>
            <a:endParaRPr b="0" i="0" sz="768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761999" y="723907"/>
            <a:ext cx="42367205" cy="30492704"/>
          </a:xfrm>
          <a:prstGeom prst="rect">
            <a:avLst/>
          </a:prstGeom>
          <a:noFill/>
          <a:ln cap="flat" cmpd="sng" w="76200">
            <a:solidFill>
              <a:srgbClr val="71727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88875" spcFirstLastPara="1" rIns="8887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84"/>
              <a:buFont typeface="Calibri"/>
              <a:buNone/>
            </a:pPr>
            <a:r>
              <a:t/>
            </a:r>
            <a:endParaRPr b="0" i="0" sz="768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62001" y="28151667"/>
            <a:ext cx="42367201" cy="306494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45700" lIns="88875" spcFirstLastPara="1" rIns="8887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84"/>
              <a:buFont typeface="Calibri"/>
              <a:buNone/>
            </a:pPr>
            <a:r>
              <a:t/>
            </a:r>
            <a:endParaRPr b="0" i="0" sz="768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staticx.ibncollege.com/wcsstore/iit/images/logo.jpg" id="11" name="Google Shape;11;p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33304" y="28191805"/>
            <a:ext cx="19352376" cy="31286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2"/>
          <p:cNvCxnSpPr/>
          <p:nvPr/>
        </p:nvCxnSpPr>
        <p:spPr>
          <a:xfrm>
            <a:off x="1600198" y="6074833"/>
            <a:ext cx="40690804" cy="0"/>
          </a:xfrm>
          <a:prstGeom prst="straightConnector1">
            <a:avLst/>
          </a:prstGeom>
          <a:noFill/>
          <a:ln cap="flat" cmpd="sng" w="11625">
            <a:solidFill>
              <a:srgbClr val="95373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" name="Google Shape;13;p2"/>
          <p:cNvCxnSpPr/>
          <p:nvPr/>
        </p:nvCxnSpPr>
        <p:spPr>
          <a:xfrm>
            <a:off x="762001" y="28151667"/>
            <a:ext cx="42367199" cy="0"/>
          </a:xfrm>
          <a:prstGeom prst="straightConnector1">
            <a:avLst/>
          </a:prstGeom>
          <a:noFill/>
          <a:ln cap="flat" cmpd="sng" w="76200">
            <a:solidFill>
              <a:srgbClr val="63252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.jpg"/><Relationship Id="rId22" Type="http://schemas.openxmlformats.org/officeDocument/2006/relationships/hyperlink" Target="https://smb.slac.stanford.edu/" TargetMode="External"/><Relationship Id="rId21" Type="http://schemas.openxmlformats.org/officeDocument/2006/relationships/hyperlink" Target="https://www.researchgate.net/publication/327271939_Polyoxometalates_more_than_a_phasing_tool_in_protein_crystallography" TargetMode="External"/><Relationship Id="rId24" Type="http://schemas.openxmlformats.org/officeDocument/2006/relationships/hyperlink" Target="https://rigakureagents.com/collections/blocks" TargetMode="External"/><Relationship Id="rId23" Type="http://schemas.openxmlformats.org/officeDocument/2006/relationships/hyperlink" Target="https://hamptonresearch.com/cat-1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15.jpg"/><Relationship Id="rId25" Type="http://schemas.openxmlformats.org/officeDocument/2006/relationships/hyperlink" Target="https://hamptonresearch.com/uploads/cg_pdf/CG101_Sitting_Drop_Vapor_Diffusion.pdf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14.png"/><Relationship Id="rId11" Type="http://schemas.openxmlformats.org/officeDocument/2006/relationships/image" Target="../media/image7.png"/><Relationship Id="rId10" Type="http://schemas.openxmlformats.org/officeDocument/2006/relationships/image" Target="../media/image18.png"/><Relationship Id="rId13" Type="http://schemas.openxmlformats.org/officeDocument/2006/relationships/image" Target="../media/image5.jpg"/><Relationship Id="rId12" Type="http://schemas.openxmlformats.org/officeDocument/2006/relationships/image" Target="../media/image3.png"/><Relationship Id="rId15" Type="http://schemas.openxmlformats.org/officeDocument/2006/relationships/image" Target="../media/image9.jpg"/><Relationship Id="rId14" Type="http://schemas.openxmlformats.org/officeDocument/2006/relationships/image" Target="../media/image4.jpg"/><Relationship Id="rId17" Type="http://schemas.openxmlformats.org/officeDocument/2006/relationships/image" Target="../media/image8.jpg"/><Relationship Id="rId16" Type="http://schemas.openxmlformats.org/officeDocument/2006/relationships/image" Target="../media/image10.jpg"/><Relationship Id="rId19" Type="http://schemas.openxmlformats.org/officeDocument/2006/relationships/image" Target="../media/image13.jpg"/><Relationship Id="rId18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"/>
          <p:cNvSpPr txBox="1"/>
          <p:nvPr>
            <p:ph type="title"/>
          </p:nvPr>
        </p:nvSpPr>
        <p:spPr>
          <a:xfrm>
            <a:off x="1702958" y="1230691"/>
            <a:ext cx="39614400" cy="1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49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None/>
            </a:pPr>
            <a:r>
              <a:rPr lang="en-US" sz="8800">
                <a:solidFill>
                  <a:srgbClr val="980000"/>
                </a:solidFill>
              </a:rPr>
              <a:t>Macromolecular Crystallizations: growing and characterizing crystals, suitable for diffraction analysis, of novel proteins</a:t>
            </a:r>
            <a:endParaRPr sz="8800">
              <a:solidFill>
                <a:srgbClr val="980000"/>
              </a:solidFill>
            </a:endParaRPr>
          </a:p>
        </p:txBody>
      </p:sp>
      <p:sp>
        <p:nvSpPr>
          <p:cNvPr id="40" name="Google Shape;40;p1"/>
          <p:cNvSpPr txBox="1"/>
          <p:nvPr/>
        </p:nvSpPr>
        <p:spPr>
          <a:xfrm>
            <a:off x="1620725" y="3485025"/>
            <a:ext cx="40609800" cy="24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269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1" sz="4000">
              <a:solidFill>
                <a:schemeClr val="dk1"/>
              </a:solidFill>
            </a:endParaRPr>
          </a:p>
          <a:p>
            <a:pPr indent="269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n-US" sz="4100">
                <a:solidFill>
                  <a:schemeClr val="dk1"/>
                </a:solidFill>
              </a:rPr>
              <a:t>Authors: </a:t>
            </a:r>
            <a:r>
              <a:rPr lang="en-US" sz="4100">
                <a:solidFill>
                  <a:schemeClr val="dk1"/>
                </a:solidFill>
              </a:rPr>
              <a:t>Wendy Alvarez (BIOL Second Year Undergraduate) , Jagriti Chander, Andrew Howard </a:t>
            </a:r>
            <a:endParaRPr sz="4100">
              <a:solidFill>
                <a:schemeClr val="dk1"/>
              </a:solidFill>
            </a:endParaRPr>
          </a:p>
          <a:p>
            <a:pPr indent="269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en-US" sz="4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Biology, Lewis College of Science and Letters, Illinois Institute of Technology, Chicago, Illinois, 60616</a:t>
            </a:r>
            <a:endParaRPr b="1" i="0" sz="4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269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n-US" sz="4100">
                <a:solidFill>
                  <a:schemeClr val="dk1"/>
                </a:solidFill>
              </a:rPr>
              <a:t>National Science </a:t>
            </a:r>
            <a:r>
              <a:rPr b="1" lang="en-US" sz="4100">
                <a:solidFill>
                  <a:schemeClr val="dk1"/>
                </a:solidFill>
              </a:rPr>
              <a:t>Foundation</a:t>
            </a:r>
            <a:r>
              <a:rPr b="1" lang="en-US" sz="4100">
                <a:solidFill>
                  <a:schemeClr val="dk1"/>
                </a:solidFill>
              </a:rPr>
              <a:t> (NSF) Award Number 20509</a:t>
            </a:r>
            <a:r>
              <a:rPr b="1" lang="en-US" sz="4100">
                <a:solidFill>
                  <a:schemeClr val="dk1"/>
                </a:solidFill>
              </a:rPr>
              <a:t>16</a:t>
            </a:r>
            <a:endParaRPr b="1" sz="4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1" sz="4000">
              <a:solidFill>
                <a:schemeClr val="dk1"/>
              </a:solidFill>
            </a:endParaRPr>
          </a:p>
          <a:p>
            <a:pPr indent="269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Google Shape;41;p1"/>
          <p:cNvGrpSpPr/>
          <p:nvPr/>
        </p:nvGrpSpPr>
        <p:grpSpPr>
          <a:xfrm>
            <a:off x="1098130" y="6339844"/>
            <a:ext cx="9996457" cy="906627"/>
            <a:chOff x="2130905" y="6265704"/>
            <a:chExt cx="9000000" cy="792001"/>
          </a:xfrm>
        </p:grpSpPr>
        <p:sp>
          <p:nvSpPr>
            <p:cNvPr id="42" name="Google Shape;42;p1"/>
            <p:cNvSpPr/>
            <p:nvPr/>
          </p:nvSpPr>
          <p:spPr>
            <a:xfrm>
              <a:off x="2130905" y="6265704"/>
              <a:ext cx="9000000" cy="792001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278286" y="6317417"/>
              <a:ext cx="8801738" cy="720001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1386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Abstract</a:t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44;p1"/>
          <p:cNvGrpSpPr/>
          <p:nvPr/>
        </p:nvGrpSpPr>
        <p:grpSpPr>
          <a:xfrm>
            <a:off x="1094960" y="18768284"/>
            <a:ext cx="9899100" cy="1047499"/>
            <a:chOff x="2130905" y="6265699"/>
            <a:chExt cx="9000000" cy="792000"/>
          </a:xfrm>
        </p:grpSpPr>
        <p:sp>
          <p:nvSpPr>
            <p:cNvPr id="45" name="Google Shape;45;p1"/>
            <p:cNvSpPr/>
            <p:nvPr/>
          </p:nvSpPr>
          <p:spPr>
            <a:xfrm>
              <a:off x="2130905" y="6265699"/>
              <a:ext cx="9000000" cy="7920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234743" y="6404315"/>
              <a:ext cx="8801738" cy="615553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1386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Arial"/>
                <a:buNone/>
              </a:pPr>
              <a:r>
                <a:rPr b="1" lang="en-US" sz="4000">
                  <a:solidFill>
                    <a:schemeClr val="lt1"/>
                  </a:solidFill>
                </a:rPr>
                <a:t>Objective</a:t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1"/>
          <p:cNvGrpSpPr/>
          <p:nvPr/>
        </p:nvGrpSpPr>
        <p:grpSpPr>
          <a:xfrm>
            <a:off x="25430675" y="6303433"/>
            <a:ext cx="17145900" cy="980179"/>
            <a:chOff x="2130905" y="6265699"/>
            <a:chExt cx="9000000" cy="792000"/>
          </a:xfrm>
        </p:grpSpPr>
        <p:sp>
          <p:nvSpPr>
            <p:cNvPr id="48" name="Google Shape;48;p1"/>
            <p:cNvSpPr/>
            <p:nvPr/>
          </p:nvSpPr>
          <p:spPr>
            <a:xfrm>
              <a:off x="2130905" y="6265699"/>
              <a:ext cx="9000000" cy="7920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278286" y="6373783"/>
              <a:ext cx="8801738" cy="615553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1386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Arial"/>
                <a:buNone/>
              </a:pPr>
              <a:r>
                <a:rPr b="1" lang="en-US" sz="4000">
                  <a:solidFill>
                    <a:schemeClr val="lt1"/>
                  </a:solidFill>
                </a:rPr>
                <a:t>Results</a:t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1"/>
          <p:cNvSpPr txBox="1"/>
          <p:nvPr/>
        </p:nvSpPr>
        <p:spPr>
          <a:xfrm>
            <a:off x="10754139" y="27471757"/>
            <a:ext cx="92396" cy="400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20665440" y="5943600"/>
            <a:ext cx="92396" cy="400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"/>
          <p:cNvSpPr txBox="1"/>
          <p:nvPr/>
        </p:nvSpPr>
        <p:spPr>
          <a:xfrm>
            <a:off x="38446717" y="29159766"/>
            <a:ext cx="4386776" cy="1754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400"/>
              <a:buFont typeface="Calibri"/>
              <a:buNone/>
            </a:pPr>
            <a:r>
              <a:rPr b="0" i="0" lang="en-US" sz="5400" u="none" cap="none" strike="noStrike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Undergraduate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400"/>
              <a:buFont typeface="Calibri"/>
              <a:buNone/>
            </a:pPr>
            <a:r>
              <a:rPr b="0" i="0" lang="en-US" sz="5400" u="none" cap="none" strike="noStrike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8/20/21</a:t>
            </a:r>
            <a:endParaRPr b="0" i="0" sz="5400" u="none" cap="none" strike="noStrike">
              <a:solidFill>
                <a:srgbClr val="EFEF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"/>
          <p:cNvSpPr txBox="1"/>
          <p:nvPr/>
        </p:nvSpPr>
        <p:spPr>
          <a:xfrm>
            <a:off x="1156700" y="7414349"/>
            <a:ext cx="9815100" cy="46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Macromolecular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 crystallography is the technique of producing crystal 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structure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proteins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 and polynucleotides 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 X-Ray Diffraction (XRD) to obtain the 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arrangement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 of atoms based on the data collected. This data is used to determine the structure and understand the functions and interaction of the 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macromolecule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. For clinically significant proteins, knowledge of their structures can help guide the development of  therapeutics.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"/>
          <p:cNvSpPr txBox="1"/>
          <p:nvPr/>
        </p:nvSpPr>
        <p:spPr>
          <a:xfrm>
            <a:off x="1121325" y="19874200"/>
            <a:ext cx="9815100" cy="6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Produce well-ordered crystals of hen egg-white 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Lysozyme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Plant</a:t>
            </a: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 Thaumatin, Bovine Citrate Synthase, and Recombinant Human GNB3.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Obtain XRD data from lysozyme and thaumatin to serve as positive controls.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Obtain XRD data from citrate synthase to obtain a fuller understanding of its mechanism.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Obtain XRD data from GNB3 to develop a de novo model of its structure.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8475940" y="25397583"/>
            <a:ext cx="1890036" cy="1419012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Google Shape;56;p1"/>
          <p:cNvCxnSpPr/>
          <p:nvPr/>
        </p:nvCxnSpPr>
        <p:spPr>
          <a:xfrm>
            <a:off x="24967863" y="7448897"/>
            <a:ext cx="19500" cy="195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1"/>
          <p:cNvSpPr/>
          <p:nvPr/>
        </p:nvSpPr>
        <p:spPr>
          <a:xfrm>
            <a:off x="696686" y="28149439"/>
            <a:ext cx="42514340" cy="3092793"/>
          </a:xfrm>
          <a:custGeom>
            <a:rect b="b" l="l" r="r" t="t"/>
            <a:pathLst>
              <a:path extrusionOk="0" h="1550272" w="19435127">
                <a:moveTo>
                  <a:pt x="0" y="1550272"/>
                </a:moveTo>
                <a:lnTo>
                  <a:pt x="19435127" y="1550272"/>
                </a:lnTo>
                <a:lnTo>
                  <a:pt x="19435127" y="0"/>
                </a:lnTo>
                <a:lnTo>
                  <a:pt x="0" y="0"/>
                </a:lnTo>
                <a:lnTo>
                  <a:pt x="0" y="1550272"/>
                </a:lnTo>
                <a:close/>
              </a:path>
            </a:pathLst>
          </a:custGeom>
          <a:solidFill>
            <a:srgbClr val="98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2"/>
              <a:buFont typeface="Calibri"/>
              <a:buNone/>
            </a:pPr>
            <a:r>
              <a:t/>
            </a:r>
            <a:endParaRPr b="0" i="0" sz="3952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staticx.ibncollege.com/wcsstore/iit/images/logo.jpg" id="58" name="Google Shape;5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575" y="28001189"/>
            <a:ext cx="22206915" cy="35782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1"/>
          <p:cNvCxnSpPr/>
          <p:nvPr/>
        </p:nvCxnSpPr>
        <p:spPr>
          <a:xfrm flipH="1">
            <a:off x="11226548" y="7448897"/>
            <a:ext cx="42300" cy="19773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lg" w="lg" type="none"/>
          </a:ln>
        </p:spPr>
      </p:cxnSp>
      <p:grpSp>
        <p:nvGrpSpPr>
          <p:cNvPr id="60" name="Google Shape;60;p1"/>
          <p:cNvGrpSpPr/>
          <p:nvPr/>
        </p:nvGrpSpPr>
        <p:grpSpPr>
          <a:xfrm>
            <a:off x="11586775" y="6368822"/>
            <a:ext cx="13137300" cy="919750"/>
            <a:chOff x="2130905" y="6426587"/>
            <a:chExt cx="9000000" cy="792000"/>
          </a:xfrm>
        </p:grpSpPr>
        <p:sp>
          <p:nvSpPr>
            <p:cNvPr id="61" name="Google Shape;61;p1"/>
            <p:cNvSpPr/>
            <p:nvPr/>
          </p:nvSpPr>
          <p:spPr>
            <a:xfrm>
              <a:off x="2130905" y="6426587"/>
              <a:ext cx="9000000" cy="7920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2278286" y="6488704"/>
              <a:ext cx="8801700" cy="6156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13859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Method</a:t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1"/>
          <p:cNvSpPr txBox="1"/>
          <p:nvPr/>
        </p:nvSpPr>
        <p:spPr>
          <a:xfrm>
            <a:off x="11597413" y="17564100"/>
            <a:ext cx="128364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The use of Hampton Kit HR2-128, Hampton Kit HR2-110, Rigaku Block Wizard Classic 1 and 2, and Rigaku Wizard Cryo 1 and 2 block provided 350 pre-made conditions that provided us with the ability to successfully grow protein crystals. Once successful crystals were observed a solution of the crystals environment were made and the pH was varied to determine optimal conditions for crystal growth.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"/>
          <p:cNvSpPr txBox="1"/>
          <p:nvPr/>
        </p:nvSpPr>
        <p:spPr>
          <a:xfrm>
            <a:off x="25430700" y="7543800"/>
            <a:ext cx="171459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u="sng"/>
              <a:t>Lysozyme</a:t>
            </a:r>
            <a:r>
              <a:rPr b="1" lang="en-US" sz="4000"/>
              <a:t> - Hampton Kit-128 </a:t>
            </a:r>
            <a:endParaRPr b="1" sz="4000"/>
          </a:p>
        </p:txBody>
      </p:sp>
      <p:pic>
        <p:nvPicPr>
          <p:cNvPr id="65" name="Google Shape;65;p1"/>
          <p:cNvPicPr preferRelativeResize="0"/>
          <p:nvPr/>
        </p:nvPicPr>
        <p:blipFill rotWithShape="1">
          <a:blip r:embed="rId4">
            <a:alphaModFix/>
          </a:blip>
          <a:srcRect b="16007" l="-585" r="-2136" t="8696"/>
          <a:stretch/>
        </p:blipFill>
        <p:spPr>
          <a:xfrm>
            <a:off x="25935517" y="8591388"/>
            <a:ext cx="2744535" cy="357825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 txBox="1"/>
          <p:nvPr/>
        </p:nvSpPr>
        <p:spPr>
          <a:xfrm>
            <a:off x="25469850" y="12423275"/>
            <a:ext cx="17106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u="sng">
                <a:solidFill>
                  <a:schemeClr val="dk1"/>
                </a:solidFill>
              </a:rPr>
              <a:t>Plant Thaumatin</a:t>
            </a:r>
            <a:r>
              <a:rPr b="1" lang="en-US" sz="4000">
                <a:solidFill>
                  <a:schemeClr val="dk1"/>
                </a:solidFill>
              </a:rPr>
              <a:t> - Hampton Kit-128</a:t>
            </a:r>
            <a:endParaRPr b="1" sz="4000">
              <a:solidFill>
                <a:schemeClr val="dk1"/>
              </a:solidFill>
            </a:endParaRPr>
          </a:p>
        </p:txBody>
      </p:sp>
      <p:pic>
        <p:nvPicPr>
          <p:cNvPr id="67" name="Google Shape;67;p1"/>
          <p:cNvPicPr preferRelativeResize="0"/>
          <p:nvPr/>
        </p:nvPicPr>
        <p:blipFill rotWithShape="1">
          <a:blip r:embed="rId5">
            <a:alphaModFix/>
          </a:blip>
          <a:srcRect b="13402" l="0" r="0" t="10232"/>
          <a:stretch/>
        </p:blipFill>
        <p:spPr>
          <a:xfrm>
            <a:off x="29333888" y="13293062"/>
            <a:ext cx="2634426" cy="35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6">
            <a:alphaModFix/>
          </a:blip>
          <a:srcRect b="22467" l="2006" r="2006" t="6185"/>
          <a:stretch/>
        </p:blipFill>
        <p:spPr>
          <a:xfrm>
            <a:off x="32842088" y="13255600"/>
            <a:ext cx="2744550" cy="362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/>
          <p:cNvPicPr preferRelativeResize="0"/>
          <p:nvPr/>
        </p:nvPicPr>
        <p:blipFill rotWithShape="1">
          <a:blip r:embed="rId7">
            <a:alphaModFix/>
          </a:blip>
          <a:srcRect b="18591" l="0" r="0" t="6591"/>
          <a:stretch/>
        </p:blipFill>
        <p:spPr>
          <a:xfrm>
            <a:off x="25869288" y="13262532"/>
            <a:ext cx="2744550" cy="3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"/>
          <p:cNvSpPr txBox="1"/>
          <p:nvPr/>
        </p:nvSpPr>
        <p:spPr>
          <a:xfrm>
            <a:off x="25430675" y="17147675"/>
            <a:ext cx="17298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u="sng">
                <a:solidFill>
                  <a:schemeClr val="dk1"/>
                </a:solidFill>
              </a:rPr>
              <a:t>Bovine Citrate Synthase</a:t>
            </a:r>
            <a:r>
              <a:rPr b="1" lang="en-US" sz="4000">
                <a:solidFill>
                  <a:schemeClr val="dk1"/>
                </a:solidFill>
              </a:rPr>
              <a:t> - Rigaku Wizard Cryo 1 and 2 block</a:t>
            </a:r>
            <a:endParaRPr b="1" sz="4000">
              <a:solidFill>
                <a:schemeClr val="dk1"/>
              </a:solidFill>
            </a:endParaRPr>
          </a:p>
        </p:txBody>
      </p:sp>
      <p:sp>
        <p:nvSpPr>
          <p:cNvPr id="71" name="Google Shape;71;p1"/>
          <p:cNvSpPr txBox="1"/>
          <p:nvPr/>
        </p:nvSpPr>
        <p:spPr>
          <a:xfrm>
            <a:off x="25430675" y="21572975"/>
            <a:ext cx="1697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u="sng">
                <a:solidFill>
                  <a:schemeClr val="dk1"/>
                </a:solidFill>
              </a:rPr>
              <a:t>Recombinant Human GNB3</a:t>
            </a:r>
            <a:r>
              <a:rPr b="1" lang="en-US" sz="4000">
                <a:solidFill>
                  <a:schemeClr val="dk1"/>
                </a:solidFill>
              </a:rPr>
              <a:t> - Rigaku Block Wizard Classic 1 and 2</a:t>
            </a:r>
            <a:endParaRPr b="1" sz="4000">
              <a:solidFill>
                <a:schemeClr val="dk1"/>
              </a:solidFill>
            </a:endParaRPr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8">
            <a:alphaModFix/>
          </a:blip>
          <a:srcRect b="28756" l="21990" r="0" t="11928"/>
          <a:stretch/>
        </p:blipFill>
        <p:spPr>
          <a:xfrm>
            <a:off x="25966337" y="22445950"/>
            <a:ext cx="2682900" cy="362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"/>
          <p:cNvPicPr preferRelativeResize="0"/>
          <p:nvPr/>
        </p:nvPicPr>
        <p:blipFill rotWithShape="1">
          <a:blip r:embed="rId9">
            <a:alphaModFix/>
          </a:blip>
          <a:srcRect b="19727" l="18654" r="13410" t="11914"/>
          <a:stretch/>
        </p:blipFill>
        <p:spPr>
          <a:xfrm>
            <a:off x="29361900" y="22350350"/>
            <a:ext cx="2722299" cy="365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"/>
          <p:cNvPicPr preferRelativeResize="0"/>
          <p:nvPr/>
        </p:nvPicPr>
        <p:blipFill rotWithShape="1">
          <a:blip r:embed="rId10">
            <a:alphaModFix/>
          </a:blip>
          <a:srcRect b="19388" l="11652" r="0" t="12198"/>
          <a:stretch/>
        </p:blipFill>
        <p:spPr>
          <a:xfrm>
            <a:off x="32895350" y="22362238"/>
            <a:ext cx="2634426" cy="36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781725" y="2496200"/>
            <a:ext cx="10594575" cy="35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"/>
          <p:cNvSpPr txBox="1"/>
          <p:nvPr/>
        </p:nvSpPr>
        <p:spPr>
          <a:xfrm>
            <a:off x="25450800" y="11772900"/>
            <a:ext cx="634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1.)</a:t>
            </a:r>
            <a:endParaRPr sz="2000"/>
          </a:p>
        </p:txBody>
      </p:sp>
      <p:sp>
        <p:nvSpPr>
          <p:cNvPr id="77" name="Google Shape;77;p1"/>
          <p:cNvSpPr txBox="1"/>
          <p:nvPr/>
        </p:nvSpPr>
        <p:spPr>
          <a:xfrm>
            <a:off x="28879800" y="11772900"/>
            <a:ext cx="634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2</a:t>
            </a:r>
            <a:r>
              <a:rPr lang="en-US" sz="2000"/>
              <a:t>.)</a:t>
            </a:r>
            <a:endParaRPr sz="2000"/>
          </a:p>
        </p:txBody>
      </p:sp>
      <p:sp>
        <p:nvSpPr>
          <p:cNvPr id="78" name="Google Shape;78;p1"/>
          <p:cNvSpPr txBox="1"/>
          <p:nvPr/>
        </p:nvSpPr>
        <p:spPr>
          <a:xfrm>
            <a:off x="32413000" y="11769600"/>
            <a:ext cx="63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3</a:t>
            </a:r>
            <a:r>
              <a:rPr lang="en-US" sz="2000"/>
              <a:t>.)</a:t>
            </a:r>
            <a:endParaRPr sz="2000"/>
          </a:p>
        </p:txBody>
      </p:sp>
      <p:sp>
        <p:nvSpPr>
          <p:cNvPr id="79" name="Google Shape;79;p1"/>
          <p:cNvSpPr txBox="1"/>
          <p:nvPr/>
        </p:nvSpPr>
        <p:spPr>
          <a:xfrm>
            <a:off x="25469850" y="16421075"/>
            <a:ext cx="5367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</a:t>
            </a:r>
            <a:r>
              <a:rPr lang="en-US" sz="2000">
                <a:solidFill>
                  <a:schemeClr val="dk1"/>
                </a:solidFill>
              </a:rPr>
              <a:t>.)</a:t>
            </a:r>
            <a:endParaRPr sz="2000"/>
          </a:p>
        </p:txBody>
      </p:sp>
      <p:sp>
        <p:nvSpPr>
          <p:cNvPr id="80" name="Google Shape;80;p1"/>
          <p:cNvSpPr txBox="1"/>
          <p:nvPr/>
        </p:nvSpPr>
        <p:spPr>
          <a:xfrm>
            <a:off x="28879800" y="16421075"/>
            <a:ext cx="634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2</a:t>
            </a:r>
            <a:r>
              <a:rPr lang="en-US" sz="2000"/>
              <a:t>.)</a:t>
            </a:r>
            <a:endParaRPr sz="2000"/>
          </a:p>
        </p:txBody>
      </p:sp>
      <p:sp>
        <p:nvSpPr>
          <p:cNvPr id="81" name="Google Shape;81;p1"/>
          <p:cNvSpPr txBox="1"/>
          <p:nvPr/>
        </p:nvSpPr>
        <p:spPr>
          <a:xfrm>
            <a:off x="32385000" y="16421075"/>
            <a:ext cx="634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3</a:t>
            </a:r>
            <a:r>
              <a:rPr lang="en-US" sz="2000"/>
              <a:t>.)</a:t>
            </a:r>
            <a:endParaRPr sz="2000"/>
          </a:p>
        </p:txBody>
      </p:sp>
      <p:sp>
        <p:nvSpPr>
          <p:cNvPr id="82" name="Google Shape;82;p1"/>
          <p:cNvSpPr txBox="1"/>
          <p:nvPr/>
        </p:nvSpPr>
        <p:spPr>
          <a:xfrm>
            <a:off x="25450800" y="25582800"/>
            <a:ext cx="634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</a:t>
            </a:r>
            <a:r>
              <a:rPr lang="en-US" sz="2000"/>
              <a:t>.)</a:t>
            </a:r>
            <a:endParaRPr sz="2000"/>
          </a:p>
        </p:txBody>
      </p:sp>
      <p:sp>
        <p:nvSpPr>
          <p:cNvPr id="83" name="Google Shape;83;p1"/>
          <p:cNvSpPr txBox="1"/>
          <p:nvPr/>
        </p:nvSpPr>
        <p:spPr>
          <a:xfrm>
            <a:off x="28848075" y="25591388"/>
            <a:ext cx="634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2.)</a:t>
            </a:r>
            <a:endParaRPr sz="2000"/>
          </a:p>
        </p:txBody>
      </p:sp>
      <p:sp>
        <p:nvSpPr>
          <p:cNvPr id="84" name="Google Shape;84;p1"/>
          <p:cNvSpPr txBox="1"/>
          <p:nvPr/>
        </p:nvSpPr>
        <p:spPr>
          <a:xfrm>
            <a:off x="32473950" y="25591388"/>
            <a:ext cx="634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3.</a:t>
            </a:r>
            <a:r>
              <a:rPr lang="en-US" sz="2000"/>
              <a:t>)</a:t>
            </a:r>
            <a:endParaRPr sz="2000"/>
          </a:p>
        </p:txBody>
      </p:sp>
      <p:sp>
        <p:nvSpPr>
          <p:cNvPr id="85" name="Google Shape;85;p1"/>
          <p:cNvSpPr txBox="1"/>
          <p:nvPr/>
        </p:nvSpPr>
        <p:spPr>
          <a:xfrm>
            <a:off x="11597425" y="8058150"/>
            <a:ext cx="12779100" cy="41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just"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We grew crystals in 24-compartment plastic sitting-drop plates.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rtl="0" algn="just"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Each compartment consists of a well containing 200 µL of a precipitant solution and a shelf containing 1 µL of protein solution mixed with 1 µL of precipitant. 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rtl="0" algn="just"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We seal the tray with tape and examine the protein shelves every 48 hours for signs of crystallization, which will occur as the protein mixture becomes supersaturated.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2001500" y="7467600"/>
            <a:ext cx="123561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/>
              <a:t>Sitting Drop Vapor Diffusion </a:t>
            </a:r>
            <a:endParaRPr b="1" sz="4000"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12">
            <a:alphaModFix/>
          </a:blip>
          <a:srcRect b="32650" l="0" r="0" t="0"/>
          <a:stretch/>
        </p:blipFill>
        <p:spPr>
          <a:xfrm>
            <a:off x="12172599" y="11188752"/>
            <a:ext cx="11860963" cy="483237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15297150" y="11120225"/>
            <a:ext cx="5463300" cy="164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"/>
          <p:cNvSpPr txBox="1"/>
          <p:nvPr/>
        </p:nvSpPr>
        <p:spPr>
          <a:xfrm>
            <a:off x="14668500" y="15168250"/>
            <a:ext cx="1638300" cy="3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16927950" y="14966950"/>
            <a:ext cx="5170200" cy="104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1" name="Google Shape;91;p1"/>
          <p:cNvGraphicFramePr/>
          <p:nvPr/>
        </p:nvGraphicFramePr>
        <p:xfrm>
          <a:off x="35848200" y="8793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{A706A8EF-25AB-4867-92C3-386D12F70C72}</a:tableStyleId>
              </a:tblPr>
              <a:tblGrid>
                <a:gridCol w="1434425"/>
                <a:gridCol w="5522550"/>
              </a:tblGrid>
              <a:tr h="42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Crystal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Condition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Solution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(B3)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 M Ammonium acetate, 0.1 M Sodium citrate tribasic dihydrate pH 5.6, 15 % w/v Polyethylene glycol 4,000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(C3)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 M HEPES sodium pH 7.5, 2% v/v Polyethylene glycol 400 1.0 M Ammonium sulfate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(C5)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 M Potassium phosphate monobasic, 10% w/v Polyethylene glycol 8,000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2" name="Google Shape;92;p1"/>
          <p:cNvGraphicFramePr/>
          <p:nvPr/>
        </p:nvGraphicFramePr>
        <p:xfrm>
          <a:off x="35848200" y="13594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{A706A8EF-25AB-4867-92C3-386D12F70C72}</a:tableStyleId>
              </a:tblPr>
              <a:tblGrid>
                <a:gridCol w="1434425"/>
                <a:gridCol w="5522550"/>
              </a:tblGrid>
              <a:tr h="42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Crystal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Condition Solution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(4)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 M TRIS hydrochloride pH 8.5, 2.0 M Ammonium sulfate 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(34) 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 M HEPES sodium pH 7.5, 0.1 M HEPES sodium pH 7.5, 0.8 M Potassium phosphate monobasic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(me) 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 M HEPES sodium pH 7.5, 0.1 M HEPES sodium pH 7.5, 0.8 M Potassium phosphate monobasic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3" name="Google Shape;93;p1"/>
          <p:cNvGraphicFramePr/>
          <p:nvPr/>
        </p:nvGraphicFramePr>
        <p:xfrm>
          <a:off x="35772000" y="225221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{A706A8EF-25AB-4867-92C3-386D12F70C72}</a:tableStyleId>
              </a:tblPr>
              <a:tblGrid>
                <a:gridCol w="1314375"/>
                <a:gridCol w="5795000"/>
              </a:tblGrid>
              <a:tr h="544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Crystal #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Condition Solution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(C1)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30% (v/v) PEG 400, 100 mM Tris base/ Hydrochloric acid pH 8.5, 200 mM Magnesium Chloride 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(C4)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20% (v/v) PEG 3000, 100 mM HEPES/Sodium hydroxide pH 7.5, 200 mM Sodium Chloride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98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(F11)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15% (v/v) Reagent alcohol, 100 mM H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EPES/ Sodium hydroxide pH 7.5, 200 mM Magnesium Chloride </a:t>
                      </a:r>
                      <a:endParaRPr sz="2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4" name="Google Shape;94;p1"/>
          <p:cNvGraphicFramePr/>
          <p:nvPr/>
        </p:nvGraphicFramePr>
        <p:xfrm>
          <a:off x="35772000" y="1831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{A706A8EF-25AB-4867-92C3-386D12F70C72}</a:tableStyleId>
              </a:tblPr>
              <a:tblGrid>
                <a:gridCol w="1510625"/>
                <a:gridCol w="5446350"/>
              </a:tblGrid>
              <a:tr h="42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Crystal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Condition Solution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(C9) </a:t>
                      </a:r>
                      <a:endParaRPr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40% (v/v) ethylene glycol; 100 mM MES/ NaOH pH 6.0; 200 mM Zinc acetate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(D7) 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40% (v/v) ethylene glycol; 100 mM MES/ NaOH pH 6.0; 200 mM Zinc acetate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(G2)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25% (v/v) 1,2 propanediol; 100mM imidazole/HCl 8.0; 200 mM Zinc acetate; 10% (v/v) Glycerol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95" name="Google Shape;95;p1"/>
          <p:cNvPicPr preferRelativeResize="0"/>
          <p:nvPr/>
        </p:nvPicPr>
        <p:blipFill rotWithShape="1">
          <a:blip r:embed="rId13">
            <a:alphaModFix/>
          </a:blip>
          <a:srcRect b="0" l="0" r="32244" t="0"/>
          <a:stretch/>
        </p:blipFill>
        <p:spPr>
          <a:xfrm>
            <a:off x="4240250" y="12272662"/>
            <a:ext cx="3712000" cy="596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14">
            <a:alphaModFix/>
          </a:blip>
          <a:srcRect b="8696" l="0" r="0" t="10703"/>
          <a:stretch/>
        </p:blipFill>
        <p:spPr>
          <a:xfrm>
            <a:off x="1925525" y="24442975"/>
            <a:ext cx="3960000" cy="319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104975" y="24456675"/>
            <a:ext cx="33147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/>
          <p:nvPr/>
        </p:nvSpPr>
        <p:spPr>
          <a:xfrm>
            <a:off x="876300" y="27660600"/>
            <a:ext cx="5276700" cy="9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Figure 1.2 - </a:t>
            </a:r>
            <a:r>
              <a:rPr lang="en-US" sz="1800"/>
              <a:t>Hen egg-white Lysozyme </a:t>
            </a:r>
            <a:endParaRPr sz="1800"/>
          </a:p>
        </p:txBody>
      </p:sp>
      <p:sp>
        <p:nvSpPr>
          <p:cNvPr id="99" name="Google Shape;99;p1"/>
          <p:cNvSpPr txBox="1"/>
          <p:nvPr/>
        </p:nvSpPr>
        <p:spPr>
          <a:xfrm>
            <a:off x="6972300" y="27660600"/>
            <a:ext cx="5463300" cy="9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Figure 1.3 - </a:t>
            </a:r>
            <a:r>
              <a:rPr lang="en-US" sz="1800"/>
              <a:t>Plant Thaumatin </a:t>
            </a:r>
            <a:endParaRPr sz="1800"/>
          </a:p>
        </p:txBody>
      </p:sp>
      <p:sp>
        <p:nvSpPr>
          <p:cNvPr id="100" name="Google Shape;100;p1"/>
          <p:cNvSpPr txBox="1"/>
          <p:nvPr/>
        </p:nvSpPr>
        <p:spPr>
          <a:xfrm>
            <a:off x="11521200" y="15938150"/>
            <a:ext cx="13137300" cy="9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Figure 2 - </a:t>
            </a:r>
            <a:r>
              <a:rPr lang="en-US" sz="1800"/>
              <a:t>The figure shows </a:t>
            </a:r>
            <a:r>
              <a:rPr lang="en-US" sz="1800"/>
              <a:t>how</a:t>
            </a:r>
            <a:r>
              <a:rPr lang="en-US" sz="1800"/>
              <a:t> </a:t>
            </a:r>
            <a:r>
              <a:rPr lang="en-US" sz="1800"/>
              <a:t>the</a:t>
            </a:r>
            <a:r>
              <a:rPr lang="en-US" sz="1800"/>
              <a:t> </a:t>
            </a:r>
            <a:r>
              <a:rPr lang="en-US" sz="1800"/>
              <a:t>crystallization</a:t>
            </a:r>
            <a:r>
              <a:rPr lang="en-US" sz="1800"/>
              <a:t> trays are </a:t>
            </a:r>
            <a:r>
              <a:rPr lang="en-US" sz="1800"/>
              <a:t>setup</a:t>
            </a:r>
            <a:r>
              <a:rPr lang="en-US" sz="1800"/>
              <a:t> and how the Sitting Drop </a:t>
            </a:r>
            <a:r>
              <a:rPr lang="en-US" sz="1800"/>
              <a:t>Vapor</a:t>
            </a:r>
            <a:r>
              <a:rPr lang="en-US" sz="1800"/>
              <a:t> DIffusion </a:t>
            </a:r>
            <a:r>
              <a:rPr lang="en-US" sz="1800"/>
              <a:t>phenomena</a:t>
            </a:r>
            <a:r>
              <a:rPr lang="en-US" sz="1800"/>
              <a:t> works.</a:t>
            </a:r>
            <a:endParaRPr sz="1800"/>
          </a:p>
        </p:txBody>
      </p:sp>
      <p:sp>
        <p:nvSpPr>
          <p:cNvPr id="101" name="Google Shape;101;p1"/>
          <p:cNvSpPr txBox="1"/>
          <p:nvPr/>
        </p:nvSpPr>
        <p:spPr>
          <a:xfrm>
            <a:off x="1066800" y="18154650"/>
            <a:ext cx="989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igure 1 - This figure shows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Macromolecular Crystallization process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25469850" y="21221675"/>
            <a:ext cx="5367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</a:t>
            </a:r>
            <a:r>
              <a:rPr lang="en-US" sz="2000">
                <a:solidFill>
                  <a:schemeClr val="dk1"/>
                </a:solidFill>
              </a:rPr>
              <a:t>.)</a:t>
            </a:r>
            <a:endParaRPr sz="2000"/>
          </a:p>
        </p:txBody>
      </p:sp>
      <p:sp>
        <p:nvSpPr>
          <p:cNvPr id="103" name="Google Shape;103;p1"/>
          <p:cNvSpPr txBox="1"/>
          <p:nvPr/>
        </p:nvSpPr>
        <p:spPr>
          <a:xfrm>
            <a:off x="28956000" y="21145475"/>
            <a:ext cx="634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2.)</a:t>
            </a:r>
            <a:endParaRPr sz="2000"/>
          </a:p>
        </p:txBody>
      </p:sp>
      <p:sp>
        <p:nvSpPr>
          <p:cNvPr id="104" name="Google Shape;104;p1"/>
          <p:cNvSpPr txBox="1"/>
          <p:nvPr/>
        </p:nvSpPr>
        <p:spPr>
          <a:xfrm>
            <a:off x="32461200" y="21145475"/>
            <a:ext cx="6345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3.)</a:t>
            </a:r>
            <a:endParaRPr sz="2000"/>
          </a:p>
        </p:txBody>
      </p:sp>
      <p:grpSp>
        <p:nvGrpSpPr>
          <p:cNvPr id="105" name="Google Shape;105;p1"/>
          <p:cNvGrpSpPr/>
          <p:nvPr/>
        </p:nvGrpSpPr>
        <p:grpSpPr>
          <a:xfrm>
            <a:off x="11734975" y="20923022"/>
            <a:ext cx="12836700" cy="919750"/>
            <a:chOff x="2130905" y="6426587"/>
            <a:chExt cx="9000000" cy="792000"/>
          </a:xfrm>
        </p:grpSpPr>
        <p:sp>
          <p:nvSpPr>
            <p:cNvPr id="106" name="Google Shape;106;p1"/>
            <p:cNvSpPr/>
            <p:nvPr/>
          </p:nvSpPr>
          <p:spPr>
            <a:xfrm>
              <a:off x="2130905" y="6426587"/>
              <a:ext cx="9000000" cy="7920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2278286" y="6488704"/>
              <a:ext cx="8801700" cy="6156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13859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Arial"/>
                <a:buNone/>
              </a:pPr>
              <a:r>
                <a:rPr b="1" lang="en-US" sz="4000">
                  <a:solidFill>
                    <a:schemeClr val="lt1"/>
                  </a:solidFill>
                </a:rPr>
                <a:t>Future Work</a:t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1"/>
          <p:cNvSpPr txBox="1"/>
          <p:nvPr/>
        </p:nvSpPr>
        <p:spPr>
          <a:xfrm>
            <a:off x="11864100" y="21861854"/>
            <a:ext cx="12512700" cy="44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Arrange to cryo-cool, ship, and collect XRD data on the samples of the four proteins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Use appropriate software to determine or re-determine the proteins’ structures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Font typeface="Calibri"/>
              <a:buChar char="●"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Expand the project to include another clinically significant protein, OTUD6B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1"/>
          <p:cNvGrpSpPr/>
          <p:nvPr/>
        </p:nvGrpSpPr>
        <p:grpSpPr>
          <a:xfrm>
            <a:off x="11735346" y="16579622"/>
            <a:ext cx="12836700" cy="919750"/>
            <a:chOff x="2130905" y="6426587"/>
            <a:chExt cx="9000000" cy="792000"/>
          </a:xfrm>
        </p:grpSpPr>
        <p:sp>
          <p:nvSpPr>
            <p:cNvPr id="110" name="Google Shape;110;p1"/>
            <p:cNvSpPr/>
            <p:nvPr/>
          </p:nvSpPr>
          <p:spPr>
            <a:xfrm>
              <a:off x="2130905" y="6426587"/>
              <a:ext cx="9000000" cy="7920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2278286" y="6488704"/>
              <a:ext cx="8801700" cy="615600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13859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Arial"/>
                <a:buNone/>
              </a:pPr>
              <a:r>
                <a:rPr b="1" lang="en-US" sz="4000">
                  <a:solidFill>
                    <a:schemeClr val="lt1"/>
                  </a:solidFill>
                </a:rPr>
                <a:t>Reservoir Chamber Conditions</a:t>
              </a:r>
              <a:endPara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2" name="Google Shape;112;p1"/>
          <p:cNvPicPr preferRelativeResize="0"/>
          <p:nvPr/>
        </p:nvPicPr>
        <p:blipFill rotWithShape="1">
          <a:blip r:embed="rId16">
            <a:alphaModFix/>
          </a:blip>
          <a:srcRect b="10966" l="0" r="0" t="12668"/>
          <a:stretch/>
        </p:blipFill>
        <p:spPr>
          <a:xfrm>
            <a:off x="25914375" y="18007688"/>
            <a:ext cx="2634426" cy="357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9416388" y="18068928"/>
            <a:ext cx="2634424" cy="351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2897150" y="18019360"/>
            <a:ext cx="2634424" cy="351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2871200" y="8607842"/>
            <a:ext cx="2634401" cy="351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333900" y="8607840"/>
            <a:ext cx="2634401" cy="351253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"/>
          <p:cNvSpPr txBox="1"/>
          <p:nvPr/>
        </p:nvSpPr>
        <p:spPr>
          <a:xfrm>
            <a:off x="33851850" y="4610100"/>
            <a:ext cx="7696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 Summer 2023 IIT Research Experiences for Undergraduates (REU) Participant</a:t>
            </a:r>
            <a:endParaRPr b="1" sz="2000"/>
          </a:p>
        </p:txBody>
      </p:sp>
      <p:sp>
        <p:nvSpPr>
          <p:cNvPr id="118" name="Google Shape;118;p1"/>
          <p:cNvSpPr txBox="1"/>
          <p:nvPr/>
        </p:nvSpPr>
        <p:spPr>
          <a:xfrm>
            <a:off x="11239500" y="26631900"/>
            <a:ext cx="131373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libri"/>
                <a:ea typeface="Calibri"/>
                <a:cs typeface="Calibri"/>
                <a:sym typeface="Calibri"/>
              </a:rPr>
              <a:t>References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1"/>
              </a:rPr>
              <a:t>https://www.researchgate.net/publication/327271939_Polyoxometalates_more_than_a_phasing_tool_in_protein_crystallography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2"/>
              </a:rPr>
              <a:t>https://smb.slac.stanford.edu/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3"/>
              </a:rPr>
              <a:t>https://hamptonresearch.com/cat-1.html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4"/>
              </a:rPr>
              <a:t>https://rigakureagents.com/collections/blocks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5"/>
              </a:rPr>
              <a:t>https://hamptonresearch.com/uploads/cg_pdf/CG101_Sitting_Drop_Vapor_Diffusion.pdf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JialingLabIIT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0x010100DFECD4E735D21F4381A456C9C7EC4994</vt:lpwstr>
  </property>
</Properties>
</file>