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0"/>
  </p:notesMasterIdLst>
  <p:handoutMasterIdLst>
    <p:handoutMasterId r:id="rId81"/>
  </p:handoutMasterIdLst>
  <p:sldIdLst>
    <p:sldId id="531" r:id="rId2"/>
    <p:sldId id="540" r:id="rId3"/>
    <p:sldId id="546" r:id="rId4"/>
    <p:sldId id="506" r:id="rId5"/>
    <p:sldId id="673" r:id="rId6"/>
    <p:sldId id="674" r:id="rId7"/>
    <p:sldId id="716" r:id="rId8"/>
    <p:sldId id="666" r:id="rId9"/>
    <p:sldId id="668" r:id="rId10"/>
    <p:sldId id="669" r:id="rId11"/>
    <p:sldId id="657" r:id="rId12"/>
    <p:sldId id="675" r:id="rId13"/>
    <p:sldId id="676" r:id="rId14"/>
    <p:sldId id="677" r:id="rId15"/>
    <p:sldId id="678" r:id="rId16"/>
    <p:sldId id="679" r:id="rId17"/>
    <p:sldId id="680" r:id="rId18"/>
    <p:sldId id="681" r:id="rId19"/>
    <p:sldId id="682" r:id="rId20"/>
    <p:sldId id="683" r:id="rId21"/>
    <p:sldId id="684" r:id="rId22"/>
    <p:sldId id="718" r:id="rId23"/>
    <p:sldId id="724" r:id="rId24"/>
    <p:sldId id="687" r:id="rId25"/>
    <p:sldId id="688" r:id="rId26"/>
    <p:sldId id="701" r:id="rId27"/>
    <p:sldId id="723" r:id="rId28"/>
    <p:sldId id="659" r:id="rId29"/>
    <p:sldId id="706" r:id="rId30"/>
    <p:sldId id="707" r:id="rId31"/>
    <p:sldId id="710" r:id="rId32"/>
    <p:sldId id="568" r:id="rId33"/>
    <p:sldId id="571" r:id="rId34"/>
    <p:sldId id="572" r:id="rId35"/>
    <p:sldId id="720" r:id="rId36"/>
    <p:sldId id="721" r:id="rId37"/>
    <p:sldId id="711" r:id="rId38"/>
    <p:sldId id="712" r:id="rId39"/>
    <p:sldId id="713" r:id="rId40"/>
    <p:sldId id="605" r:id="rId41"/>
    <p:sldId id="607" r:id="rId42"/>
    <p:sldId id="608" r:id="rId43"/>
    <p:sldId id="609" r:id="rId44"/>
    <p:sldId id="610" r:id="rId45"/>
    <p:sldId id="634" r:id="rId46"/>
    <p:sldId id="635" r:id="rId47"/>
    <p:sldId id="636" r:id="rId48"/>
    <p:sldId id="637" r:id="rId49"/>
    <p:sldId id="638" r:id="rId50"/>
    <p:sldId id="639" r:id="rId51"/>
    <p:sldId id="640" r:id="rId52"/>
    <p:sldId id="642" r:id="rId53"/>
    <p:sldId id="643" r:id="rId54"/>
    <p:sldId id="644" r:id="rId55"/>
    <p:sldId id="645" r:id="rId56"/>
    <p:sldId id="646" r:id="rId57"/>
    <p:sldId id="647" r:id="rId58"/>
    <p:sldId id="648" r:id="rId59"/>
    <p:sldId id="649" r:id="rId60"/>
    <p:sldId id="650" r:id="rId61"/>
    <p:sldId id="651" r:id="rId62"/>
    <p:sldId id="652" r:id="rId63"/>
    <p:sldId id="653" r:id="rId64"/>
    <p:sldId id="654" r:id="rId65"/>
    <p:sldId id="719" r:id="rId66"/>
    <p:sldId id="581" r:id="rId67"/>
    <p:sldId id="672" r:id="rId68"/>
    <p:sldId id="575" r:id="rId69"/>
    <p:sldId id="576" r:id="rId70"/>
    <p:sldId id="577" r:id="rId71"/>
    <p:sldId id="580" r:id="rId72"/>
    <p:sldId id="560" r:id="rId73"/>
    <p:sldId id="596" r:id="rId74"/>
    <p:sldId id="569" r:id="rId75"/>
    <p:sldId id="574" r:id="rId76"/>
    <p:sldId id="722" r:id="rId77"/>
    <p:sldId id="685" r:id="rId78"/>
    <p:sldId id="717" r:id="rId7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E5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071"/>
    <p:restoredTop sz="94534"/>
  </p:normalViewPr>
  <p:slideViewPr>
    <p:cSldViewPr>
      <p:cViewPr>
        <p:scale>
          <a:sx n="126" d="100"/>
          <a:sy n="126" d="100"/>
        </p:scale>
        <p:origin x="288"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1104"/>
    </p:cViewPr>
  </p:sorterViewPr>
  <p:notesViewPr>
    <p:cSldViewPr>
      <p:cViewPr varScale="1">
        <p:scale>
          <a:sx n="84" d="100"/>
          <a:sy n="84" d="100"/>
        </p:scale>
        <p:origin x="-2184"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eikang\Desktop\RegnierDATA\TR_IR_2018.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irving:Dropbox:de%20Tombe%20collectedanalysis2015:detome2010WTintesnity%20analysis%20March242015.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irving:Dropbox:de%20Tombe%20collectedanalysis2015:detome2010WTintesnity%20analysis%20March24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41160237545519"/>
          <c:y val="9.8028252240117034E-2"/>
          <c:w val="0.8161535993859067"/>
          <c:h val="0.65651398056125188"/>
        </c:manualLayout>
      </c:layout>
      <c:scatterChart>
        <c:scatterStyle val="smoothMarker"/>
        <c:varyColors val="0"/>
        <c:ser>
          <c:idx val="0"/>
          <c:order val="0"/>
          <c:tx>
            <c:strRef>
              <c:f>dATP!$G$67</c:f>
              <c:strCache>
                <c:ptCount val="1"/>
                <c:pt idx="0">
                  <c:v>Tension</c:v>
                </c:pt>
              </c:strCache>
            </c:strRef>
          </c:tx>
          <c:spPr>
            <a:ln w="34925" cap="rnd">
              <a:solidFill>
                <a:schemeClr val="tx1"/>
              </a:solidFill>
              <a:round/>
            </a:ln>
            <a:effectLst/>
          </c:spPr>
          <c:marker>
            <c:symbol val="circle"/>
            <c:size val="5"/>
            <c:spPr>
              <a:noFill/>
              <a:ln w="9525">
                <a:noFill/>
              </a:ln>
              <a:effectLst/>
            </c:spPr>
          </c:marker>
          <c:xVal>
            <c:numRef>
              <c:f>dATP!$D$68:$D$125</c:f>
              <c:numCache>
                <c:formatCode>General</c:formatCode>
                <c:ptCount val="58"/>
                <c:pt idx="0">
                  <c:v>0</c:v>
                </c:pt>
                <c:pt idx="1">
                  <c:v>0.05</c:v>
                </c:pt>
                <c:pt idx="2">
                  <c:v>0.1</c:v>
                </c:pt>
                <c:pt idx="3">
                  <c:v>0.15000000000000002</c:v>
                </c:pt>
                <c:pt idx="4">
                  <c:v>0.2</c:v>
                </c:pt>
                <c:pt idx="5">
                  <c:v>0.25</c:v>
                </c:pt>
                <c:pt idx="6">
                  <c:v>0.3</c:v>
                </c:pt>
                <c:pt idx="7">
                  <c:v>0.35</c:v>
                </c:pt>
                <c:pt idx="8">
                  <c:v>0.39999999999999997</c:v>
                </c:pt>
                <c:pt idx="9">
                  <c:v>0.44999999999999996</c:v>
                </c:pt>
                <c:pt idx="10">
                  <c:v>0.49999999999999994</c:v>
                </c:pt>
                <c:pt idx="11">
                  <c:v>0.54999999999999993</c:v>
                </c:pt>
                <c:pt idx="12">
                  <c:v>0.6</c:v>
                </c:pt>
                <c:pt idx="13">
                  <c:v>0.65</c:v>
                </c:pt>
                <c:pt idx="14">
                  <c:v>0.70000000000000007</c:v>
                </c:pt>
                <c:pt idx="15">
                  <c:v>0.75000000000000011</c:v>
                </c:pt>
                <c:pt idx="16">
                  <c:v>0.80000000000000016</c:v>
                </c:pt>
                <c:pt idx="17">
                  <c:v>0.8500000000000002</c:v>
                </c:pt>
                <c:pt idx="18">
                  <c:v>0.90000000000000024</c:v>
                </c:pt>
                <c:pt idx="19">
                  <c:v>0.95000000000000029</c:v>
                </c:pt>
                <c:pt idx="20">
                  <c:v>1.0000000000000002</c:v>
                </c:pt>
                <c:pt idx="21">
                  <c:v>1.0500000000000003</c:v>
                </c:pt>
                <c:pt idx="22">
                  <c:v>1.1000000000000003</c:v>
                </c:pt>
                <c:pt idx="23">
                  <c:v>1.1500000000000004</c:v>
                </c:pt>
                <c:pt idx="24">
                  <c:v>1.2000000000000004</c:v>
                </c:pt>
                <c:pt idx="25">
                  <c:v>1.2500000000000004</c:v>
                </c:pt>
                <c:pt idx="26">
                  <c:v>1.3000000000000005</c:v>
                </c:pt>
                <c:pt idx="27">
                  <c:v>1.3500000000000005</c:v>
                </c:pt>
                <c:pt idx="28">
                  <c:v>1.4000000000000006</c:v>
                </c:pt>
                <c:pt idx="29">
                  <c:v>1.4500000000000006</c:v>
                </c:pt>
                <c:pt idx="30">
                  <c:v>1.5000000000000007</c:v>
                </c:pt>
                <c:pt idx="31">
                  <c:v>1.5500000000000007</c:v>
                </c:pt>
                <c:pt idx="32">
                  <c:v>1.6000000000000008</c:v>
                </c:pt>
                <c:pt idx="33">
                  <c:v>1.6500000000000008</c:v>
                </c:pt>
                <c:pt idx="34">
                  <c:v>1.7000000000000008</c:v>
                </c:pt>
                <c:pt idx="35">
                  <c:v>1.7500000000000009</c:v>
                </c:pt>
                <c:pt idx="36">
                  <c:v>1.8000000000000009</c:v>
                </c:pt>
                <c:pt idx="37">
                  <c:v>1.850000000000001</c:v>
                </c:pt>
                <c:pt idx="38">
                  <c:v>1.900000000000001</c:v>
                </c:pt>
                <c:pt idx="39">
                  <c:v>1.9500000000000011</c:v>
                </c:pt>
                <c:pt idx="40">
                  <c:v>2.0000000000000009</c:v>
                </c:pt>
                <c:pt idx="41">
                  <c:v>2.0500000000000007</c:v>
                </c:pt>
                <c:pt idx="42">
                  <c:v>2.1000000000000005</c:v>
                </c:pt>
                <c:pt idx="43">
                  <c:v>2.1500000000000004</c:v>
                </c:pt>
                <c:pt idx="44">
                  <c:v>2.2000000000000002</c:v>
                </c:pt>
                <c:pt idx="45">
                  <c:v>2.25</c:v>
                </c:pt>
                <c:pt idx="46">
                  <c:v>2.2999999999999998</c:v>
                </c:pt>
                <c:pt idx="47">
                  <c:v>2.3499999999999996</c:v>
                </c:pt>
                <c:pt idx="48">
                  <c:v>2.3999999999999995</c:v>
                </c:pt>
                <c:pt idx="49">
                  <c:v>2.4499999999999993</c:v>
                </c:pt>
                <c:pt idx="50">
                  <c:v>2.4999999999999991</c:v>
                </c:pt>
                <c:pt idx="51">
                  <c:v>2.5499999999999989</c:v>
                </c:pt>
                <c:pt idx="52">
                  <c:v>2.5999999999999988</c:v>
                </c:pt>
                <c:pt idx="53">
                  <c:v>2.6499999999999986</c:v>
                </c:pt>
                <c:pt idx="54">
                  <c:v>2.6999999999999984</c:v>
                </c:pt>
                <c:pt idx="55">
                  <c:v>2.7499999999999982</c:v>
                </c:pt>
                <c:pt idx="56">
                  <c:v>2.799999999999998</c:v>
                </c:pt>
                <c:pt idx="57">
                  <c:v>2.8499999999999979</c:v>
                </c:pt>
              </c:numCache>
            </c:numRef>
          </c:xVal>
          <c:yVal>
            <c:numRef>
              <c:f>dATP!$G$68:$G$125</c:f>
              <c:numCache>
                <c:formatCode>General</c:formatCode>
                <c:ptCount val="58"/>
                <c:pt idx="0">
                  <c:v>1.0215577980649619</c:v>
                </c:pt>
                <c:pt idx="1">
                  <c:v>1.062727880385945</c:v>
                </c:pt>
                <c:pt idx="2">
                  <c:v>0.9294037446529726</c:v>
                </c:pt>
                <c:pt idx="3">
                  <c:v>0.90116096341666796</c:v>
                </c:pt>
                <c:pt idx="4">
                  <c:v>0.9258196316139724</c:v>
                </c:pt>
                <c:pt idx="5">
                  <c:v>1.0892944358452601</c:v>
                </c:pt>
                <c:pt idx="6">
                  <c:v>1.0244270067122789</c:v>
                </c:pt>
                <c:pt idx="7">
                  <c:v>0.89756799707250745</c:v>
                </c:pt>
                <c:pt idx="8">
                  <c:v>0.98996551637639896</c:v>
                </c:pt>
                <c:pt idx="9">
                  <c:v>1.1194524820978802</c:v>
                </c:pt>
                <c:pt idx="10">
                  <c:v>9.9362392340120191</c:v>
                </c:pt>
                <c:pt idx="11">
                  <c:v>36.516799884316796</c:v>
                </c:pt>
                <c:pt idx="12">
                  <c:v>58.255263658805404</c:v>
                </c:pt>
                <c:pt idx="13">
                  <c:v>72.091031159207489</c:v>
                </c:pt>
                <c:pt idx="14">
                  <c:v>80.769473213587446</c:v>
                </c:pt>
                <c:pt idx="15">
                  <c:v>86.350689746249543</c:v>
                </c:pt>
                <c:pt idx="16">
                  <c:v>90.255006912955793</c:v>
                </c:pt>
                <c:pt idx="17">
                  <c:v>92.866817517149556</c:v>
                </c:pt>
                <c:pt idx="18">
                  <c:v>94.747408563802097</c:v>
                </c:pt>
                <c:pt idx="19">
                  <c:v>96.092092818051299</c:v>
                </c:pt>
                <c:pt idx="20">
                  <c:v>97.108625627662406</c:v>
                </c:pt>
                <c:pt idx="21">
                  <c:v>97.963591520304306</c:v>
                </c:pt>
                <c:pt idx="22">
                  <c:v>98.384135319818256</c:v>
                </c:pt>
                <c:pt idx="23">
                  <c:v>98.937036769251904</c:v>
                </c:pt>
                <c:pt idx="24">
                  <c:v>99.203197371158609</c:v>
                </c:pt>
                <c:pt idx="25">
                  <c:v>99.486824806370848</c:v>
                </c:pt>
                <c:pt idx="26">
                  <c:v>99.547865394348293</c:v>
                </c:pt>
                <c:pt idx="27">
                  <c:v>99.746764485851699</c:v>
                </c:pt>
                <c:pt idx="28">
                  <c:v>99.83460624187525</c:v>
                </c:pt>
                <c:pt idx="29">
                  <c:v>99.927717190019948</c:v>
                </c:pt>
                <c:pt idx="30">
                  <c:v>99.1337852453767</c:v>
                </c:pt>
                <c:pt idx="31">
                  <c:v>92.609755161845797</c:v>
                </c:pt>
                <c:pt idx="32">
                  <c:v>73.386405454816412</c:v>
                </c:pt>
                <c:pt idx="33">
                  <c:v>44.615049438331553</c:v>
                </c:pt>
                <c:pt idx="34">
                  <c:v>27.068843300925302</c:v>
                </c:pt>
                <c:pt idx="35">
                  <c:v>17.7656958033858</c:v>
                </c:pt>
                <c:pt idx="36">
                  <c:v>12.1334916107556</c:v>
                </c:pt>
                <c:pt idx="37">
                  <c:v>8.2246275340741608</c:v>
                </c:pt>
                <c:pt idx="38">
                  <c:v>5.2894499589059052</c:v>
                </c:pt>
                <c:pt idx="39">
                  <c:v>3.4619957120492</c:v>
                </c:pt>
                <c:pt idx="40">
                  <c:v>2.046465834357615</c:v>
                </c:pt>
                <c:pt idx="41">
                  <c:v>1.2388865198100101</c:v>
                </c:pt>
                <c:pt idx="42">
                  <c:v>0.70776051219321445</c:v>
                </c:pt>
                <c:pt idx="43">
                  <c:v>0.51053912201772755</c:v>
                </c:pt>
                <c:pt idx="44">
                  <c:v>0.49282660949398949</c:v>
                </c:pt>
                <c:pt idx="45">
                  <c:v>0.39924053397234499</c:v>
                </c:pt>
                <c:pt idx="46">
                  <c:v>0.36740626194274001</c:v>
                </c:pt>
                <c:pt idx="47">
                  <c:v>0.14983481208122051</c:v>
                </c:pt>
                <c:pt idx="48">
                  <c:v>0.28866201474665548</c:v>
                </c:pt>
                <c:pt idx="49">
                  <c:v>9.9331870570580905E-2</c:v>
                </c:pt>
                <c:pt idx="50">
                  <c:v>0.32264395105302701</c:v>
                </c:pt>
                <c:pt idx="51">
                  <c:v>0.37554466271120701</c:v>
                </c:pt>
                <c:pt idx="52">
                  <c:v>0.29535880232487799</c:v>
                </c:pt>
                <c:pt idx="53">
                  <c:v>0.2249912573611545</c:v>
                </c:pt>
                <c:pt idx="54">
                  <c:v>0.15366386656298459</c:v>
                </c:pt>
                <c:pt idx="55">
                  <c:v>0.31857954620908846</c:v>
                </c:pt>
                <c:pt idx="56">
                  <c:v>0.15821077653815152</c:v>
                </c:pt>
                <c:pt idx="57">
                  <c:v>0.4382548364868315</c:v>
                </c:pt>
              </c:numCache>
            </c:numRef>
          </c:yVal>
          <c:smooth val="1"/>
          <c:extLst>
            <c:ext xmlns:c16="http://schemas.microsoft.com/office/drawing/2014/chart" uri="{C3380CC4-5D6E-409C-BE32-E72D297353CC}">
              <c16:uniqueId val="{00000000-AFBD-4F62-AF91-52C225ABB000}"/>
            </c:ext>
          </c:extLst>
        </c:ser>
        <c:dLbls>
          <c:showLegendKey val="0"/>
          <c:showVal val="0"/>
          <c:showCatName val="0"/>
          <c:showSerName val="0"/>
          <c:showPercent val="0"/>
          <c:showBubbleSize val="0"/>
        </c:dLbls>
        <c:axId val="412172447"/>
        <c:axId val="412172863"/>
      </c:scatterChart>
      <c:valAx>
        <c:axId val="412172447"/>
        <c:scaling>
          <c:orientation val="minMax"/>
          <c:max val="2.8"/>
          <c:min val="0"/>
        </c:scaling>
        <c:delete val="0"/>
        <c:axPos val="b"/>
        <c:title>
          <c:tx>
            <c:rich>
              <a:bodyPr/>
              <a:lstStyle/>
              <a:p>
                <a:pPr>
                  <a:defRPr sz="3200"/>
                </a:pPr>
                <a:r>
                  <a:rPr lang="en-US" sz="2000" dirty="0"/>
                  <a:t>Time(s)</a:t>
                </a:r>
              </a:p>
            </c:rich>
          </c:tx>
          <c:layout>
            <c:manualLayout>
              <c:xMode val="edge"/>
              <c:yMode val="edge"/>
              <c:x val="0.69870427103942856"/>
              <c:y val="0.87329715057377166"/>
            </c:manualLayout>
          </c:layout>
          <c:overlay val="0"/>
        </c:title>
        <c:numFmt formatCode="General" sourceLinked="1"/>
        <c:majorTickMark val="in"/>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412172863"/>
        <c:crosses val="autoZero"/>
        <c:crossBetween val="midCat"/>
      </c:valAx>
      <c:valAx>
        <c:axId val="412172863"/>
        <c:scaling>
          <c:orientation val="minMax"/>
          <c:max val="110"/>
          <c:min val="0"/>
        </c:scaling>
        <c:delete val="0"/>
        <c:axPos val="l"/>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en-US"/>
          </a:p>
        </c:txPr>
        <c:crossAx val="412172447"/>
        <c:crosses val="autoZero"/>
        <c:crossBetween val="midCat"/>
        <c:majorUnit val="20"/>
      </c:valAx>
    </c:plotArea>
    <c:plotVisOnly val="1"/>
    <c:dispBlanksAs val="gap"/>
    <c:showDLblsOverMax val="0"/>
  </c:chart>
  <c:spPr>
    <a:ln>
      <a:noFill/>
    </a:ln>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a:t>WT</a:t>
            </a:r>
          </a:p>
        </c:rich>
      </c:tx>
      <c:overlay val="0"/>
    </c:title>
    <c:autoTitleDeleted val="0"/>
    <c:plotArea>
      <c:layout/>
      <c:barChart>
        <c:barDir val="col"/>
        <c:grouping val="clustered"/>
        <c:varyColors val="0"/>
        <c:ser>
          <c:idx val="0"/>
          <c:order val="0"/>
          <c:spPr>
            <a:solidFill>
              <a:srgbClr val="0000FF"/>
            </a:solidFill>
            <a:ln>
              <a:noFill/>
            </a:ln>
          </c:spPr>
          <c:invertIfNegative val="0"/>
          <c:dPt>
            <c:idx val="1"/>
            <c:invertIfNegative val="0"/>
            <c:bubble3D val="0"/>
            <c:spPr>
              <a:solidFill>
                <a:srgbClr val="FF0000"/>
              </a:solidFill>
              <a:ln>
                <a:noFill/>
              </a:ln>
            </c:spPr>
            <c:extLst>
              <c:ext xmlns:c16="http://schemas.microsoft.com/office/drawing/2014/chart" uri="{C3380CC4-5D6E-409C-BE32-E72D297353CC}">
                <c16:uniqueId val="{00000001-6E22-3946-99EF-72EAB27CCD83}"/>
              </c:ext>
            </c:extLst>
          </c:dPt>
          <c:dPt>
            <c:idx val="3"/>
            <c:invertIfNegative val="0"/>
            <c:bubble3D val="0"/>
            <c:spPr>
              <a:solidFill>
                <a:srgbClr val="FF0000"/>
              </a:solidFill>
              <a:ln>
                <a:noFill/>
              </a:ln>
            </c:spPr>
            <c:extLst>
              <c:ext xmlns:c16="http://schemas.microsoft.com/office/drawing/2014/chart" uri="{C3380CC4-5D6E-409C-BE32-E72D297353CC}">
                <c16:uniqueId val="{00000003-6E22-3946-99EF-72EAB27CCD83}"/>
              </c:ext>
            </c:extLst>
          </c:dPt>
          <c:dPt>
            <c:idx val="4"/>
            <c:invertIfNegative val="0"/>
            <c:bubble3D val="0"/>
            <c:spPr>
              <a:solidFill>
                <a:srgbClr val="FF0000"/>
              </a:solidFill>
              <a:ln>
                <a:noFill/>
              </a:ln>
            </c:spPr>
            <c:extLst>
              <c:ext xmlns:c16="http://schemas.microsoft.com/office/drawing/2014/chart" uri="{C3380CC4-5D6E-409C-BE32-E72D297353CC}">
                <c16:uniqueId val="{00000005-6E22-3946-99EF-72EAB27CCD83}"/>
              </c:ext>
            </c:extLst>
          </c:dPt>
          <c:errBars>
            <c:errBarType val="both"/>
            <c:errValType val="cust"/>
            <c:noEndCap val="0"/>
            <c:plus>
              <c:numRef>
                <c:f>Sheet3!$C$2:$C$5</c:f>
                <c:numCache>
                  <c:formatCode>General</c:formatCode>
                  <c:ptCount val="4"/>
                  <c:pt idx="0">
                    <c:v>116410.9174023089</c:v>
                  </c:pt>
                  <c:pt idx="1">
                    <c:v>78053.087358799123</c:v>
                  </c:pt>
                  <c:pt idx="2">
                    <c:v>38223.622887834827</c:v>
                  </c:pt>
                  <c:pt idx="3">
                    <c:v>15167.805338588279</c:v>
                  </c:pt>
                </c:numCache>
              </c:numRef>
            </c:plus>
            <c:minus>
              <c:numLit>
                <c:formatCode>General</c:formatCode>
                <c:ptCount val="1"/>
                <c:pt idx="0">
                  <c:v>1</c:v>
                </c:pt>
              </c:numLit>
            </c:minus>
          </c:errBars>
          <c:cat>
            <c:strRef>
              <c:f>Sheet3!$A$2:$A$5</c:f>
              <c:strCache>
                <c:ptCount val="4"/>
                <c:pt idx="0">
                  <c:v>M2lmax</c:v>
                </c:pt>
                <c:pt idx="1">
                  <c:v>M2slack</c:v>
                </c:pt>
                <c:pt idx="2">
                  <c:v>Tn3 lmax</c:v>
                </c:pt>
                <c:pt idx="3">
                  <c:v>Tn3 slack</c:v>
                </c:pt>
              </c:strCache>
            </c:strRef>
          </c:cat>
          <c:val>
            <c:numRef>
              <c:f>Sheet3!$B$2:$B$5</c:f>
              <c:numCache>
                <c:formatCode>General</c:formatCode>
                <c:ptCount val="4"/>
                <c:pt idx="0">
                  <c:v>1053907.3052598001</c:v>
                </c:pt>
                <c:pt idx="1">
                  <c:v>545437.10614118329</c:v>
                </c:pt>
                <c:pt idx="2">
                  <c:v>343258.87271827977</c:v>
                </c:pt>
                <c:pt idx="3">
                  <c:v>170608.9720833842</c:v>
                </c:pt>
              </c:numCache>
            </c:numRef>
          </c:val>
          <c:extLst>
            <c:ext xmlns:c16="http://schemas.microsoft.com/office/drawing/2014/chart" uri="{C3380CC4-5D6E-409C-BE32-E72D297353CC}">
              <c16:uniqueId val="{00000006-6E22-3946-99EF-72EAB27CCD83}"/>
            </c:ext>
          </c:extLst>
        </c:ser>
        <c:dLbls>
          <c:showLegendKey val="0"/>
          <c:showVal val="0"/>
          <c:showCatName val="0"/>
          <c:showSerName val="0"/>
          <c:showPercent val="0"/>
          <c:showBubbleSize val="0"/>
        </c:dLbls>
        <c:gapWidth val="150"/>
        <c:axId val="-2123333368"/>
        <c:axId val="-2123336392"/>
      </c:barChart>
      <c:catAx>
        <c:axId val="-2123333368"/>
        <c:scaling>
          <c:orientation val="minMax"/>
        </c:scaling>
        <c:delete val="0"/>
        <c:axPos val="b"/>
        <c:numFmt formatCode="General" sourceLinked="0"/>
        <c:majorTickMark val="out"/>
        <c:minorTickMark val="none"/>
        <c:tickLblPos val="nextTo"/>
        <c:txPr>
          <a:bodyPr/>
          <a:lstStyle/>
          <a:p>
            <a:pPr>
              <a:defRPr sz="1600"/>
            </a:pPr>
            <a:endParaRPr lang="en-US"/>
          </a:p>
        </c:txPr>
        <c:crossAx val="-2123336392"/>
        <c:crosses val="autoZero"/>
        <c:auto val="1"/>
        <c:lblAlgn val="ctr"/>
        <c:lblOffset val="100"/>
        <c:noMultiLvlLbl val="0"/>
      </c:catAx>
      <c:valAx>
        <c:axId val="-2123336392"/>
        <c:scaling>
          <c:orientation val="minMax"/>
        </c:scaling>
        <c:delete val="0"/>
        <c:axPos val="l"/>
        <c:numFmt formatCode="0.00E+00" sourceLinked="0"/>
        <c:majorTickMark val="out"/>
        <c:minorTickMark val="none"/>
        <c:tickLblPos val="nextTo"/>
        <c:crossAx val="-2123333368"/>
        <c:crosses val="autoZero"/>
        <c:crossBetween val="between"/>
      </c:valAx>
      <c:spPr>
        <a:noFill/>
        <a:ln>
          <a:solidFill>
            <a:schemeClr val="tx1"/>
          </a:solidFill>
        </a:ln>
      </c:spPr>
    </c:plotArea>
    <c:plotVisOnly val="1"/>
    <c:dispBlanksAs val="gap"/>
    <c:showDLblsOverMax val="0"/>
  </c:chart>
  <c:spPr>
    <a:ln>
      <a:noFill/>
    </a:ln>
  </c:spPr>
  <c:txPr>
    <a:bodyPr/>
    <a:lstStyle/>
    <a:p>
      <a:pPr>
        <a:defRPr sz="1200" b="1" i="0" u="none"/>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3200"/>
            </a:pPr>
            <a:r>
              <a:rPr lang="en-US" sz="3200"/>
              <a:t>Titin Mutant</a:t>
            </a:r>
          </a:p>
        </c:rich>
      </c:tx>
      <c:overlay val="0"/>
    </c:title>
    <c:autoTitleDeleted val="0"/>
    <c:plotArea>
      <c:layout/>
      <c:barChart>
        <c:barDir val="col"/>
        <c:grouping val="clustered"/>
        <c:varyColors val="0"/>
        <c:ser>
          <c:idx val="0"/>
          <c:order val="0"/>
          <c:spPr>
            <a:solidFill>
              <a:srgbClr val="0000FF"/>
            </a:solidFill>
            <a:ln>
              <a:noFill/>
            </a:ln>
          </c:spPr>
          <c:invertIfNegative val="0"/>
          <c:dPt>
            <c:idx val="1"/>
            <c:invertIfNegative val="0"/>
            <c:bubble3D val="0"/>
            <c:spPr>
              <a:solidFill>
                <a:srgbClr val="FF0000"/>
              </a:solidFill>
              <a:ln>
                <a:noFill/>
              </a:ln>
            </c:spPr>
            <c:extLst>
              <c:ext xmlns:c16="http://schemas.microsoft.com/office/drawing/2014/chart" uri="{C3380CC4-5D6E-409C-BE32-E72D297353CC}">
                <c16:uniqueId val="{00000001-B4D6-D545-8209-149ABEA84C1D}"/>
              </c:ext>
            </c:extLst>
          </c:dPt>
          <c:dPt>
            <c:idx val="3"/>
            <c:invertIfNegative val="0"/>
            <c:bubble3D val="0"/>
            <c:spPr>
              <a:solidFill>
                <a:srgbClr val="FF0000"/>
              </a:solidFill>
              <a:ln>
                <a:noFill/>
              </a:ln>
            </c:spPr>
            <c:extLst>
              <c:ext xmlns:c16="http://schemas.microsoft.com/office/drawing/2014/chart" uri="{C3380CC4-5D6E-409C-BE32-E72D297353CC}">
                <c16:uniqueId val="{00000003-B4D6-D545-8209-149ABEA84C1D}"/>
              </c:ext>
            </c:extLst>
          </c:dPt>
          <c:dPt>
            <c:idx val="4"/>
            <c:invertIfNegative val="0"/>
            <c:bubble3D val="0"/>
            <c:spPr>
              <a:solidFill>
                <a:srgbClr val="FF0000"/>
              </a:solidFill>
              <a:ln>
                <a:noFill/>
              </a:ln>
            </c:spPr>
            <c:extLst>
              <c:ext xmlns:c16="http://schemas.microsoft.com/office/drawing/2014/chart" uri="{C3380CC4-5D6E-409C-BE32-E72D297353CC}">
                <c16:uniqueId val="{00000005-B4D6-D545-8209-149ABEA84C1D}"/>
              </c:ext>
            </c:extLst>
          </c:dPt>
          <c:errBars>
            <c:errBarType val="both"/>
            <c:errValType val="cust"/>
            <c:noEndCap val="0"/>
            <c:plus>
              <c:numRef>
                <c:f>Sheet3!$C$9:$C$12</c:f>
                <c:numCache>
                  <c:formatCode>General</c:formatCode>
                  <c:ptCount val="4"/>
                  <c:pt idx="0">
                    <c:v>22216.389225183761</c:v>
                  </c:pt>
                  <c:pt idx="1">
                    <c:v>22957.807852889498</c:v>
                  </c:pt>
                  <c:pt idx="2">
                    <c:v>10892.403032113711</c:v>
                  </c:pt>
                  <c:pt idx="3">
                    <c:v>11582.13241496477</c:v>
                  </c:pt>
                </c:numCache>
              </c:numRef>
            </c:plus>
            <c:minus>
              <c:numLit>
                <c:formatCode>General</c:formatCode>
                <c:ptCount val="1"/>
                <c:pt idx="0">
                  <c:v>1</c:v>
                </c:pt>
              </c:numLit>
            </c:minus>
          </c:errBars>
          <c:cat>
            <c:strRef>
              <c:f>Sheet3!$A$9:$A$12</c:f>
              <c:strCache>
                <c:ptCount val="4"/>
                <c:pt idx="0">
                  <c:v>M2lmax</c:v>
                </c:pt>
                <c:pt idx="1">
                  <c:v>M2slack</c:v>
                </c:pt>
                <c:pt idx="2">
                  <c:v>Tn3 lmax</c:v>
                </c:pt>
                <c:pt idx="3">
                  <c:v>Tn3 slack</c:v>
                </c:pt>
              </c:strCache>
            </c:strRef>
          </c:cat>
          <c:val>
            <c:numRef>
              <c:f>Sheet3!$B$9:$B$12</c:f>
              <c:numCache>
                <c:formatCode>0.00</c:formatCode>
                <c:ptCount val="4"/>
                <c:pt idx="0">
                  <c:v>173728.11111111109</c:v>
                </c:pt>
                <c:pt idx="1">
                  <c:v>146065.8222222222</c:v>
                </c:pt>
                <c:pt idx="2">
                  <c:v>70605.733333333323</c:v>
                </c:pt>
                <c:pt idx="3" formatCode="General">
                  <c:v>57352.555555555547</c:v>
                </c:pt>
              </c:numCache>
            </c:numRef>
          </c:val>
          <c:extLst>
            <c:ext xmlns:c16="http://schemas.microsoft.com/office/drawing/2014/chart" uri="{C3380CC4-5D6E-409C-BE32-E72D297353CC}">
              <c16:uniqueId val="{00000006-B4D6-D545-8209-149ABEA84C1D}"/>
            </c:ext>
          </c:extLst>
        </c:ser>
        <c:dLbls>
          <c:showLegendKey val="0"/>
          <c:showVal val="0"/>
          <c:showCatName val="0"/>
          <c:showSerName val="0"/>
          <c:showPercent val="0"/>
          <c:showBubbleSize val="0"/>
        </c:dLbls>
        <c:gapWidth val="150"/>
        <c:axId val="-2055004888"/>
        <c:axId val="-2055001880"/>
      </c:barChart>
      <c:catAx>
        <c:axId val="-2055004888"/>
        <c:scaling>
          <c:orientation val="minMax"/>
        </c:scaling>
        <c:delete val="0"/>
        <c:axPos val="b"/>
        <c:numFmt formatCode="General" sourceLinked="0"/>
        <c:majorTickMark val="out"/>
        <c:minorTickMark val="none"/>
        <c:tickLblPos val="nextTo"/>
        <c:txPr>
          <a:bodyPr/>
          <a:lstStyle/>
          <a:p>
            <a:pPr>
              <a:defRPr sz="1600"/>
            </a:pPr>
            <a:endParaRPr lang="en-US"/>
          </a:p>
        </c:txPr>
        <c:crossAx val="-2055001880"/>
        <c:crosses val="autoZero"/>
        <c:auto val="1"/>
        <c:lblAlgn val="ctr"/>
        <c:lblOffset val="100"/>
        <c:noMultiLvlLbl val="0"/>
      </c:catAx>
      <c:valAx>
        <c:axId val="-2055001880"/>
        <c:scaling>
          <c:orientation val="minMax"/>
        </c:scaling>
        <c:delete val="0"/>
        <c:axPos val="l"/>
        <c:numFmt formatCode="0.00E+00" sourceLinked="0"/>
        <c:majorTickMark val="out"/>
        <c:minorTickMark val="none"/>
        <c:tickLblPos val="nextTo"/>
        <c:crossAx val="-2055004888"/>
        <c:crosses val="autoZero"/>
        <c:crossBetween val="between"/>
      </c:valAx>
      <c:spPr>
        <a:noFill/>
        <a:ln>
          <a:solidFill>
            <a:schemeClr val="tx1"/>
          </a:solidFill>
        </a:ln>
      </c:spPr>
    </c:plotArea>
    <c:plotVisOnly val="1"/>
    <c:dispBlanksAs val="gap"/>
    <c:showDLblsOverMax val="0"/>
  </c:chart>
  <c:spPr>
    <a:ln>
      <a:noFill/>
    </a:ln>
  </c:spPr>
  <c:txPr>
    <a:bodyPr/>
    <a:lstStyle/>
    <a:p>
      <a:pPr>
        <a:defRPr sz="1200" b="1" i="0" u="none"/>
      </a:pPr>
      <a:endParaRPr lang="en-US"/>
    </a:p>
  </c:txPr>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B2740AA-93D5-3240-8D9B-C0DF2A0A6AB1}" type="datetimeFigureOut">
              <a:rPr lang="en-US"/>
              <a:pPr>
                <a:defRPr/>
              </a:pPr>
              <a:t>11/8/18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7E852E0-07E6-D249-A191-14852D27A7C6}" type="slidenum">
              <a:rPr lang="en-US"/>
              <a:pPr>
                <a:defRPr/>
              </a:pPr>
              <a:t>‹#›</a:t>
            </a:fld>
            <a:endParaRPr lang="en-US"/>
          </a:p>
        </p:txBody>
      </p:sp>
    </p:spTree>
    <p:extLst>
      <p:ext uri="{BB962C8B-B14F-4D97-AF65-F5344CB8AC3E}">
        <p14:creationId xmlns:p14="http://schemas.microsoft.com/office/powerpoint/2010/main" val="307753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pitchFamily="-112" charset="0"/>
                <a:ea typeface="ＭＳ Ｐゴシック" pitchFamily="-112" charset="-128"/>
                <a:cs typeface="+mn-cs"/>
              </a:defRPr>
            </a:lvl1pPr>
          </a:lstStyle>
          <a:p>
            <a:pPr>
              <a:defRPr/>
            </a:pPr>
            <a:endParaRPr lang="en-US"/>
          </a:p>
        </p:txBody>
      </p:sp>
      <p:sp>
        <p:nvSpPr>
          <p:cNvPr id="9318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pitchFamily="-112" charset="0"/>
                <a:ea typeface="ＭＳ Ｐゴシック" pitchFamily="-112" charset="-128"/>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9318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319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pitchFamily="-112" charset="0"/>
                <a:ea typeface="ＭＳ Ｐゴシック" pitchFamily="-112" charset="-128"/>
                <a:cs typeface="+mn-cs"/>
              </a:defRPr>
            </a:lvl1pPr>
          </a:lstStyle>
          <a:p>
            <a:pPr>
              <a:defRPr/>
            </a:pPr>
            <a:endParaRPr lang="en-US"/>
          </a:p>
        </p:txBody>
      </p:sp>
      <p:sp>
        <p:nvSpPr>
          <p:cNvPr id="9319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B97DDAE7-F349-2748-AE42-4A7385E91854}" type="slidenum">
              <a:rPr lang="en-US"/>
              <a:pPr>
                <a:defRPr/>
              </a:pPr>
              <a:t>‹#›</a:t>
            </a:fld>
            <a:endParaRPr lang="en-US"/>
          </a:p>
        </p:txBody>
      </p:sp>
    </p:spTree>
    <p:extLst>
      <p:ext uri="{BB962C8B-B14F-4D97-AF65-F5344CB8AC3E}">
        <p14:creationId xmlns:p14="http://schemas.microsoft.com/office/powerpoint/2010/main" val="27289700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pitchFamily="-112"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p:cNvSpPr>
          <p:nvPr>
            <p:ph type="sldImg"/>
          </p:nvPr>
        </p:nvSpPr>
        <p:spPr>
          <a:solidFill>
            <a:srgbClr val="FFFFFF"/>
          </a:solidFill>
          <a:ln/>
        </p:spPr>
      </p:sp>
      <p:sp>
        <p:nvSpPr>
          <p:cNvPr id="307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500">
                <a:solidFill>
                  <a:schemeClr val="tx1"/>
                </a:solidFill>
                <a:latin typeface="Arial" charset="0"/>
                <a:ea typeface="ＭＳ Ｐゴシック" charset="0"/>
                <a:cs typeface="ＭＳ Ｐゴシック" charset="0"/>
              </a:defRPr>
            </a:lvl1pPr>
            <a:lvl2pPr marL="35879619" indent="-35447153" defTabSz="914485" eaLnBrk="0" hangingPunct="0">
              <a:defRPr sz="1500">
                <a:solidFill>
                  <a:schemeClr val="tx1"/>
                </a:solidFill>
                <a:latin typeface="Arial" charset="0"/>
                <a:ea typeface="ＭＳ Ｐゴシック" charset="0"/>
              </a:defRPr>
            </a:lvl2pPr>
            <a:lvl3pPr eaLnBrk="0" hangingPunct="0">
              <a:defRPr sz="1500">
                <a:solidFill>
                  <a:schemeClr val="tx1"/>
                </a:solidFill>
                <a:latin typeface="Arial" charset="0"/>
                <a:ea typeface="ＭＳ Ｐゴシック" charset="0"/>
              </a:defRPr>
            </a:lvl3pPr>
            <a:lvl4pPr eaLnBrk="0" hangingPunct="0">
              <a:defRPr sz="1500">
                <a:solidFill>
                  <a:schemeClr val="tx1"/>
                </a:solidFill>
                <a:latin typeface="Arial" charset="0"/>
                <a:ea typeface="ＭＳ Ｐゴシック" charset="0"/>
              </a:defRPr>
            </a:lvl4pPr>
            <a:lvl5pPr eaLnBrk="0" hangingPunct="0">
              <a:defRPr sz="1500">
                <a:solidFill>
                  <a:schemeClr val="tx1"/>
                </a:solidFill>
                <a:latin typeface="Arial" charset="0"/>
                <a:ea typeface="ＭＳ Ｐゴシック" charset="0"/>
              </a:defRPr>
            </a:lvl5pPr>
            <a:lvl6pPr marL="432465" eaLnBrk="0" fontAlgn="base" hangingPunct="0">
              <a:spcBef>
                <a:spcPct val="0"/>
              </a:spcBef>
              <a:spcAft>
                <a:spcPct val="0"/>
              </a:spcAft>
              <a:defRPr sz="1500">
                <a:solidFill>
                  <a:schemeClr val="tx1"/>
                </a:solidFill>
                <a:latin typeface="Arial" charset="0"/>
                <a:ea typeface="ＭＳ Ｐゴシック" charset="0"/>
              </a:defRPr>
            </a:lvl6pPr>
            <a:lvl7pPr marL="864931" eaLnBrk="0" fontAlgn="base" hangingPunct="0">
              <a:spcBef>
                <a:spcPct val="0"/>
              </a:spcBef>
              <a:spcAft>
                <a:spcPct val="0"/>
              </a:spcAft>
              <a:defRPr sz="1500">
                <a:solidFill>
                  <a:schemeClr val="tx1"/>
                </a:solidFill>
                <a:latin typeface="Arial" charset="0"/>
                <a:ea typeface="ＭＳ Ｐゴシック" charset="0"/>
              </a:defRPr>
            </a:lvl7pPr>
            <a:lvl8pPr marL="1297396" eaLnBrk="0" fontAlgn="base" hangingPunct="0">
              <a:spcBef>
                <a:spcPct val="0"/>
              </a:spcBef>
              <a:spcAft>
                <a:spcPct val="0"/>
              </a:spcAft>
              <a:defRPr sz="1500">
                <a:solidFill>
                  <a:schemeClr val="tx1"/>
                </a:solidFill>
                <a:latin typeface="Arial" charset="0"/>
                <a:ea typeface="ＭＳ Ｐゴシック" charset="0"/>
              </a:defRPr>
            </a:lvl8pPr>
            <a:lvl9pPr marL="1729862" eaLnBrk="0" fontAlgn="base" hangingPunct="0">
              <a:spcBef>
                <a:spcPct val="0"/>
              </a:spcBef>
              <a:spcAft>
                <a:spcPct val="0"/>
              </a:spcAft>
              <a:defRPr sz="1500">
                <a:solidFill>
                  <a:schemeClr val="tx1"/>
                </a:solidFill>
                <a:latin typeface="Arial" charset="0"/>
                <a:ea typeface="ＭＳ Ｐゴシック" charset="0"/>
              </a:defRPr>
            </a:lvl9pPr>
          </a:lstStyle>
          <a:p>
            <a:fld id="{4364DE12-2D01-EC44-B80D-3539EB260631}" type="slidenum">
              <a:rPr lang="en-US" sz="1100">
                <a:latin typeface="Times New Roman" charset="0"/>
              </a:rPr>
              <a:pPr/>
              <a:t>10</a:t>
            </a:fld>
            <a:endParaRPr lang="en-US" sz="1100">
              <a:latin typeface="Times New Roman" charset="0"/>
            </a:endParaRP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7ED1BB-45A6-634C-9DDD-7B4989726638}" type="slidenum">
              <a:rPr lang="en-US" sz="1200"/>
              <a:pPr/>
              <a:t>12</a:t>
            </a:fld>
            <a:endParaRPr lang="en-US" sz="1200"/>
          </a:p>
        </p:txBody>
      </p:sp>
      <p:sp>
        <p:nvSpPr>
          <p:cNvPr id="203778"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6627"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41FCC1E-14A8-F04D-86E4-978022DDB415}" type="slidenum">
              <a:rPr lang="en-US"/>
              <a:pPr>
                <a:defRPr/>
              </a:pPr>
              <a:t>13</a:t>
            </a:fld>
            <a:endParaRPr lang="en-US"/>
          </a:p>
        </p:txBody>
      </p:sp>
      <p:sp>
        <p:nvSpPr>
          <p:cNvPr id="60518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60518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503C53-B93D-5241-8268-614DB2A3919B}" type="slidenum">
              <a:rPr lang="en-US"/>
              <a:pPr>
                <a:defRPr/>
              </a:pPr>
              <a:t>14</a:t>
            </a:fld>
            <a:endParaRPr lang="en-US"/>
          </a:p>
        </p:txBody>
      </p:sp>
      <p:sp>
        <p:nvSpPr>
          <p:cNvPr id="606210" name="Rectangle 1026"/>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606211" name="Rectangle 1027"/>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11E6DEC-C65F-974A-9BD7-247D62000202}" type="slidenum">
              <a:rPr lang="en-US"/>
              <a:pPr>
                <a:defRPr/>
              </a:pPr>
              <a:t>16</a:t>
            </a:fld>
            <a:endParaRPr lang="en-US"/>
          </a:p>
        </p:txBody>
      </p:sp>
      <p:sp>
        <p:nvSpPr>
          <p:cNvPr id="54374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543747"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8429BC-9ADF-0244-BBD9-217DB4A30DAE}" type="slidenum">
              <a:rPr lang="en-US" sz="1200"/>
              <a:pPr/>
              <a:t>18</a:t>
            </a:fld>
            <a:endParaRPr lang="en-US" sz="1200"/>
          </a:p>
        </p:txBody>
      </p:sp>
      <p:sp>
        <p:nvSpPr>
          <p:cNvPr id="204802"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28675"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D63F8-4BA7-2344-BFEC-2EC5B972518E}" type="slidenum">
              <a:rPr lang="en-US"/>
              <a:pPr/>
              <a:t>22</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r>
              <a:rPr lang="en-US">
                <a:solidFill>
                  <a:srgbClr val="FFDF1A"/>
                </a:solidFill>
                <a:latin typeface="Helvetica" charset="0"/>
              </a:rPr>
              <a:t>Changes in equatorial peak intensities upon activation</a:t>
            </a:r>
            <a:r>
              <a:rPr lang="en-US"/>
              <a:t> .  If we plot the intensity profiles of these reflections, we see just that in comparing resting to active muscle patterns. So on the right we see electron density patterns of resting muscle, with mass indicated by black spots and the unit cell defined by dotted lines. The big spots are myosin and the small spots are actin. In active muscle, the outline of the myosin spot becomes less well-defined and the actin spots increase in size dramatically.  The intensity profiles of these patterns on the left clearly display the changes in the reflections, as the 1,0 intensity decreases and the 1,1 intensity increases.  </a:t>
            </a:r>
          </a:p>
        </p:txBody>
      </p:sp>
    </p:spTree>
    <p:extLst>
      <p:ext uri="{BB962C8B-B14F-4D97-AF65-F5344CB8AC3E}">
        <p14:creationId xmlns:p14="http://schemas.microsoft.com/office/powerpoint/2010/main" val="2014015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500">
                <a:solidFill>
                  <a:schemeClr val="tx1"/>
                </a:solidFill>
                <a:latin typeface="Arial" charset="0"/>
                <a:ea typeface="ＭＳ Ｐゴシック" charset="0"/>
                <a:cs typeface="ＭＳ Ｐゴシック" charset="0"/>
              </a:defRPr>
            </a:lvl1pPr>
            <a:lvl2pPr marL="35879619" indent="-35447153" defTabSz="914485" eaLnBrk="0" hangingPunct="0">
              <a:defRPr sz="1500">
                <a:solidFill>
                  <a:schemeClr val="tx1"/>
                </a:solidFill>
                <a:latin typeface="Arial" charset="0"/>
                <a:ea typeface="ＭＳ Ｐゴシック" charset="0"/>
              </a:defRPr>
            </a:lvl2pPr>
            <a:lvl3pPr eaLnBrk="0" hangingPunct="0">
              <a:defRPr sz="1500">
                <a:solidFill>
                  <a:schemeClr val="tx1"/>
                </a:solidFill>
                <a:latin typeface="Arial" charset="0"/>
                <a:ea typeface="ＭＳ Ｐゴシック" charset="0"/>
              </a:defRPr>
            </a:lvl3pPr>
            <a:lvl4pPr eaLnBrk="0" hangingPunct="0">
              <a:defRPr sz="1500">
                <a:solidFill>
                  <a:schemeClr val="tx1"/>
                </a:solidFill>
                <a:latin typeface="Arial" charset="0"/>
                <a:ea typeface="ＭＳ Ｐゴシック" charset="0"/>
              </a:defRPr>
            </a:lvl4pPr>
            <a:lvl5pPr eaLnBrk="0" hangingPunct="0">
              <a:defRPr sz="1500">
                <a:solidFill>
                  <a:schemeClr val="tx1"/>
                </a:solidFill>
                <a:latin typeface="Arial" charset="0"/>
                <a:ea typeface="ＭＳ Ｐゴシック" charset="0"/>
              </a:defRPr>
            </a:lvl5pPr>
            <a:lvl6pPr marL="432465" eaLnBrk="0" fontAlgn="base" hangingPunct="0">
              <a:spcBef>
                <a:spcPct val="0"/>
              </a:spcBef>
              <a:spcAft>
                <a:spcPct val="0"/>
              </a:spcAft>
              <a:defRPr sz="1500">
                <a:solidFill>
                  <a:schemeClr val="tx1"/>
                </a:solidFill>
                <a:latin typeface="Arial" charset="0"/>
                <a:ea typeface="ＭＳ Ｐゴシック" charset="0"/>
              </a:defRPr>
            </a:lvl6pPr>
            <a:lvl7pPr marL="864931" eaLnBrk="0" fontAlgn="base" hangingPunct="0">
              <a:spcBef>
                <a:spcPct val="0"/>
              </a:spcBef>
              <a:spcAft>
                <a:spcPct val="0"/>
              </a:spcAft>
              <a:defRPr sz="1500">
                <a:solidFill>
                  <a:schemeClr val="tx1"/>
                </a:solidFill>
                <a:latin typeface="Arial" charset="0"/>
                <a:ea typeface="ＭＳ Ｐゴシック" charset="0"/>
              </a:defRPr>
            </a:lvl7pPr>
            <a:lvl8pPr marL="1297396" eaLnBrk="0" fontAlgn="base" hangingPunct="0">
              <a:spcBef>
                <a:spcPct val="0"/>
              </a:spcBef>
              <a:spcAft>
                <a:spcPct val="0"/>
              </a:spcAft>
              <a:defRPr sz="1500">
                <a:solidFill>
                  <a:schemeClr val="tx1"/>
                </a:solidFill>
                <a:latin typeface="Arial" charset="0"/>
                <a:ea typeface="ＭＳ Ｐゴシック" charset="0"/>
              </a:defRPr>
            </a:lvl8pPr>
            <a:lvl9pPr marL="1729862" eaLnBrk="0" fontAlgn="base" hangingPunct="0">
              <a:spcBef>
                <a:spcPct val="0"/>
              </a:spcBef>
              <a:spcAft>
                <a:spcPct val="0"/>
              </a:spcAft>
              <a:defRPr sz="1500">
                <a:solidFill>
                  <a:schemeClr val="tx1"/>
                </a:solidFill>
                <a:latin typeface="Arial" charset="0"/>
                <a:ea typeface="ＭＳ Ｐゴシック" charset="0"/>
              </a:defRPr>
            </a:lvl9pPr>
          </a:lstStyle>
          <a:p>
            <a:fld id="{32A7B848-3439-134B-BC0D-1E163100C69C}" type="slidenum">
              <a:rPr lang="en-US" sz="1100">
                <a:latin typeface="Times New Roman" charset="0"/>
              </a:rPr>
              <a:pPr/>
              <a:t>23</a:t>
            </a:fld>
            <a:endParaRPr lang="en-US" sz="1100">
              <a:latin typeface="Times New Roman" charset="0"/>
            </a:endParaRPr>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dirty="0">
                <a:latin typeface="Times New Roman" panose="02020603050405020304" pitchFamily="18" charset="0"/>
                <a:cs typeface="Times New Roman" panose="02020603050405020304" pitchFamily="18" charset="0"/>
              </a:rPr>
              <a:t>BB at</a:t>
            </a:r>
            <a:r>
              <a:rPr lang="en-US" altLang="zh-CN" sz="1200" baseline="0" dirty="0">
                <a:latin typeface="Times New Roman" panose="02020603050405020304" pitchFamily="18" charset="0"/>
                <a:cs typeface="Times New Roman" panose="02020603050405020304" pitchFamily="18" charset="0"/>
              </a:rPr>
              <a:t> various time to produce a wide range of force to get this whole intensity ratio change and tension curve. Looks linear</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dirty="0">
                <a:latin typeface="Times New Roman" panose="02020603050405020304" pitchFamily="18" charset="0"/>
                <a:cs typeface="Times New Roman" panose="02020603050405020304" pitchFamily="18" charset="0"/>
              </a:rPr>
              <a:t>BB alter myosin behaviors which</a:t>
            </a:r>
            <a:r>
              <a:rPr lang="en-US" altLang="zh-CN" sz="1200" baseline="0" dirty="0">
                <a:latin typeface="Times New Roman" panose="02020603050405020304" pitchFamily="18" charset="0"/>
                <a:cs typeface="Times New Roman" panose="02020603050405020304" pitchFamily="18" charset="0"/>
              </a:rPr>
              <a:t> probably comprise the linear relationship.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baseline="0" dirty="0">
                <a:latin typeface="Times New Roman" panose="02020603050405020304" pitchFamily="18" charset="0"/>
                <a:cs typeface="Times New Roman" panose="02020603050405020304" pitchFamily="18" charset="0"/>
              </a:rPr>
              <a:t>What we plotted was the difference of intensity ratios between resting and plateau regions, what about the force arising phase. So we did a time-resolved experiment to look at this.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1200" baseline="0" dirty="0">
                <a:latin typeface="Times New Roman" panose="02020603050405020304" pitchFamily="18" charset="0"/>
                <a:cs typeface="Times New Roman" panose="02020603050405020304" pitchFamily="18" charset="0"/>
              </a:rPr>
              <a:t> the intensity changes fol</a:t>
            </a:r>
            <a:r>
              <a:rPr lang="en-US" baseline="0" dirty="0">
                <a:ea typeface="ＭＳ Ｐゴシック" charset="0"/>
                <a:cs typeface="ＭＳ Ｐゴシック" charset="0"/>
              </a:rPr>
              <a:t>lows tension very well even though It wasn’t strictly linear. </a:t>
            </a:r>
            <a:r>
              <a:rPr lang="en-US" dirty="0">
                <a:ea typeface="ＭＳ Ｐゴシック" charset="0"/>
                <a:cs typeface="ＭＳ Ｐゴシック"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And if</a:t>
            </a:r>
            <a:r>
              <a:rPr lang="en-US" baseline="0" dirty="0">
                <a:ea typeface="ＭＳ Ｐゴシック" charset="0"/>
                <a:cs typeface="ＭＳ Ｐゴシック" charset="0"/>
              </a:rPr>
              <a:t> only plot the curve </a:t>
            </a:r>
            <a:r>
              <a:rPr lang="en-US" baseline="0" dirty="0" err="1">
                <a:ea typeface="ＭＳ Ｐゴシック" charset="0"/>
                <a:cs typeface="ＭＳ Ｐゴシック" charset="0"/>
              </a:rPr>
              <a:t>upto</a:t>
            </a:r>
            <a:r>
              <a:rPr lang="en-US" baseline="0" dirty="0">
                <a:ea typeface="ＭＳ Ｐゴシック" charset="0"/>
                <a:cs typeface="ＭＳ Ｐゴシック" charset="0"/>
              </a:rPr>
              <a:t> 60% percent of maximum force, the relationship between </a:t>
            </a:r>
            <a:r>
              <a:rPr lang="en-US" sz="1200" dirty="0"/>
              <a:t>I</a:t>
            </a:r>
            <a:r>
              <a:rPr lang="en-US" sz="1200" baseline="-25000" dirty="0"/>
              <a:t>1,1</a:t>
            </a:r>
            <a:r>
              <a:rPr lang="en-US" sz="1200" dirty="0"/>
              <a:t>/I</a:t>
            </a:r>
            <a:r>
              <a:rPr lang="en-US" sz="1200" baseline="-25000" dirty="0"/>
              <a:t>1,0 </a:t>
            </a:r>
            <a:r>
              <a:rPr lang="en-US" baseline="0" dirty="0">
                <a:ea typeface="ＭＳ Ｐゴシック" charset="0"/>
                <a:cs typeface="ＭＳ Ｐゴシック" charset="0"/>
              </a:rPr>
              <a:t>and </a:t>
            </a:r>
            <a:r>
              <a:rPr lang="en-US" baseline="0" dirty="0" err="1">
                <a:ea typeface="ＭＳ Ｐゴシック" charset="0"/>
                <a:cs typeface="ＭＳ Ｐゴシック" charset="0"/>
              </a:rPr>
              <a:t>submaximum</a:t>
            </a:r>
            <a:r>
              <a:rPr lang="en-US" baseline="0" dirty="0">
                <a:ea typeface="ＭＳ Ｐゴシック" charset="0"/>
                <a:cs typeface="ＭＳ Ｐゴシック" charset="0"/>
              </a:rPr>
              <a:t> tension was linear.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Tension is proportional to the number of attached cross-bridges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ea typeface="ＭＳ Ｐゴシック" charset="0"/>
                <a:cs typeface="ＭＳ Ｐゴシック" charset="0"/>
              </a:rPr>
              <a:t>Whether it is strictly linear or not, this makes the </a:t>
            </a:r>
            <a:r>
              <a:rPr lang="en-US" sz="1200" baseline="0" dirty="0">
                <a:ea typeface="ＭＳ Ｐゴシック" pitchFamily="-112" charset="-128"/>
                <a:cs typeface="ＭＳ Ｐゴシック" charset="0"/>
              </a:rPr>
              <a:t>intensity ratio</a:t>
            </a:r>
            <a:r>
              <a:rPr lang="en-US" sz="1200" baseline="-25000" dirty="0"/>
              <a:t> </a:t>
            </a:r>
            <a:r>
              <a:rPr lang="en-US" baseline="0" dirty="0">
                <a:ea typeface="ＭＳ Ｐゴシック" charset="0"/>
                <a:cs typeface="ＭＳ Ｐゴシック" charset="0"/>
              </a:rPr>
              <a:t>data more informative.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420721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solidFill>
            <a:srgbClr val="FFFFFF"/>
          </a:solidFill>
          <a:ln/>
        </p:spPr>
      </p:sp>
      <p:sp>
        <p:nvSpPr>
          <p:cNvPr id="184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endParaRPr>
          </a:p>
        </p:txBody>
      </p:sp>
    </p:spTree>
    <p:extLst>
      <p:ext uri="{BB962C8B-B14F-4D97-AF65-F5344CB8AC3E}">
        <p14:creationId xmlns:p14="http://schemas.microsoft.com/office/powerpoint/2010/main" val="1214042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p:cNvSpPr>
          <p:nvPr>
            <p:ph type="sldImg"/>
          </p:nvPr>
        </p:nvSpPr>
        <p:spPr>
          <a:solidFill>
            <a:srgbClr val="FFFFFF"/>
          </a:solidFill>
          <a:ln/>
        </p:spPr>
      </p:sp>
      <p:sp>
        <p:nvSpPr>
          <p:cNvPr id="307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ltLang="zh-CN" sz="800" dirty="0">
                <a:latin typeface="Times New Roman" charset="0"/>
                <a:ea typeface="ＭＳ Ｐゴシック" charset="0"/>
              </a:rPr>
              <a:t>Early X-ray:</a:t>
            </a:r>
            <a:r>
              <a:rPr lang="en-US" altLang="zh-CN" sz="800" baseline="0" dirty="0">
                <a:latin typeface="Times New Roman" charset="0"/>
                <a:ea typeface="ＭＳ Ｐゴシック" charset="0"/>
              </a:rPr>
              <a:t> insect IFM, and frog and rabbit psoas muscle</a:t>
            </a:r>
          </a:p>
          <a:p>
            <a:r>
              <a:rPr lang="en-US" sz="800" baseline="0" dirty="0">
                <a:latin typeface="Times New Roman" charset="0"/>
                <a:ea typeface="ＭＳ Ｐゴシック" charset="0"/>
              </a:rPr>
              <a:t>Why </a:t>
            </a:r>
            <a:r>
              <a:rPr lang="en-US" altLang="zh-CN" sz="800" baseline="0" dirty="0">
                <a:latin typeface="Times New Roman" charset="0"/>
                <a:ea typeface="ＭＳ Ｐゴシック" charset="0"/>
              </a:rPr>
              <a:t>mouse </a:t>
            </a:r>
            <a:r>
              <a:rPr lang="en-US" altLang="zh-CN" sz="850" baseline="0" dirty="0">
                <a:latin typeface="Times New Roman" charset="0"/>
                <a:ea typeface="ＭＳ Ｐゴシック" charset="0"/>
              </a:rPr>
              <a:t>skeletal</a:t>
            </a:r>
            <a:r>
              <a:rPr lang="en-US" altLang="zh-CN" sz="800" baseline="0" dirty="0">
                <a:latin typeface="Times New Roman" charset="0"/>
                <a:ea typeface="ＭＳ Ｐゴシック" charset="0"/>
              </a:rPr>
              <a:t> muscle?</a:t>
            </a:r>
          </a:p>
          <a:p>
            <a:r>
              <a:rPr lang="en-US" sz="800" baseline="0" dirty="0">
                <a:latin typeface="Times New Roman" charset="0"/>
                <a:ea typeface="ＭＳ Ｐゴシック" charset="0"/>
              </a:rPr>
              <a:t>For every disease associate to any mutation in </a:t>
            </a:r>
            <a:r>
              <a:rPr lang="en-US" sz="800" baseline="0" dirty="0" err="1">
                <a:latin typeface="Times New Roman" charset="0"/>
                <a:ea typeface="ＭＳ Ｐゴシック" charset="0"/>
              </a:rPr>
              <a:t>sarcomeric</a:t>
            </a:r>
            <a:r>
              <a:rPr lang="en-US" sz="800" baseline="0" dirty="0">
                <a:latin typeface="Times New Roman" charset="0"/>
                <a:ea typeface="ＭＳ Ｐゴシック" charset="0"/>
              </a:rPr>
              <a:t> </a:t>
            </a:r>
            <a:r>
              <a:rPr lang="en-US" sz="800" baseline="0" dirty="0" err="1">
                <a:latin typeface="Times New Roman" charset="0"/>
                <a:ea typeface="ＭＳ Ｐゴシック" charset="0"/>
              </a:rPr>
              <a:t>proeteins</a:t>
            </a:r>
            <a:r>
              <a:rPr lang="en-US" sz="800" baseline="0" dirty="0">
                <a:latin typeface="Times New Roman" charset="0"/>
                <a:ea typeface="ＭＳ Ｐゴシック" charset="0"/>
              </a:rPr>
              <a:t>, a animal model can be generated. And mouse model was the most widely used. </a:t>
            </a:r>
          </a:p>
          <a:p>
            <a:r>
              <a:rPr lang="en-US" sz="800" baseline="0" dirty="0">
                <a:latin typeface="Times New Roman" charset="0"/>
                <a:ea typeface="ＭＳ Ｐゴシック" charset="0"/>
              </a:rPr>
              <a:t>Mouse soleus and EDL at 1cm long and 1mm wide which at the sweet spot for X-ray diffraction.</a:t>
            </a:r>
            <a:endParaRPr lang="en-US" sz="800" dirty="0">
              <a:latin typeface="Times New Roman" charset="0"/>
              <a:ea typeface="ＭＳ Ｐゴシック" charset="0"/>
            </a:endParaRPr>
          </a:p>
        </p:txBody>
      </p:sp>
    </p:spTree>
    <p:extLst>
      <p:ext uri="{BB962C8B-B14F-4D97-AF65-F5344CB8AC3E}">
        <p14:creationId xmlns:p14="http://schemas.microsoft.com/office/powerpoint/2010/main" val="50602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B2807B7E-665B-FA4F-8AB4-426E3738C12E}" type="slidenum">
              <a:rPr lang="en-US" sz="1200">
                <a:latin typeface="Times" charset="0"/>
              </a:rPr>
              <a:pPr algn="r"/>
              <a:t>2</a:t>
            </a:fld>
            <a:endParaRPr lang="en-US" sz="1200">
              <a:latin typeface="Times" charset="0"/>
            </a:endParaRPr>
          </a:p>
        </p:txBody>
      </p:sp>
      <p:sp>
        <p:nvSpPr>
          <p:cNvPr id="32770" name="Rectangle 2"/>
          <p:cNvSpPr>
            <a:spLocks noGrp="1" noRot="1" noChangeAspect="1" noChangeArrowheads="1"/>
          </p:cNvSpPr>
          <p:nvPr>
            <p:ph type="sldImg"/>
          </p:nvPr>
        </p:nvSpPr>
        <p:spPr>
          <a:solidFill>
            <a:srgbClr val="FFFFFF"/>
          </a:solidFill>
          <a:ln/>
        </p:spPr>
      </p:sp>
      <p:sp>
        <p:nvSpPr>
          <p:cNvPr id="3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p:cNvSpPr>
          <p:nvPr>
            <p:ph type="sldImg"/>
          </p:nvPr>
        </p:nvSpPr>
        <p:spPr>
          <a:solidFill>
            <a:srgbClr val="FFFFFF"/>
          </a:solidFill>
          <a:ln/>
        </p:spPr>
      </p:sp>
      <p:sp>
        <p:nvSpPr>
          <p:cNvPr id="3072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800" kern="1200" dirty="0">
                <a:solidFill>
                  <a:schemeClr val="tx1"/>
                </a:solidFill>
                <a:effectLst/>
                <a:latin typeface="Times New Roman" pitchFamily="-106" charset="0"/>
                <a:ea typeface="ＭＳ Ｐゴシック" pitchFamily="-112" charset="-128"/>
                <a:cs typeface="ＭＳ Ｐゴシック" charset="0"/>
              </a:rPr>
              <a:t>Everything that is not on the meridian or the equator is called a layer line.</a:t>
            </a:r>
            <a:endParaRPr lang="en-US" sz="800" dirty="0">
              <a:latin typeface="Times New Roman" charset="0"/>
              <a:ea typeface="ＭＳ Ｐゴシック" charset="0"/>
            </a:endParaRPr>
          </a:p>
          <a:p>
            <a:endParaRPr lang="en-US" sz="800" dirty="0">
              <a:latin typeface="Times New Roman" charset="0"/>
              <a:ea typeface="ＭＳ Ｐゴシック" charset="0"/>
            </a:endParaRPr>
          </a:p>
        </p:txBody>
      </p:sp>
    </p:spTree>
    <p:extLst>
      <p:ext uri="{BB962C8B-B14F-4D97-AF65-F5344CB8AC3E}">
        <p14:creationId xmlns:p14="http://schemas.microsoft.com/office/powerpoint/2010/main" val="35391617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a:solidFill>
            <a:srgbClr val="FFFFFF"/>
          </a:solidFill>
          <a:ln/>
        </p:spPr>
      </p:sp>
      <p:sp>
        <p:nvSpPr>
          <p:cNvPr id="39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0"/>
            <a:r>
              <a:rPr lang="en-US" sz="1200" kern="1200" dirty="0">
                <a:solidFill>
                  <a:schemeClr val="tx1"/>
                </a:solidFill>
                <a:effectLst/>
                <a:latin typeface="Times New Roman" pitchFamily="-106" charset="0"/>
                <a:ea typeface="ＭＳ Ｐゴシック" pitchFamily="-112" charset="-128"/>
                <a:cs typeface="ＭＳ Ｐゴシック" charset="0"/>
              </a:rPr>
              <a:t>To really understand the diffraction patterns, you have to understand a radial projection.</a:t>
            </a:r>
          </a:p>
          <a:p>
            <a:pPr lvl="0"/>
            <a:r>
              <a:rPr lang="en-US" sz="1200" kern="1200" dirty="0">
                <a:solidFill>
                  <a:schemeClr val="tx1"/>
                </a:solidFill>
                <a:effectLst/>
                <a:latin typeface="Times New Roman" pitchFamily="-106" charset="0"/>
                <a:ea typeface="ＭＳ Ｐゴシック" pitchFamily="-112" charset="-128"/>
                <a:cs typeface="ＭＳ Ｐゴシック" charset="0"/>
              </a:rPr>
              <a:t>Imagine a barber pole made of paper.  </a:t>
            </a:r>
          </a:p>
          <a:p>
            <a:pPr lvl="0"/>
            <a:r>
              <a:rPr lang="en-US" sz="1200" kern="1200" dirty="0">
                <a:solidFill>
                  <a:schemeClr val="tx1"/>
                </a:solidFill>
                <a:effectLst/>
                <a:latin typeface="Times New Roman" pitchFamily="-106" charset="0"/>
                <a:ea typeface="ＭＳ Ｐゴシック" pitchFamily="-112" charset="-128"/>
                <a:cs typeface="ＭＳ Ｐゴシック" charset="0"/>
              </a:rPr>
              <a:t>Take a pair of scissors and cut the paper tube vertically and flatten out the paper.  </a:t>
            </a:r>
          </a:p>
          <a:p>
            <a:pPr lvl="0"/>
            <a:r>
              <a:rPr lang="en-US" sz="1200" kern="1200" dirty="0">
                <a:solidFill>
                  <a:schemeClr val="tx1"/>
                </a:solidFill>
                <a:effectLst/>
                <a:latin typeface="Times New Roman" pitchFamily="-106" charset="0"/>
                <a:ea typeface="ＭＳ Ｐゴシック" pitchFamily="-112" charset="-128"/>
              </a:rPr>
              <a:t>5.1nm</a:t>
            </a:r>
            <a:r>
              <a:rPr lang="en-US" sz="1200" kern="1200" baseline="0" dirty="0">
                <a:solidFill>
                  <a:schemeClr val="tx1"/>
                </a:solidFill>
                <a:effectLst/>
                <a:latin typeface="Times New Roman" pitchFamily="-106" charset="0"/>
                <a:ea typeface="ＭＳ Ｐゴシック" pitchFamily="-112" charset="-128"/>
              </a:rPr>
              <a:t> pitch 5.9nm pitch 2.7nm axial displacement. And corresponding reflections</a:t>
            </a:r>
            <a:endParaRPr lang="en-US" dirty="0">
              <a:latin typeface="Times New Roman" charset="0"/>
              <a:ea typeface="ＭＳ Ｐゴシック" charset="0"/>
            </a:endParaRPr>
          </a:p>
        </p:txBody>
      </p:sp>
    </p:spTree>
    <p:extLst>
      <p:ext uri="{BB962C8B-B14F-4D97-AF65-F5344CB8AC3E}">
        <p14:creationId xmlns:p14="http://schemas.microsoft.com/office/powerpoint/2010/main" val="215572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Shorter</a:t>
            </a:r>
            <a:r>
              <a:rPr lang="en-US" baseline="0" dirty="0"/>
              <a:t> 5.9 nm left handed helix pitch.</a:t>
            </a:r>
          </a:p>
          <a:p>
            <a:r>
              <a:rPr lang="en-US" baseline="0" dirty="0"/>
              <a:t>Animal model replicate the phenotype</a:t>
            </a:r>
            <a:r>
              <a:rPr lang="en-US" altLang="zh-CN" baseline="0" dirty="0"/>
              <a:t>s</a:t>
            </a:r>
            <a:r>
              <a:rPr lang="en-US" baseline="0" dirty="0"/>
              <a:t> of the corresponding human disease.</a:t>
            </a:r>
          </a:p>
          <a:p>
            <a:endParaRPr lang="en-US" dirty="0"/>
          </a:p>
        </p:txBody>
      </p:sp>
      <p:sp>
        <p:nvSpPr>
          <p:cNvPr id="4" name="Slide Number Placeholder 3"/>
          <p:cNvSpPr>
            <a:spLocks noGrp="1"/>
          </p:cNvSpPr>
          <p:nvPr>
            <p:ph type="sldNum" sz="quarter" idx="10"/>
          </p:nvPr>
        </p:nvSpPr>
        <p:spPr/>
        <p:txBody>
          <a:bodyPr/>
          <a:lstStyle/>
          <a:p>
            <a:pPr>
              <a:defRPr/>
            </a:pPr>
            <a:fld id="{B97DDAE7-F349-2748-AE42-4A7385E91854}" type="slidenum">
              <a:rPr lang="en-US" smtClean="0"/>
              <a:pPr>
                <a:defRPr/>
              </a:pPr>
              <a:t>28</a:t>
            </a:fld>
            <a:endParaRPr lang="en-US"/>
          </a:p>
        </p:txBody>
      </p:sp>
    </p:spTree>
    <p:extLst>
      <p:ext uri="{BB962C8B-B14F-4D97-AF65-F5344CB8AC3E}">
        <p14:creationId xmlns:p14="http://schemas.microsoft.com/office/powerpoint/2010/main" val="1870087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a:solidFill>
            <a:srgbClr val="FFFFFF"/>
          </a:solidFill>
          <a:ln/>
        </p:spPr>
      </p:sp>
      <p:sp>
        <p:nvSpPr>
          <p:cNvPr id="39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rPr>
              <a:t>The thin filament extensibility</a:t>
            </a:r>
            <a:r>
              <a:rPr lang="en-US" baseline="0" dirty="0">
                <a:latin typeface="Times New Roman" charset="0"/>
                <a:ea typeface="ＭＳ Ｐゴシック" charset="0"/>
              </a:rPr>
              <a:t> can be measured the by plotting the axial displacement changes against the applied tension</a:t>
            </a:r>
            <a:endParaRPr lang="en-US" dirty="0">
              <a:latin typeface="Times New Roman" charset="0"/>
              <a:ea typeface="ＭＳ Ｐゴシック" charset="0"/>
            </a:endParaRPr>
          </a:p>
        </p:txBody>
      </p:sp>
    </p:spTree>
    <p:extLst>
      <p:ext uri="{BB962C8B-B14F-4D97-AF65-F5344CB8AC3E}">
        <p14:creationId xmlns:p14="http://schemas.microsoft.com/office/powerpoint/2010/main" val="113035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a:solidFill>
            <a:srgbClr val="FFFFFF"/>
          </a:solidFill>
          <a:ln/>
        </p:spPr>
      </p:sp>
      <p:sp>
        <p:nvSpPr>
          <p:cNvPr id="39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rPr>
              <a:t>When we plot the thin filament extensibility from thin filament with</a:t>
            </a:r>
            <a:r>
              <a:rPr lang="en-US" baseline="0" dirty="0">
                <a:latin typeface="Times New Roman" charset="0"/>
                <a:ea typeface="ＭＳ Ｐゴシック" charset="0"/>
              </a:rPr>
              <a:t> and without </a:t>
            </a:r>
            <a:r>
              <a:rPr lang="en-US" baseline="0" dirty="0" err="1">
                <a:latin typeface="Times New Roman" charset="0"/>
                <a:ea typeface="ＭＳ Ｐゴシック" charset="0"/>
              </a:rPr>
              <a:t>nebulin</a:t>
            </a:r>
            <a:r>
              <a:rPr lang="en-US" baseline="0" dirty="0">
                <a:latin typeface="Times New Roman" charset="0"/>
                <a:ea typeface="ＭＳ Ｐゴシック" charset="0"/>
              </a:rPr>
              <a:t>, and the slope of the curve showed that the thin filament was three times stiffer with the presence of </a:t>
            </a:r>
            <a:r>
              <a:rPr lang="en-US" baseline="0" dirty="0" err="1">
                <a:latin typeface="Times New Roman" charset="0"/>
                <a:ea typeface="ＭＳ Ｐゴシック" charset="0"/>
              </a:rPr>
              <a:t>nebulin</a:t>
            </a:r>
            <a:r>
              <a:rPr lang="en-US" baseline="0" dirty="0">
                <a:latin typeface="Times New Roman" charset="0"/>
                <a:ea typeface="ＭＳ Ｐゴシック" charset="0"/>
              </a:rPr>
              <a:t>. In the meantime, the thick filament extensibility was measured as internal reference showed no difference between </a:t>
            </a:r>
            <a:r>
              <a:rPr lang="en-US" baseline="0" dirty="0" err="1">
                <a:latin typeface="Times New Roman" charset="0"/>
                <a:ea typeface="ＭＳ Ｐゴシック" charset="0"/>
              </a:rPr>
              <a:t>cKO</a:t>
            </a:r>
            <a:r>
              <a:rPr lang="en-US" baseline="0" dirty="0">
                <a:latin typeface="Times New Roman" charset="0"/>
                <a:ea typeface="ＭＳ Ｐゴシック" charset="0"/>
              </a:rPr>
              <a:t> and control.  </a:t>
            </a:r>
            <a:endParaRPr lang="en-US" dirty="0">
              <a:latin typeface="Times New Roman" charset="0"/>
              <a:ea typeface="ＭＳ Ｐゴシック" charset="0"/>
            </a:endParaRPr>
          </a:p>
        </p:txBody>
      </p:sp>
    </p:spTree>
    <p:extLst>
      <p:ext uri="{BB962C8B-B14F-4D97-AF65-F5344CB8AC3E}">
        <p14:creationId xmlns:p14="http://schemas.microsoft.com/office/powerpoint/2010/main" val="921977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a:solidFill>
            <a:srgbClr val="FFFFFF"/>
          </a:solidFill>
          <a:ln/>
        </p:spPr>
      </p:sp>
      <p:sp>
        <p:nvSpPr>
          <p:cNvPr id="39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06" charset="0"/>
                <a:ea typeface="ＭＳ Ｐゴシック" pitchFamily="-112" charset="-128"/>
                <a:cs typeface="ＭＳ Ｐゴシック" charset="0"/>
              </a:rPr>
              <a:t>The thick</a:t>
            </a:r>
            <a:r>
              <a:rPr lang="en-US" sz="1200" kern="1200" baseline="0" dirty="0">
                <a:solidFill>
                  <a:schemeClr val="tx1"/>
                </a:solidFill>
                <a:effectLst/>
                <a:latin typeface="Times New Roman" pitchFamily="-106" charset="0"/>
                <a:ea typeface="ＭＳ Ｐゴシック" pitchFamily="-112" charset="-128"/>
                <a:cs typeface="ＭＳ Ｐゴシック" charset="0"/>
              </a:rPr>
              <a:t> filament is a three strands quasi helix with an axial repeat at 42.9nm which will give the first myosin layer line and axial displacement at 14.3nm which will give the third order meridional reflection. </a:t>
            </a:r>
          </a:p>
          <a:p>
            <a:r>
              <a:rPr lang="en-US" sz="1200" kern="1200" baseline="0" dirty="0">
                <a:solidFill>
                  <a:schemeClr val="tx1"/>
                </a:solidFill>
                <a:effectLst/>
                <a:latin typeface="Times New Roman" pitchFamily="-106" charset="0"/>
                <a:ea typeface="ＭＳ Ｐゴシック" pitchFamily="-112" charset="-128"/>
                <a:cs typeface="ＭＳ Ｐゴシック" charset="0"/>
              </a:rPr>
              <a:t>The intensities of M3 are primarily from the myosin heads, and the intensity of the higher orders namely M6 M9 and so on  are primarily from the thick filament backbone. </a:t>
            </a:r>
          </a:p>
          <a:p>
            <a:r>
              <a:rPr lang="en-US" sz="1200" kern="1200" baseline="0" dirty="0">
                <a:solidFill>
                  <a:schemeClr val="tx1"/>
                </a:solidFill>
                <a:effectLst/>
                <a:latin typeface="Times New Roman" pitchFamily="-106" charset="0"/>
                <a:ea typeface="ＭＳ Ｐゴシック" pitchFamily="-112" charset="-128"/>
                <a:cs typeface="ＭＳ Ｐゴシック" charset="0"/>
              </a:rPr>
              <a:t>The </a:t>
            </a:r>
            <a:r>
              <a:rPr lang="en-US" sz="1200" kern="1200" dirty="0">
                <a:solidFill>
                  <a:schemeClr val="tx1"/>
                </a:solidFill>
                <a:effectLst/>
                <a:latin typeface="Times New Roman" pitchFamily="-106" charset="0"/>
                <a:ea typeface="ＭＳ Ｐゴシック" pitchFamily="-112" charset="-128"/>
                <a:cs typeface="ＭＳ Ｐゴシック" charset="0"/>
              </a:rPr>
              <a:t>meridian reflections tell you about axial periodicities</a:t>
            </a:r>
          </a:p>
        </p:txBody>
      </p:sp>
    </p:spTree>
    <p:extLst>
      <p:ext uri="{BB962C8B-B14F-4D97-AF65-F5344CB8AC3E}">
        <p14:creationId xmlns:p14="http://schemas.microsoft.com/office/powerpoint/2010/main" val="1756849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a:solidFill>
            <a:srgbClr val="FFFFFF"/>
          </a:solidFill>
          <a:ln/>
        </p:spPr>
      </p:sp>
      <p:sp>
        <p:nvSpPr>
          <p:cNvPr id="39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06" charset="0"/>
                <a:ea typeface="ＭＳ Ｐゴシック" pitchFamily="-112" charset="-128"/>
                <a:cs typeface="ＭＳ Ｐゴシック" charset="0"/>
              </a:rPr>
              <a:t>The characteristic</a:t>
            </a:r>
            <a:r>
              <a:rPr lang="en-US" sz="1200" kern="1200" baseline="0" dirty="0">
                <a:solidFill>
                  <a:schemeClr val="tx1"/>
                </a:solidFill>
                <a:effectLst/>
                <a:latin typeface="Times New Roman" pitchFamily="-106" charset="0"/>
                <a:ea typeface="ＭＳ Ｐゴシック" pitchFamily="-112" charset="-128"/>
                <a:cs typeface="ＭＳ Ｐゴシック" charset="0"/>
              </a:rPr>
              <a:t> X-ray diffraction pattern for helix structure is this X shape, and this was the X-ray diffraction pattern from DNA</a:t>
            </a:r>
          </a:p>
          <a:p>
            <a:endParaRPr lang="en-US" sz="1200" kern="1200" baseline="0" dirty="0">
              <a:solidFill>
                <a:schemeClr val="tx1"/>
              </a:solidFill>
              <a:effectLst/>
              <a:latin typeface="Times New Roman" pitchFamily="-106" charset="0"/>
              <a:ea typeface="ＭＳ Ｐゴシック" pitchFamily="-112" charset="-128"/>
            </a:endParaRPr>
          </a:p>
          <a:p>
            <a:r>
              <a:rPr lang="en-US" altLang="zh-CN" sz="1200" kern="1200" baseline="0" dirty="0">
                <a:solidFill>
                  <a:schemeClr val="tx1"/>
                </a:solidFill>
                <a:effectLst/>
                <a:latin typeface="Times New Roman" pitchFamily="-106" charset="0"/>
                <a:ea typeface="ＭＳ Ｐゴシック" pitchFamily="-112" charset="-128"/>
                <a:cs typeface="ＭＳ Ｐゴシック" charset="0"/>
              </a:rPr>
              <a:t>The distance between the first maximum layer line reflection can be </a:t>
            </a:r>
            <a:r>
              <a:rPr lang="en-US" altLang="zh-CN" sz="1200" kern="1200" dirty="0">
                <a:solidFill>
                  <a:schemeClr val="tx1"/>
                </a:solidFill>
                <a:effectLst/>
                <a:latin typeface="Times New Roman" pitchFamily="-106" charset="0"/>
                <a:ea typeface="ＭＳ Ｐゴシック" pitchFamily="-112" charset="-128"/>
                <a:cs typeface="ＭＳ Ｐゴシック" charset="0"/>
              </a:rPr>
              <a:t>used to estimate the distribution of myosin heads along the thick filament</a:t>
            </a:r>
          </a:p>
          <a:p>
            <a:endParaRPr lang="en-US" sz="1200" kern="1200" dirty="0">
              <a:solidFill>
                <a:schemeClr val="tx1"/>
              </a:solidFill>
              <a:effectLst/>
              <a:latin typeface="Times New Roman" pitchFamily="-106" charset="0"/>
              <a:ea typeface="ＭＳ Ｐゴシック" pitchFamily="-112" charset="-128"/>
            </a:endParaRPr>
          </a:p>
          <a:p>
            <a:r>
              <a:rPr lang="en-US" altLang="zh-CN" sz="1200" kern="1200" dirty="0">
                <a:solidFill>
                  <a:schemeClr val="tx1"/>
                </a:solidFill>
                <a:effectLst/>
                <a:latin typeface="Times New Roman" pitchFamily="-106" charset="0"/>
                <a:ea typeface="ＭＳ Ｐゴシック" pitchFamily="-112" charset="-128"/>
              </a:rPr>
              <a:t>When muscle contracts, the helical structural was lost, and the myosin based layer line was replaced by actin based layer lines.</a:t>
            </a:r>
            <a:r>
              <a:rPr lang="en-US" altLang="zh-CN" sz="1200" kern="1200" baseline="0" dirty="0">
                <a:solidFill>
                  <a:schemeClr val="tx1"/>
                </a:solidFill>
                <a:effectLst/>
                <a:latin typeface="Times New Roman" pitchFamily="-106" charset="0"/>
                <a:ea typeface="ＭＳ Ｐゴシック" pitchFamily="-112" charset="-128"/>
              </a:rPr>
              <a:t> So that the myosin layer line was proposed to be the indicator of myosin ON and OFF.</a:t>
            </a:r>
          </a:p>
          <a:p>
            <a:endParaRPr lang="en-US" dirty="0">
              <a:latin typeface="Times New Roman" charset="0"/>
              <a:ea typeface="ＭＳ Ｐゴシック" charset="0"/>
            </a:endParaRPr>
          </a:p>
        </p:txBody>
      </p:sp>
    </p:spTree>
    <p:extLst>
      <p:ext uri="{BB962C8B-B14F-4D97-AF65-F5344CB8AC3E}">
        <p14:creationId xmlns:p14="http://schemas.microsoft.com/office/powerpoint/2010/main" val="3754256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a:solidFill>
            <a:srgbClr val="FFFFFF"/>
          </a:solidFill>
          <a:ln/>
        </p:spPr>
      </p:sp>
      <p:sp>
        <p:nvSpPr>
          <p:cNvPr id="39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rPr>
              <a:t>SRX state has</a:t>
            </a:r>
            <a:r>
              <a:rPr lang="en-US" baseline="0" dirty="0">
                <a:latin typeface="Times New Roman" charset="0"/>
                <a:ea typeface="ＭＳ Ｐゴシック" charset="0"/>
              </a:rPr>
              <a:t> been an interesting topic, and I think we found some ways to study it structurally. </a:t>
            </a:r>
          </a:p>
          <a:p>
            <a:r>
              <a:rPr lang="en-US" baseline="0" dirty="0">
                <a:latin typeface="Times New Roman" charset="0"/>
                <a:ea typeface="ＭＳ Ｐゴシック" charset="0"/>
              </a:rPr>
              <a:t>It has been proposed that there are two states of relaxed myosin heads. </a:t>
            </a:r>
          </a:p>
          <a:p>
            <a:r>
              <a:rPr lang="en-US" baseline="0" dirty="0">
                <a:latin typeface="Times New Roman" charset="0"/>
                <a:ea typeface="ＭＳ Ｐゴシック" charset="0"/>
              </a:rPr>
              <a:t>Structurally, the SRX was characterized as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Ordered thing diffracts, disordered thing scatters</a:t>
            </a:r>
          </a:p>
          <a:p>
            <a:endParaRPr lang="en-US" dirty="0">
              <a:latin typeface="Times New Roman" charset="0"/>
              <a:ea typeface="ＭＳ Ｐゴシック" charset="0"/>
            </a:endParaRPr>
          </a:p>
        </p:txBody>
      </p:sp>
    </p:spTree>
    <p:extLst>
      <p:ext uri="{BB962C8B-B14F-4D97-AF65-F5344CB8AC3E}">
        <p14:creationId xmlns:p14="http://schemas.microsoft.com/office/powerpoint/2010/main" val="2078010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p:cNvSpPr>
          <p:nvPr>
            <p:ph type="sldImg"/>
          </p:nvPr>
        </p:nvSpPr>
        <p:spPr>
          <a:solidFill>
            <a:srgbClr val="FFFFFF"/>
          </a:solidFill>
          <a:ln/>
        </p:spPr>
      </p:sp>
      <p:sp>
        <p:nvSpPr>
          <p:cNvPr id="39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err="1"/>
              <a:t>Blebbistatin</a:t>
            </a:r>
            <a:r>
              <a:rPr lang="en-US" dirty="0"/>
              <a:t>, a small molecular myosin</a:t>
            </a:r>
            <a:r>
              <a:rPr lang="en-US" baseline="0" dirty="0"/>
              <a:t> inhibitor,</a:t>
            </a:r>
            <a:r>
              <a:rPr lang="en-US" dirty="0"/>
              <a:t> known to shifts myosin into SRX state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BTS, another</a:t>
            </a:r>
            <a:r>
              <a:rPr lang="en-US" altLang="zh-CN" baseline="0" dirty="0"/>
              <a:t> small molecular myosin inhibitor was used for comparison purpose. </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least two ordered relaxed myosin state, at least</a:t>
            </a:r>
            <a:r>
              <a:rPr lang="en-US" baseline="0" dirty="0"/>
              <a:t> in </a:t>
            </a:r>
            <a:endParaRPr lang="en-US" dirty="0"/>
          </a:p>
          <a:p>
            <a:endParaRPr lang="en-US" dirty="0">
              <a:latin typeface="Times New Roman" charset="0"/>
              <a:ea typeface="ＭＳ Ｐゴシック" charset="0"/>
            </a:endParaRPr>
          </a:p>
        </p:txBody>
      </p:sp>
    </p:spTree>
    <p:extLst>
      <p:ext uri="{BB962C8B-B14F-4D97-AF65-F5344CB8AC3E}">
        <p14:creationId xmlns:p14="http://schemas.microsoft.com/office/powerpoint/2010/main" val="2046960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E22FADC0-228D-4341-9B86-EE30B7AA5362}" type="slidenum">
              <a:rPr lang="en-US" sz="1200"/>
              <a:pPr eaLnBrk="1" hangingPunct="1"/>
              <a:t>41</a:t>
            </a:fld>
            <a:endParaRPr lang="en-US" sz="1200"/>
          </a:p>
        </p:txBody>
      </p:sp>
      <p:sp>
        <p:nvSpPr>
          <p:cNvPr id="21505" name="Text Box 1"/>
          <p:cNvSpPr txBox="1">
            <a:spLocks noGrp="1" noRot="1" noChangeAspect="1" noChangeArrowheads="1"/>
          </p:cNvSpPr>
          <p:nvPr>
            <p:ph type="sldImg"/>
          </p:nvPr>
        </p:nvSpPr>
        <p:spPr bwMode="auto">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4813" cy="4276725"/>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fontAlgn="auto" hangingPunct="1">
              <a:spcBef>
                <a:spcPts val="415"/>
              </a:spcBef>
              <a:spcAft>
                <a:spcPts val="0"/>
              </a:spcAft>
              <a:defRPr/>
            </a:pPr>
            <a:endParaRPr lang="en-US">
              <a:latin typeface="Arial" charset="0"/>
              <a:ea typeface="新細明體" charset="0"/>
              <a:cs typeface="新細明體"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026"/>
          <p:cNvSpPr>
            <a:spLocks noGrp="1" noRot="1" noChangeAspect="1" noChangeArrowheads="1"/>
          </p:cNvSpPr>
          <p:nvPr>
            <p:ph type="sldImg"/>
          </p:nvPr>
        </p:nvSpPr>
        <p:spPr>
          <a:solidFill>
            <a:srgbClr val="FFFFFF"/>
          </a:solidFill>
          <a:ln/>
        </p:spPr>
      </p:sp>
      <p:sp>
        <p:nvSpPr>
          <p:cNvPr id="2048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C6758D2F-3FF3-4549-95C8-D43B44B9DDC8}" type="slidenum">
              <a:rPr lang="en-US" sz="1200">
                <a:solidFill>
                  <a:schemeClr val="tx1"/>
                </a:solidFill>
                <a:latin typeface="Arial" charset="0"/>
                <a:ea typeface="ＭＳ Ｐゴシック" charset="0"/>
                <a:cs typeface="ＭＳ Ｐゴシック" charset="0"/>
              </a:rPr>
              <a:pPr eaLnBrk="1" hangingPunct="1"/>
              <a:t>46</a:t>
            </a:fld>
            <a:endParaRPr lang="en-US" sz="1200">
              <a:solidFill>
                <a:schemeClr val="tx1"/>
              </a:solidFill>
              <a:latin typeface="Arial" charset="0"/>
              <a:ea typeface="ＭＳ Ｐゴシック" charset="0"/>
              <a:cs typeface="ＭＳ Ｐゴシック" charset="0"/>
            </a:endParaRPr>
          </a:p>
        </p:txBody>
      </p:sp>
      <p:sp>
        <p:nvSpPr>
          <p:cNvPr id="139267" name="Text Box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2" name="Text Box 2"/>
          <p:cNvSpPr txBox="1">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1" tIns="46796" rIns="89991" bIns="46796"/>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fontAlgn="auto" hangingPunct="1">
              <a:spcBef>
                <a:spcPts val="415"/>
              </a:spcBef>
              <a:spcAft>
                <a:spcPts val="0"/>
              </a:spcAft>
              <a:defRPr/>
            </a:pPr>
            <a:endParaRPr lang="en-US">
              <a:latin typeface="Arial" charset="0"/>
              <a:ea typeface="新細明體" charset="0"/>
              <a:cs typeface="新細明體"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0D63F8-4BA7-2344-BFEC-2EC5B972518E}" type="slidenum">
              <a:rPr lang="en-US"/>
              <a:pPr/>
              <a:t>47</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4819" name="Rectangle 3"/>
          <p:cNvSpPr>
            <a:spLocks noGrp="1" noChangeArrowheads="1"/>
          </p:cNvSpPr>
          <p:nvPr>
            <p:ph type="body" idx="1"/>
          </p:nvPr>
        </p:nvSpPr>
        <p:spPr/>
        <p:txBody>
          <a:bodyPr/>
          <a:lstStyle/>
          <a:p>
            <a:r>
              <a:rPr lang="en-US">
                <a:solidFill>
                  <a:srgbClr val="FFDF1A"/>
                </a:solidFill>
                <a:latin typeface="Helvetica" charset="0"/>
              </a:rPr>
              <a:t>Changes in equatorial peak intensities upon activation</a:t>
            </a:r>
            <a:r>
              <a:rPr lang="en-US"/>
              <a:t> .  If we plot the intensity profiles of these reflections, we see just that in comparing resting to active muscle patterns. So on the right we see electron density patterns of resting muscle, with mass indicated by black spots and the unit cell defined by dotted lines. The big spots are myosin and the small spots are actin. In active muscle, the outline of the myosin spot becomes less well-defined and the actin spots increase in size dramatically.  The intensity profiles of these patterns on the left clearly display the changes in the reflections, as the 1,0 intensity decreases and the 1,1 intensity increases.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4225588" y="-11796713"/>
            <a:ext cx="16651288" cy="12490451"/>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61000" cy="40894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eaLnBrk="1" hangingPunct="1">
              <a:defRPr/>
            </a:pPr>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454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454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D4824294-A59D-AF49-BF04-4ED78F00A0D5}" type="slidenum">
              <a:rPr lang="en-US" sz="1200"/>
              <a:pPr eaLnBrk="1" hangingPunct="1"/>
              <a:t>50</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695CAF1-EBD5-2C4C-B0D2-0D2650527A19}" type="slidenum">
              <a:rPr lang="en-US" sz="1200">
                <a:solidFill>
                  <a:schemeClr val="tx1"/>
                </a:solidFill>
                <a:latin typeface="Arial" charset="0"/>
                <a:ea typeface="ＭＳ Ｐゴシック" charset="0"/>
                <a:cs typeface="ＭＳ Ｐゴシック" charset="0"/>
              </a:rPr>
              <a:pPr eaLnBrk="1" hangingPunct="1"/>
              <a:t>51</a:t>
            </a:fld>
            <a:endParaRPr lang="en-US" sz="1200">
              <a:solidFill>
                <a:schemeClr val="tx1"/>
              </a:solidFill>
              <a:latin typeface="Arial" charset="0"/>
              <a:ea typeface="ＭＳ Ｐゴシック" charset="0"/>
              <a:cs typeface="ＭＳ Ｐゴシック" charset="0"/>
            </a:endParaRPr>
          </a:p>
        </p:txBody>
      </p:sp>
      <p:sp>
        <p:nvSpPr>
          <p:cNvPr id="153603" name="Text Box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626" name="Text Box 2"/>
          <p:cNvSpPr txBox="1">
            <a:spLocks noGrp="1" noChangeArrowheads="1"/>
          </p:cNvSpPr>
          <p:nvPr>
            <p:ph type="body" idx="1"/>
          </p:nvPr>
        </p:nvSpPr>
        <p:spPr>
          <a:xfrm>
            <a:off x="685800" y="4343400"/>
            <a:ext cx="5483225" cy="4111625"/>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1" tIns="46796" rIns="89991" bIns="46796" anchor="ctr"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fontAlgn="auto" hangingPunct="1">
              <a:spcBef>
                <a:spcPts val="415"/>
              </a:spcBef>
              <a:spcAft>
                <a:spcPts val="0"/>
              </a:spcAft>
              <a:defRPr/>
            </a:pPr>
            <a:endParaRPr lang="en-US">
              <a:latin typeface="Arial" charset="0"/>
              <a:ea typeface="新細明體" charset="0"/>
              <a:cs typeface="新細明體"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2695CAF1-EBD5-2C4C-B0D2-0D2650527A19}" type="slidenum">
              <a:rPr lang="en-US" sz="1200">
                <a:solidFill>
                  <a:schemeClr val="tx1"/>
                </a:solidFill>
                <a:latin typeface="Arial" charset="0"/>
                <a:ea typeface="ＭＳ Ｐゴシック" charset="0"/>
                <a:cs typeface="ＭＳ Ｐゴシック" charset="0"/>
              </a:rPr>
              <a:pPr eaLnBrk="1" hangingPunct="1"/>
              <a:t>53</a:t>
            </a:fld>
            <a:endParaRPr lang="en-US" sz="1200">
              <a:solidFill>
                <a:schemeClr val="tx1"/>
              </a:solidFill>
              <a:latin typeface="Arial" charset="0"/>
              <a:ea typeface="ＭＳ Ｐゴシック" charset="0"/>
              <a:cs typeface="ＭＳ Ｐゴシック" charset="0"/>
            </a:endParaRPr>
          </a:p>
        </p:txBody>
      </p:sp>
      <p:sp>
        <p:nvSpPr>
          <p:cNvPr id="153603" name="Text Box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6626" name="Text Box 2"/>
          <p:cNvSpPr txBox="1">
            <a:spLocks noGrp="1" noChangeArrowheads="1"/>
          </p:cNvSpPr>
          <p:nvPr>
            <p:ph type="body" idx="1"/>
          </p:nvPr>
        </p:nvSpPr>
        <p:spPr>
          <a:xfrm>
            <a:off x="685800" y="4343400"/>
            <a:ext cx="5483225" cy="4111625"/>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1" tIns="46796" rIns="89991" bIns="46796" anchor="ctr" anchorCtr="1"/>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fontAlgn="auto" hangingPunct="1">
              <a:spcBef>
                <a:spcPts val="415"/>
              </a:spcBef>
              <a:spcAft>
                <a:spcPts val="0"/>
              </a:spcAft>
              <a:defRPr/>
            </a:pPr>
            <a:endParaRPr lang="en-US">
              <a:latin typeface="Arial" charset="0"/>
              <a:ea typeface="新細明體" charset="0"/>
              <a:cs typeface="新細明體"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6A1CD313-32E2-FD4E-8CB4-8510CE0FB339}" type="slidenum">
              <a:rPr lang="en-US" sz="1200">
                <a:solidFill>
                  <a:schemeClr val="tx1"/>
                </a:solidFill>
                <a:latin typeface="Arial" charset="0"/>
                <a:ea typeface="ＭＳ Ｐゴシック" charset="0"/>
                <a:cs typeface="ＭＳ Ｐゴシック" charset="0"/>
              </a:rPr>
              <a:pPr eaLnBrk="1" hangingPunct="1"/>
              <a:t>54</a:t>
            </a:fld>
            <a:endParaRPr lang="en-US" sz="1200">
              <a:solidFill>
                <a:schemeClr val="tx1"/>
              </a:solidFill>
              <a:latin typeface="Arial" charset="0"/>
              <a:ea typeface="ＭＳ Ｐゴシック" charset="0"/>
              <a:cs typeface="ＭＳ Ｐゴシック" charset="0"/>
            </a:endParaRPr>
          </a:p>
        </p:txBody>
      </p:sp>
      <p:sp>
        <p:nvSpPr>
          <p:cNvPr id="155651" name="Text Box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fontAlgn="auto" hangingPunct="1">
              <a:spcBef>
                <a:spcPts val="415"/>
              </a:spcBef>
              <a:spcAft>
                <a:spcPts val="0"/>
              </a:spcAft>
              <a:defRPr/>
            </a:pPr>
            <a:endParaRPr lang="en-US">
              <a:latin typeface="Arial" charset="0"/>
              <a:ea typeface="新細明體" charset="0"/>
              <a:cs typeface="新細明體"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CA5280C8-A0AB-064D-8FC5-42A7D6415F13}" type="slidenum">
              <a:rPr lang="en-US" sz="1200">
                <a:solidFill>
                  <a:schemeClr val="tx1"/>
                </a:solidFill>
                <a:latin typeface="Arial" charset="0"/>
                <a:ea typeface="ＭＳ Ｐゴシック" charset="0"/>
                <a:cs typeface="ＭＳ Ｐゴシック" charset="0"/>
              </a:rPr>
              <a:pPr eaLnBrk="1" hangingPunct="1"/>
              <a:t>55</a:t>
            </a:fld>
            <a:endParaRPr lang="en-US" sz="1200">
              <a:solidFill>
                <a:schemeClr val="tx1"/>
              </a:solidFill>
              <a:latin typeface="Arial" charset="0"/>
              <a:ea typeface="ＭＳ Ｐゴシック" charset="0"/>
              <a:cs typeface="ＭＳ Ｐゴシック" charset="0"/>
            </a:endParaRPr>
          </a:p>
        </p:txBody>
      </p:sp>
      <p:sp>
        <p:nvSpPr>
          <p:cNvPr id="157699" name="Text Box 1"/>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8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eaLnBrk="1" fontAlgn="auto" hangingPunct="1">
              <a:spcBef>
                <a:spcPts val="415"/>
              </a:spcBef>
              <a:spcAft>
                <a:spcPts val="0"/>
              </a:spcAft>
              <a:defRPr/>
            </a:pPr>
            <a:endParaRPr lang="en-US">
              <a:latin typeface="Arial" charset="0"/>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B7EA65F-DD98-F142-A595-39EB92F828BF}" type="slidenum">
              <a:rPr lang="en-US" sz="1200">
                <a:solidFill>
                  <a:schemeClr val="tx1"/>
                </a:solidFill>
                <a:latin typeface="Arial" charset="0"/>
                <a:ea typeface="ＭＳ Ｐゴシック" charset="0"/>
                <a:cs typeface="ＭＳ Ｐゴシック" charset="0"/>
              </a:rPr>
              <a:pPr eaLnBrk="1" hangingPunct="1"/>
              <a:t>62</a:t>
            </a:fld>
            <a:endParaRPr lang="en-US" sz="1200">
              <a:solidFill>
                <a:schemeClr val="tx1"/>
              </a:solidFill>
              <a:latin typeface="Arial" charset="0"/>
              <a:ea typeface="ＭＳ Ｐゴシック" charset="0"/>
              <a:cs typeface="ＭＳ Ｐゴシック" charset="0"/>
            </a:endParaRPr>
          </a:p>
        </p:txBody>
      </p:sp>
      <p:sp>
        <p:nvSpPr>
          <p:cNvPr id="159747" name="Text Box 1"/>
          <p:cNvSpPr>
            <a:spLocks noGrp="1" noRot="1" noChangeAspect="1" noChangeArrowheads="1"/>
          </p:cNvSpPr>
          <p:nvPr>
            <p:ph type="sldImg"/>
          </p:nvPr>
        </p:nvSpPr>
        <p:spPr bwMode="auto">
          <a:xfrm>
            <a:off x="1143000" y="685800"/>
            <a:ext cx="4568825" cy="342582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722" name="Text Box 2"/>
          <p:cNvSpPr txBox="1">
            <a:spLocks noGrp="1" noChangeArrowheads="1"/>
          </p:cNvSpPr>
          <p:nvPr>
            <p:ph type="body" idx="1"/>
          </p:nvPr>
        </p:nvSpPr>
        <p:spPr>
          <a:xfrm>
            <a:off x="685800" y="4343400"/>
            <a:ext cx="5481638" cy="502443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lgn="ctr" eaLnBrk="1" fontAlgn="auto" hangingPunct="1">
              <a:spcBef>
                <a:spcPct val="0"/>
              </a:spcBef>
              <a:spcAft>
                <a:spcPts val="0"/>
              </a:spcAft>
              <a:defRPr/>
            </a:pPr>
            <a:endParaRPr lang="en-US">
              <a:latin typeface="Arial" charset="0"/>
              <a:ea typeface="新細明體" charset="0"/>
              <a:cs typeface="新細明體" charset="0"/>
            </a:endParaRPr>
          </a:p>
        </p:txBody>
      </p:sp>
    </p:spTree>
    <p:extLst>
      <p:ext uri="{BB962C8B-B14F-4D97-AF65-F5344CB8AC3E}">
        <p14:creationId xmlns:p14="http://schemas.microsoft.com/office/powerpoint/2010/main" val="14878737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B7EA65F-DD98-F142-A595-39EB92F828BF}" type="slidenum">
              <a:rPr lang="en-US" sz="1200">
                <a:solidFill>
                  <a:schemeClr val="tx1"/>
                </a:solidFill>
                <a:latin typeface="Arial" charset="0"/>
                <a:ea typeface="ＭＳ Ｐゴシック" charset="0"/>
                <a:cs typeface="ＭＳ Ｐゴシック" charset="0"/>
              </a:rPr>
              <a:pPr eaLnBrk="1" hangingPunct="1"/>
              <a:t>63</a:t>
            </a:fld>
            <a:endParaRPr lang="en-US" sz="1200">
              <a:solidFill>
                <a:schemeClr val="tx1"/>
              </a:solidFill>
              <a:latin typeface="Arial" charset="0"/>
              <a:ea typeface="ＭＳ Ｐゴシック" charset="0"/>
              <a:cs typeface="ＭＳ Ｐゴシック" charset="0"/>
            </a:endParaRPr>
          </a:p>
        </p:txBody>
      </p:sp>
      <p:sp>
        <p:nvSpPr>
          <p:cNvPr id="159747" name="Text Box 1"/>
          <p:cNvSpPr>
            <a:spLocks noGrp="1" noRot="1" noChangeAspect="1" noChangeArrowheads="1"/>
          </p:cNvSpPr>
          <p:nvPr>
            <p:ph type="sldImg"/>
          </p:nvPr>
        </p:nvSpPr>
        <p:spPr bwMode="auto">
          <a:xfrm>
            <a:off x="1143000" y="685800"/>
            <a:ext cx="4568825" cy="342582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722" name="Text Box 2"/>
          <p:cNvSpPr txBox="1">
            <a:spLocks noGrp="1" noChangeArrowheads="1"/>
          </p:cNvSpPr>
          <p:nvPr>
            <p:ph type="body" idx="1"/>
          </p:nvPr>
        </p:nvSpPr>
        <p:spPr>
          <a:xfrm>
            <a:off x="685800" y="4343400"/>
            <a:ext cx="5481638" cy="502443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lgn="ctr" eaLnBrk="1" fontAlgn="auto" hangingPunct="1">
              <a:spcBef>
                <a:spcPct val="0"/>
              </a:spcBef>
              <a:spcAft>
                <a:spcPts val="0"/>
              </a:spcAft>
              <a:defRPr/>
            </a:pPr>
            <a:endParaRPr lang="en-US">
              <a:latin typeface="Arial" charset="0"/>
              <a:ea typeface="新細明體" charset="0"/>
              <a:cs typeface="新細明體" charset="0"/>
            </a:endParaRPr>
          </a:p>
        </p:txBody>
      </p:sp>
    </p:spTree>
    <p:extLst>
      <p:ext uri="{BB962C8B-B14F-4D97-AF65-F5344CB8AC3E}">
        <p14:creationId xmlns:p14="http://schemas.microsoft.com/office/powerpoint/2010/main" val="292067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12"/>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fld id="{BB7EA65F-DD98-F142-A595-39EB92F828BF}" type="slidenum">
              <a:rPr lang="en-US" sz="1200">
                <a:solidFill>
                  <a:schemeClr val="tx1"/>
                </a:solidFill>
                <a:latin typeface="Arial" charset="0"/>
                <a:ea typeface="ＭＳ Ｐゴシック" charset="0"/>
                <a:cs typeface="ＭＳ Ｐゴシック" charset="0"/>
              </a:rPr>
              <a:pPr eaLnBrk="1" hangingPunct="1"/>
              <a:t>64</a:t>
            </a:fld>
            <a:endParaRPr lang="en-US" sz="1200">
              <a:solidFill>
                <a:schemeClr val="tx1"/>
              </a:solidFill>
              <a:latin typeface="Arial" charset="0"/>
              <a:ea typeface="ＭＳ Ｐゴシック" charset="0"/>
              <a:cs typeface="ＭＳ Ｐゴシック" charset="0"/>
            </a:endParaRPr>
          </a:p>
        </p:txBody>
      </p:sp>
      <p:sp>
        <p:nvSpPr>
          <p:cNvPr id="159747" name="Text Box 1"/>
          <p:cNvSpPr>
            <a:spLocks noGrp="1" noRot="1" noChangeAspect="1" noChangeArrowheads="1"/>
          </p:cNvSpPr>
          <p:nvPr>
            <p:ph type="sldImg"/>
          </p:nvPr>
        </p:nvSpPr>
        <p:spPr bwMode="auto">
          <a:xfrm>
            <a:off x="1143000" y="685800"/>
            <a:ext cx="4568825" cy="342582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722" name="Text Box 2"/>
          <p:cNvSpPr txBox="1">
            <a:spLocks noGrp="1" noChangeArrowheads="1"/>
          </p:cNvSpPr>
          <p:nvPr>
            <p:ph type="body" idx="1"/>
          </p:nvPr>
        </p:nvSpPr>
        <p:spPr>
          <a:xfrm>
            <a:off x="685800" y="4343400"/>
            <a:ext cx="5481638" cy="5024438"/>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charset="0"/>
                <a:ea typeface="ＭＳ Ｐゴシック" charset="0"/>
              </a:defRPr>
            </a:lvl9pPr>
          </a:lstStyle>
          <a:p>
            <a:pPr algn="ctr" eaLnBrk="1" fontAlgn="auto" hangingPunct="1">
              <a:spcBef>
                <a:spcPct val="0"/>
              </a:spcBef>
              <a:spcAft>
                <a:spcPts val="0"/>
              </a:spcAft>
              <a:defRPr/>
            </a:pPr>
            <a:endParaRPr lang="en-US">
              <a:latin typeface="Arial" charset="0"/>
              <a:ea typeface="新細明體" charset="0"/>
              <a:cs typeface="新細明體" charset="0"/>
            </a:endParaRPr>
          </a:p>
        </p:txBody>
      </p:sp>
    </p:spTree>
    <p:extLst>
      <p:ext uri="{BB962C8B-B14F-4D97-AF65-F5344CB8AC3E}">
        <p14:creationId xmlns:p14="http://schemas.microsoft.com/office/powerpoint/2010/main" val="18697105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8FF430D-62E0-0749-BCBB-72779B77B691}" type="slidenum">
              <a:rPr lang="en-US" sz="1200">
                <a:latin typeface="Times" charset="0"/>
              </a:rPr>
              <a:pPr/>
              <a:t>66</a:t>
            </a:fld>
            <a:endParaRPr lang="en-US" sz="1200">
              <a:latin typeface="Times" charset="0"/>
            </a:endParaRPr>
          </a:p>
        </p:txBody>
      </p:sp>
      <p:sp>
        <p:nvSpPr>
          <p:cNvPr id="58370" name="Rectangle 2"/>
          <p:cNvSpPr>
            <a:spLocks noGrp="1" noRot="1" noChangeAspect="1" noChangeArrowheads="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endParaRPr>
          </a:p>
        </p:txBody>
      </p:sp>
    </p:spTree>
    <p:extLst>
      <p:ext uri="{BB962C8B-B14F-4D97-AF65-F5344CB8AC3E}">
        <p14:creationId xmlns:p14="http://schemas.microsoft.com/office/powerpoint/2010/main" val="4131741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F29BD9-6E91-F940-9371-B4F1FAA6C968}" type="slidenum">
              <a:rPr lang="en-US" sz="1200"/>
              <a:pPr/>
              <a:t>67</a:t>
            </a:fld>
            <a:endParaRPr lang="en-US" sz="1200"/>
          </a:p>
        </p:txBody>
      </p:sp>
      <p:sp>
        <p:nvSpPr>
          <p:cNvPr id="30722" name="Rectangle 2"/>
          <p:cNvSpPr>
            <a:spLocks noGrp="1" noRot="1" noChangeAspect="1" noChangeArrowheads="1" noTextEdit="1"/>
          </p:cNvSpPr>
          <p:nvPr>
            <p:ph type="sldImg"/>
          </p:nvPr>
        </p:nvSpPr>
        <p:spPr>
          <a:xfrm>
            <a:off x="1144588" y="685800"/>
            <a:ext cx="4572000" cy="3429000"/>
          </a:xfrm>
          <a:solidFill>
            <a:srgbClr val="FFFFFF"/>
          </a:solidFill>
          <a:ln/>
        </p:spPr>
      </p:sp>
      <p:sp>
        <p:nvSpPr>
          <p:cNvPr id="3072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90187" tIns="45094" rIns="90187" bIns="45094"/>
          <a:lstStyle/>
          <a:p>
            <a:pPr eaLnBrk="1" hangingPunct="1"/>
            <a:endParaRPr lang="en-US"/>
          </a:p>
        </p:txBody>
      </p:sp>
    </p:spTree>
    <p:extLst>
      <p:ext uri="{BB962C8B-B14F-4D97-AF65-F5344CB8AC3E}">
        <p14:creationId xmlns:p14="http://schemas.microsoft.com/office/powerpoint/2010/main" val="2818908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B4F2BB8-489A-B141-8F7A-B5A750590B24}" type="slidenum">
              <a:rPr lang="en-US" sz="1200">
                <a:latin typeface="Arial" charset="0"/>
              </a:rPr>
              <a:pPr/>
              <a:t>68</a:t>
            </a:fld>
            <a:endParaRPr lang="en-US" sz="1200">
              <a:latin typeface="Arial"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endParaRPr>
          </a:p>
        </p:txBody>
      </p:sp>
    </p:spTree>
    <p:extLst>
      <p:ext uri="{BB962C8B-B14F-4D97-AF65-F5344CB8AC3E}">
        <p14:creationId xmlns:p14="http://schemas.microsoft.com/office/powerpoint/2010/main" val="2147574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D1B567DF-5856-A447-8C02-8A6DA4C138E2}" type="slidenum">
              <a:rPr lang="en-US" sz="1200">
                <a:latin typeface="Arial" charset="0"/>
              </a:rPr>
              <a:pPr/>
              <a:t>69</a:t>
            </a:fld>
            <a:endParaRPr lang="en-US" sz="1200">
              <a:latin typeface="Arial" charset="0"/>
            </a:endParaRPr>
          </a:p>
        </p:txBody>
      </p:sp>
      <p:sp>
        <p:nvSpPr>
          <p:cNvPr id="62466" name="Rectangle 1026"/>
          <p:cNvSpPr>
            <a:spLocks noGrp="1" noRot="1" noChangeAspect="1" noChangeArrowheads="1"/>
          </p:cNvSpPr>
          <p:nvPr>
            <p:ph type="sldImg"/>
          </p:nvPr>
        </p:nvSpPr>
        <p:spPr>
          <a:solidFill>
            <a:srgbClr val="FFFFFF"/>
          </a:solidFill>
          <a:ln/>
        </p:spPr>
      </p:sp>
      <p:sp>
        <p:nvSpPr>
          <p:cNvPr id="624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endParaRPr>
          </a:p>
        </p:txBody>
      </p:sp>
    </p:spTree>
    <p:extLst>
      <p:ext uri="{BB962C8B-B14F-4D97-AF65-F5344CB8AC3E}">
        <p14:creationId xmlns:p14="http://schemas.microsoft.com/office/powerpoint/2010/main" val="1434844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71840C6-72B3-3A49-8EB1-8AE7E8EC342D}" type="slidenum">
              <a:rPr lang="en-US" sz="1200">
                <a:latin typeface="Arial" charset="0"/>
              </a:rPr>
              <a:pPr/>
              <a:t>70</a:t>
            </a:fld>
            <a:endParaRPr lang="en-US" sz="1200">
              <a:latin typeface="Arial" charset="0"/>
            </a:endParaRPr>
          </a:p>
        </p:txBody>
      </p:sp>
      <p:sp>
        <p:nvSpPr>
          <p:cNvPr id="64514" name="Rectangle 2"/>
          <p:cNvSpPr>
            <a:spLocks noGrp="1" noRot="1" noChangeAspect="1" noChangeArrowheads="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endParaRPr>
          </a:p>
        </p:txBody>
      </p:sp>
    </p:spTree>
    <p:extLst>
      <p:ext uri="{BB962C8B-B14F-4D97-AF65-F5344CB8AC3E}">
        <p14:creationId xmlns:p14="http://schemas.microsoft.com/office/powerpoint/2010/main" val="40350814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A525884-11BC-B04F-ADF8-E32E67878069}" type="slidenum">
              <a:rPr lang="en-US" sz="1200">
                <a:latin typeface="Arial" charset="0"/>
              </a:rPr>
              <a:pPr/>
              <a:t>71</a:t>
            </a:fld>
            <a:endParaRPr lang="en-US" sz="1200">
              <a:latin typeface="Arial" charset="0"/>
            </a:endParaRPr>
          </a:p>
        </p:txBody>
      </p:sp>
      <p:sp>
        <p:nvSpPr>
          <p:cNvPr id="6656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endParaRPr>
          </a:p>
        </p:txBody>
      </p:sp>
    </p:spTree>
    <p:extLst>
      <p:ext uri="{BB962C8B-B14F-4D97-AF65-F5344CB8AC3E}">
        <p14:creationId xmlns:p14="http://schemas.microsoft.com/office/powerpoint/2010/main" val="38650160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09543B0-B0EA-3648-A19F-5437E4C6AA03}" type="slidenum">
              <a:rPr lang="en-US" sz="1200">
                <a:latin typeface="Arial" charset="0"/>
              </a:rPr>
              <a:pPr/>
              <a:t>74</a:t>
            </a:fld>
            <a:endParaRPr lang="en-US" sz="1200">
              <a:latin typeface="Arial" charset="0"/>
            </a:endParaRPr>
          </a:p>
        </p:txBody>
      </p:sp>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fld id="{74D8D378-F8AF-8941-A125-E5BBE71709E4}" type="slidenum">
              <a:rPr lang="en-US" sz="1200">
                <a:latin typeface="Calibri" charset="0"/>
              </a:rPr>
              <a:pPr algn="r" eaLnBrk="1" hangingPunct="1"/>
              <a:t>74</a:t>
            </a:fld>
            <a:endParaRPr lang="en-US" sz="1200">
              <a:latin typeface="Calibri"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xfrm>
            <a:off x="685800" y="4343400"/>
            <a:ext cx="5486400" cy="4114800"/>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pPr defTabSz="457200" eaLnBrk="1" hangingPunct="1">
              <a:spcBef>
                <a:spcPct val="0"/>
              </a:spcBef>
            </a:pPr>
            <a:endParaRPr lang="en-US">
              <a:latin typeface="Times New Roman" charset="0"/>
              <a:ea typeface="ＭＳ Ｐゴシック" charset="0"/>
            </a:endParaRPr>
          </a:p>
        </p:txBody>
      </p:sp>
    </p:spTree>
    <p:extLst>
      <p:ext uri="{BB962C8B-B14F-4D97-AF65-F5344CB8AC3E}">
        <p14:creationId xmlns:p14="http://schemas.microsoft.com/office/powerpoint/2010/main" val="37917385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B56C052-D00E-474A-B92B-22EEB2CA6445}" type="slidenum">
              <a:rPr lang="en-US" sz="1200">
                <a:latin typeface="Arial" charset="0"/>
              </a:rPr>
              <a:pPr/>
              <a:t>75</a:t>
            </a:fld>
            <a:endParaRPr lang="en-US" sz="1200">
              <a:latin typeface="Arial"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endParaRPr>
          </a:p>
        </p:txBody>
      </p:sp>
    </p:spTree>
    <p:extLst>
      <p:ext uri="{BB962C8B-B14F-4D97-AF65-F5344CB8AC3E}">
        <p14:creationId xmlns:p14="http://schemas.microsoft.com/office/powerpoint/2010/main" val="640534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3E1EFBF-EB8B-B947-8FC6-A7DEF820CE13}" type="slidenum">
              <a:rPr lang="en-US"/>
              <a:pPr>
                <a:defRPr/>
              </a:pPr>
              <a:t>5</a:t>
            </a:fld>
            <a:endParaRPr lang="en-US"/>
          </a:p>
        </p:txBody>
      </p:sp>
      <p:sp>
        <p:nvSpPr>
          <p:cNvPr id="609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092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833E8C-1328-BC4F-BD96-E19E7B87FAD6}" type="slidenum">
              <a:rPr lang="en-US"/>
              <a:pPr>
                <a:defRPr/>
              </a:pPr>
              <a:t>6</a:t>
            </a:fld>
            <a:endParaRPr lang="en-US"/>
          </a:p>
        </p:txBody>
      </p:sp>
      <p:sp>
        <p:nvSpPr>
          <p:cNvPr id="4638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638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A833E8C-1328-BC4F-BD96-E19E7B87FAD6}" type="slidenum">
              <a:rPr lang="en-US"/>
              <a:pPr>
                <a:defRPr/>
              </a:pPr>
              <a:t>7</a:t>
            </a:fld>
            <a:endParaRPr lang="en-US"/>
          </a:p>
        </p:txBody>
      </p:sp>
      <p:sp>
        <p:nvSpPr>
          <p:cNvPr id="46387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4638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608535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500">
                <a:solidFill>
                  <a:schemeClr val="tx1"/>
                </a:solidFill>
                <a:latin typeface="Arial" charset="0"/>
                <a:ea typeface="ＭＳ Ｐゴシック" charset="0"/>
                <a:cs typeface="ＭＳ Ｐゴシック" charset="0"/>
              </a:defRPr>
            </a:lvl1pPr>
            <a:lvl2pPr marL="35879619" indent="-35447153" defTabSz="914485" eaLnBrk="0" hangingPunct="0">
              <a:defRPr sz="1500">
                <a:solidFill>
                  <a:schemeClr val="tx1"/>
                </a:solidFill>
                <a:latin typeface="Arial" charset="0"/>
                <a:ea typeface="ＭＳ Ｐゴシック" charset="0"/>
              </a:defRPr>
            </a:lvl2pPr>
            <a:lvl3pPr eaLnBrk="0" hangingPunct="0">
              <a:defRPr sz="1500">
                <a:solidFill>
                  <a:schemeClr val="tx1"/>
                </a:solidFill>
                <a:latin typeface="Arial" charset="0"/>
                <a:ea typeface="ＭＳ Ｐゴシック" charset="0"/>
              </a:defRPr>
            </a:lvl3pPr>
            <a:lvl4pPr eaLnBrk="0" hangingPunct="0">
              <a:defRPr sz="1500">
                <a:solidFill>
                  <a:schemeClr val="tx1"/>
                </a:solidFill>
                <a:latin typeface="Arial" charset="0"/>
                <a:ea typeface="ＭＳ Ｐゴシック" charset="0"/>
              </a:defRPr>
            </a:lvl4pPr>
            <a:lvl5pPr eaLnBrk="0" hangingPunct="0">
              <a:defRPr sz="1500">
                <a:solidFill>
                  <a:schemeClr val="tx1"/>
                </a:solidFill>
                <a:latin typeface="Arial" charset="0"/>
                <a:ea typeface="ＭＳ Ｐゴシック" charset="0"/>
              </a:defRPr>
            </a:lvl5pPr>
            <a:lvl6pPr marL="432465" eaLnBrk="0" fontAlgn="base" hangingPunct="0">
              <a:spcBef>
                <a:spcPct val="0"/>
              </a:spcBef>
              <a:spcAft>
                <a:spcPct val="0"/>
              </a:spcAft>
              <a:defRPr sz="1500">
                <a:solidFill>
                  <a:schemeClr val="tx1"/>
                </a:solidFill>
                <a:latin typeface="Arial" charset="0"/>
                <a:ea typeface="ＭＳ Ｐゴシック" charset="0"/>
              </a:defRPr>
            </a:lvl6pPr>
            <a:lvl7pPr marL="864931" eaLnBrk="0" fontAlgn="base" hangingPunct="0">
              <a:spcBef>
                <a:spcPct val="0"/>
              </a:spcBef>
              <a:spcAft>
                <a:spcPct val="0"/>
              </a:spcAft>
              <a:defRPr sz="1500">
                <a:solidFill>
                  <a:schemeClr val="tx1"/>
                </a:solidFill>
                <a:latin typeface="Arial" charset="0"/>
                <a:ea typeface="ＭＳ Ｐゴシック" charset="0"/>
              </a:defRPr>
            </a:lvl7pPr>
            <a:lvl8pPr marL="1297396" eaLnBrk="0" fontAlgn="base" hangingPunct="0">
              <a:spcBef>
                <a:spcPct val="0"/>
              </a:spcBef>
              <a:spcAft>
                <a:spcPct val="0"/>
              </a:spcAft>
              <a:defRPr sz="1500">
                <a:solidFill>
                  <a:schemeClr val="tx1"/>
                </a:solidFill>
                <a:latin typeface="Arial" charset="0"/>
                <a:ea typeface="ＭＳ Ｐゴシック" charset="0"/>
              </a:defRPr>
            </a:lvl8pPr>
            <a:lvl9pPr marL="1729862" eaLnBrk="0" fontAlgn="base" hangingPunct="0">
              <a:spcBef>
                <a:spcPct val="0"/>
              </a:spcBef>
              <a:spcAft>
                <a:spcPct val="0"/>
              </a:spcAft>
              <a:defRPr sz="1500">
                <a:solidFill>
                  <a:schemeClr val="tx1"/>
                </a:solidFill>
                <a:latin typeface="Arial" charset="0"/>
                <a:ea typeface="ＭＳ Ｐゴシック" charset="0"/>
              </a:defRPr>
            </a:lvl9pPr>
          </a:lstStyle>
          <a:p>
            <a:fld id="{4DAB6604-F701-4C4C-A38F-022C797421D2}" type="slidenum">
              <a:rPr lang="en-US" sz="1100">
                <a:latin typeface="Times New Roman" charset="0"/>
              </a:rPr>
              <a:pPr/>
              <a:t>8</a:t>
            </a:fld>
            <a:endParaRPr lang="en-US" sz="1100">
              <a:latin typeface="Times New Roman" charset="0"/>
            </a:endParaRPr>
          </a:p>
        </p:txBody>
      </p:sp>
      <p:sp>
        <p:nvSpPr>
          <p:cNvPr id="32771" name="Rectangle 2"/>
          <p:cNvSpPr>
            <a:spLocks noGrp="1" noRot="1" noChangeAspect="1" noChangeArrowheads="1" noTextEdit="1"/>
          </p:cNvSpPr>
          <p:nvPr>
            <p:ph type="sldImg"/>
          </p:nvPr>
        </p:nvSpPr>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85" eaLnBrk="0" hangingPunct="0">
              <a:defRPr sz="1500">
                <a:solidFill>
                  <a:schemeClr val="tx1"/>
                </a:solidFill>
                <a:latin typeface="Arial" charset="0"/>
                <a:ea typeface="ＭＳ Ｐゴシック" charset="0"/>
                <a:cs typeface="ＭＳ Ｐゴシック" charset="0"/>
              </a:defRPr>
            </a:lvl1pPr>
            <a:lvl2pPr marL="35879619" indent="-35447153" defTabSz="914485" eaLnBrk="0" hangingPunct="0">
              <a:defRPr sz="1500">
                <a:solidFill>
                  <a:schemeClr val="tx1"/>
                </a:solidFill>
                <a:latin typeface="Arial" charset="0"/>
                <a:ea typeface="ＭＳ Ｐゴシック" charset="0"/>
              </a:defRPr>
            </a:lvl2pPr>
            <a:lvl3pPr eaLnBrk="0" hangingPunct="0">
              <a:defRPr sz="1500">
                <a:solidFill>
                  <a:schemeClr val="tx1"/>
                </a:solidFill>
                <a:latin typeface="Arial" charset="0"/>
                <a:ea typeface="ＭＳ Ｐゴシック" charset="0"/>
              </a:defRPr>
            </a:lvl3pPr>
            <a:lvl4pPr eaLnBrk="0" hangingPunct="0">
              <a:defRPr sz="1500">
                <a:solidFill>
                  <a:schemeClr val="tx1"/>
                </a:solidFill>
                <a:latin typeface="Arial" charset="0"/>
                <a:ea typeface="ＭＳ Ｐゴシック" charset="0"/>
              </a:defRPr>
            </a:lvl4pPr>
            <a:lvl5pPr eaLnBrk="0" hangingPunct="0">
              <a:defRPr sz="1500">
                <a:solidFill>
                  <a:schemeClr val="tx1"/>
                </a:solidFill>
                <a:latin typeface="Arial" charset="0"/>
                <a:ea typeface="ＭＳ Ｐゴシック" charset="0"/>
              </a:defRPr>
            </a:lvl5pPr>
            <a:lvl6pPr marL="432465" eaLnBrk="0" fontAlgn="base" hangingPunct="0">
              <a:spcBef>
                <a:spcPct val="0"/>
              </a:spcBef>
              <a:spcAft>
                <a:spcPct val="0"/>
              </a:spcAft>
              <a:defRPr sz="1500">
                <a:solidFill>
                  <a:schemeClr val="tx1"/>
                </a:solidFill>
                <a:latin typeface="Arial" charset="0"/>
                <a:ea typeface="ＭＳ Ｐゴシック" charset="0"/>
              </a:defRPr>
            </a:lvl6pPr>
            <a:lvl7pPr marL="864931" eaLnBrk="0" fontAlgn="base" hangingPunct="0">
              <a:spcBef>
                <a:spcPct val="0"/>
              </a:spcBef>
              <a:spcAft>
                <a:spcPct val="0"/>
              </a:spcAft>
              <a:defRPr sz="1500">
                <a:solidFill>
                  <a:schemeClr val="tx1"/>
                </a:solidFill>
                <a:latin typeface="Arial" charset="0"/>
                <a:ea typeface="ＭＳ Ｐゴシック" charset="0"/>
              </a:defRPr>
            </a:lvl7pPr>
            <a:lvl8pPr marL="1297396" eaLnBrk="0" fontAlgn="base" hangingPunct="0">
              <a:spcBef>
                <a:spcPct val="0"/>
              </a:spcBef>
              <a:spcAft>
                <a:spcPct val="0"/>
              </a:spcAft>
              <a:defRPr sz="1500">
                <a:solidFill>
                  <a:schemeClr val="tx1"/>
                </a:solidFill>
                <a:latin typeface="Arial" charset="0"/>
                <a:ea typeface="ＭＳ Ｐゴシック" charset="0"/>
              </a:defRPr>
            </a:lvl8pPr>
            <a:lvl9pPr marL="1729862" eaLnBrk="0" fontAlgn="base" hangingPunct="0">
              <a:spcBef>
                <a:spcPct val="0"/>
              </a:spcBef>
              <a:spcAft>
                <a:spcPct val="0"/>
              </a:spcAft>
              <a:defRPr sz="1500">
                <a:solidFill>
                  <a:schemeClr val="tx1"/>
                </a:solidFill>
                <a:latin typeface="Arial" charset="0"/>
                <a:ea typeface="ＭＳ Ｐゴシック" charset="0"/>
              </a:defRPr>
            </a:lvl9pPr>
          </a:lstStyle>
          <a:p>
            <a:fld id="{32A7B848-3439-134B-BC0D-1E163100C69C}" type="slidenum">
              <a:rPr lang="en-US" sz="1100">
                <a:latin typeface="Times New Roman" charset="0"/>
              </a:rPr>
              <a:pPr/>
              <a:t>9</a:t>
            </a:fld>
            <a:endParaRPr lang="en-US" sz="1100">
              <a:latin typeface="Times New Roman" charset="0"/>
            </a:endParaRPr>
          </a:p>
        </p:txBody>
      </p:sp>
      <p:sp>
        <p:nvSpPr>
          <p:cNvPr id="36867" name="Rectangle 2"/>
          <p:cNvSpPr>
            <a:spLocks noGrp="1" noRot="1" noChangeAspect="1" noChangeArrowheads="1" noTextEdit="1"/>
          </p:cNvSpPr>
          <p:nvPr>
            <p:ph type="sldImg"/>
          </p:nvPr>
        </p:nvSpPr>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A662BA7-EB61-9348-A4E5-86E940C83885}" type="datetime1">
              <a:rPr lang="en-US" smtClean="0"/>
              <a:t>11/8/18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6F81E2-418B-8B4F-B172-C6F2AF01C707}" type="slidenum">
              <a:rPr lang="en-US"/>
              <a:pPr>
                <a:defRPr/>
              </a:pPr>
              <a:t>‹#›</a:t>
            </a:fld>
            <a:endParaRPr lang="en-US"/>
          </a:p>
        </p:txBody>
      </p:sp>
    </p:spTree>
    <p:extLst>
      <p:ext uri="{BB962C8B-B14F-4D97-AF65-F5344CB8AC3E}">
        <p14:creationId xmlns:p14="http://schemas.microsoft.com/office/powerpoint/2010/main" val="633245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C92E9096-40F6-C24C-9FB2-6A6C6910AEE9}" type="datetime1">
              <a:rPr lang="en-US" smtClean="0"/>
              <a:t>11/8/18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CDB52-C78C-D44A-A077-AE17351A62F8}" type="slidenum">
              <a:rPr lang="en-US"/>
              <a:pPr>
                <a:defRPr/>
              </a:pPr>
              <a:t>‹#›</a:t>
            </a:fld>
            <a:endParaRPr lang="en-US"/>
          </a:p>
        </p:txBody>
      </p:sp>
    </p:spTree>
    <p:extLst>
      <p:ext uri="{BB962C8B-B14F-4D97-AF65-F5344CB8AC3E}">
        <p14:creationId xmlns:p14="http://schemas.microsoft.com/office/powerpoint/2010/main" val="3688161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F0E946C-99CB-B042-B8AC-FAD15E39BC5D}" type="datetime1">
              <a:rPr lang="en-US" smtClean="0"/>
              <a:t>11/8/18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2EA374-9953-E543-AA3D-48B189E85B88}" type="slidenum">
              <a:rPr lang="en-US"/>
              <a:pPr>
                <a:defRPr/>
              </a:pPr>
              <a:t>‹#›</a:t>
            </a:fld>
            <a:endParaRPr lang="en-US"/>
          </a:p>
        </p:txBody>
      </p:sp>
    </p:spTree>
    <p:extLst>
      <p:ext uri="{BB962C8B-B14F-4D97-AF65-F5344CB8AC3E}">
        <p14:creationId xmlns:p14="http://schemas.microsoft.com/office/powerpoint/2010/main" val="338915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9D449A2F-DEDB-4D41-B8DB-539CFF71792A}" type="datetime1">
              <a:rPr lang="en-US" smtClean="0"/>
              <a:t>11/8/18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1D67F3-67F8-DC48-B5A2-94777805DABF}" type="slidenum">
              <a:rPr lang="en-US"/>
              <a:pPr>
                <a:defRPr/>
              </a:pPr>
              <a:t>‹#›</a:t>
            </a:fld>
            <a:endParaRPr lang="en-US"/>
          </a:p>
        </p:txBody>
      </p:sp>
    </p:spTree>
    <p:extLst>
      <p:ext uri="{BB962C8B-B14F-4D97-AF65-F5344CB8AC3E}">
        <p14:creationId xmlns:p14="http://schemas.microsoft.com/office/powerpoint/2010/main" val="4293965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274639"/>
            <a:ext cx="8220075" cy="1133475"/>
          </a:xfrm>
        </p:spPr>
        <p:txBody>
          <a:bodyPr/>
          <a:lstStyle/>
          <a:p>
            <a:r>
              <a:rPr lang="en-US"/>
              <a:t>Click to edit Master title style</a:t>
            </a:r>
          </a:p>
        </p:txBody>
      </p:sp>
      <p:sp>
        <p:nvSpPr>
          <p:cNvPr id="3" name="Date Placeholder 2"/>
          <p:cNvSpPr>
            <a:spLocks noGrp="1"/>
          </p:cNvSpPr>
          <p:nvPr>
            <p:ph type="dt" idx="10"/>
          </p:nvPr>
        </p:nvSpPr>
        <p:spPr>
          <a:xfrm>
            <a:off x="457200" y="6245225"/>
            <a:ext cx="2124075" cy="466725"/>
          </a:xfrm>
        </p:spPr>
        <p:txBody>
          <a:bodyPr lIns="91435" tIns="45718" rIns="91435" bIns="45718"/>
          <a:lstStyle>
            <a:lvl1pPr>
              <a:defRPr/>
            </a:lvl1pPr>
          </a:lstStyle>
          <a:p>
            <a:pPr>
              <a:defRPr/>
            </a:pPr>
            <a:fld id="{4B9C0879-FCDD-034F-8165-DB2710EB84F4}" type="datetime1">
              <a:rPr lang="en-US" smtClean="0"/>
              <a:t>11/8/18</a:t>
            </a:fld>
            <a:endParaRPr lang="en-US"/>
          </a:p>
        </p:txBody>
      </p:sp>
      <p:sp>
        <p:nvSpPr>
          <p:cNvPr id="4" name="Footer Placeholder 3"/>
          <p:cNvSpPr>
            <a:spLocks noGrp="1"/>
          </p:cNvSpPr>
          <p:nvPr>
            <p:ph type="ftr" idx="11"/>
          </p:nvPr>
        </p:nvSpPr>
        <p:spPr>
          <a:xfrm>
            <a:off x="3124200" y="6245225"/>
            <a:ext cx="2886075" cy="466725"/>
          </a:xfrm>
        </p:spPr>
        <p:txBody>
          <a:bodyPr lIns="91435" tIns="45718" rIns="91435" bIns="45718"/>
          <a:lstStyle>
            <a:lvl1pPr>
              <a:defRPr/>
            </a:lvl1pPr>
          </a:lstStyle>
          <a:p>
            <a:pPr>
              <a:defRPr/>
            </a:pPr>
            <a:endParaRPr lang="en-US"/>
          </a:p>
        </p:txBody>
      </p:sp>
      <p:sp>
        <p:nvSpPr>
          <p:cNvPr id="5" name="Slide Number Placeholder 4"/>
          <p:cNvSpPr>
            <a:spLocks noGrp="1"/>
          </p:cNvSpPr>
          <p:nvPr>
            <p:ph type="sldNum" idx="12"/>
          </p:nvPr>
        </p:nvSpPr>
        <p:spPr>
          <a:xfrm>
            <a:off x="6553200" y="6245225"/>
            <a:ext cx="2124075" cy="466725"/>
          </a:xfrm>
        </p:spPr>
        <p:txBody>
          <a:bodyPr/>
          <a:lstStyle>
            <a:lvl1pPr>
              <a:defRPr/>
            </a:lvl1pPr>
          </a:lstStyle>
          <a:p>
            <a:pPr>
              <a:defRPr/>
            </a:pPr>
            <a:fld id="{9A2A5447-C4EB-C340-9B31-94E73AA550C9}" type="slidenum">
              <a:rPr lang="en-US"/>
              <a:pPr>
                <a:defRPr/>
              </a:pPr>
              <a:t>‹#›</a:t>
            </a:fld>
            <a:endParaRPr lang="en-US"/>
          </a:p>
        </p:txBody>
      </p:sp>
    </p:spTree>
    <p:extLst>
      <p:ext uri="{BB962C8B-B14F-4D97-AF65-F5344CB8AC3E}">
        <p14:creationId xmlns:p14="http://schemas.microsoft.com/office/powerpoint/2010/main" val="722283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AA430A1E-F71B-2C4B-BEC3-BABFABE97A70}" type="datetime1">
              <a:rPr lang="en-US" smtClean="0"/>
              <a:t>11/8/18</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CAF211A-BE93-C14C-89F7-894E7C4900FD}" type="slidenum">
              <a:rPr lang="en-US"/>
              <a:pPr>
                <a:defRPr/>
              </a:pPr>
              <a:t>‹#›</a:t>
            </a:fld>
            <a:endParaRPr lang="en-US"/>
          </a:p>
        </p:txBody>
      </p:sp>
    </p:spTree>
    <p:extLst>
      <p:ext uri="{BB962C8B-B14F-4D97-AF65-F5344CB8AC3E}">
        <p14:creationId xmlns:p14="http://schemas.microsoft.com/office/powerpoint/2010/main" val="3645001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D32037A9-45B9-3944-884D-A6A8AA6BA0BA}" type="datetime1">
              <a:rPr lang="en-US" smtClean="0"/>
              <a:t>11/8/18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4EC7F8-98FC-964D-98DF-CACE04375740}" type="slidenum">
              <a:rPr lang="en-US"/>
              <a:pPr>
                <a:defRPr/>
              </a:pPr>
              <a:t>‹#›</a:t>
            </a:fld>
            <a:endParaRPr lang="en-US"/>
          </a:p>
        </p:txBody>
      </p:sp>
    </p:spTree>
    <p:extLst>
      <p:ext uri="{BB962C8B-B14F-4D97-AF65-F5344CB8AC3E}">
        <p14:creationId xmlns:p14="http://schemas.microsoft.com/office/powerpoint/2010/main" val="3786677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5A4F1B5-209C-BB4A-A7C7-31B05B577539}" type="datetime1">
              <a:rPr lang="en-US" smtClean="0"/>
              <a:t>11/8/18</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3FBDE0-06E2-FD4A-AEED-A59B184CE79E}" type="slidenum">
              <a:rPr lang="en-US"/>
              <a:pPr>
                <a:defRPr/>
              </a:pPr>
              <a:t>‹#›</a:t>
            </a:fld>
            <a:endParaRPr lang="en-US"/>
          </a:p>
        </p:txBody>
      </p:sp>
    </p:spTree>
    <p:extLst>
      <p:ext uri="{BB962C8B-B14F-4D97-AF65-F5344CB8AC3E}">
        <p14:creationId xmlns:p14="http://schemas.microsoft.com/office/powerpoint/2010/main" val="1696325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6C2597D-90F1-254B-94E3-9642D2122713}" type="datetime1">
              <a:rPr lang="en-US" smtClean="0"/>
              <a:t>11/8/18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D53943-86D2-2445-A770-CE52FD6A2A12}" type="slidenum">
              <a:rPr lang="en-US"/>
              <a:pPr>
                <a:defRPr/>
              </a:pPr>
              <a:t>‹#›</a:t>
            </a:fld>
            <a:endParaRPr lang="en-US"/>
          </a:p>
        </p:txBody>
      </p:sp>
    </p:spTree>
    <p:extLst>
      <p:ext uri="{BB962C8B-B14F-4D97-AF65-F5344CB8AC3E}">
        <p14:creationId xmlns:p14="http://schemas.microsoft.com/office/powerpoint/2010/main" val="431951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191525AB-BDC8-4C49-B8BC-A19B313644EF}" type="datetime1">
              <a:rPr lang="en-US" smtClean="0"/>
              <a:t>11/8/18</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F233DD-749E-0947-894B-B25715C0A996}" type="slidenum">
              <a:rPr lang="en-US"/>
              <a:pPr>
                <a:defRPr/>
              </a:pPr>
              <a:t>‹#›</a:t>
            </a:fld>
            <a:endParaRPr lang="en-US"/>
          </a:p>
        </p:txBody>
      </p:sp>
    </p:spTree>
    <p:extLst>
      <p:ext uri="{BB962C8B-B14F-4D97-AF65-F5344CB8AC3E}">
        <p14:creationId xmlns:p14="http://schemas.microsoft.com/office/powerpoint/2010/main" val="423386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2DB9E052-C209-914C-8793-9589A7CE5341}" type="datetime1">
              <a:rPr lang="en-US" smtClean="0"/>
              <a:t>11/8/18</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A53CA7D-75B5-1344-A271-F27476034C3C}" type="slidenum">
              <a:rPr lang="en-US"/>
              <a:pPr>
                <a:defRPr/>
              </a:pPr>
              <a:t>‹#›</a:t>
            </a:fld>
            <a:endParaRPr lang="en-US"/>
          </a:p>
        </p:txBody>
      </p:sp>
    </p:spTree>
    <p:extLst>
      <p:ext uri="{BB962C8B-B14F-4D97-AF65-F5344CB8AC3E}">
        <p14:creationId xmlns:p14="http://schemas.microsoft.com/office/powerpoint/2010/main" val="75951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2940FF4-2CC0-BB41-BA73-EFD06FE7091D}" type="datetime1">
              <a:rPr lang="en-US" smtClean="0"/>
              <a:t>11/8/18</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0A61C0-5623-5449-8CDA-82E7EA462280}" type="slidenum">
              <a:rPr lang="en-US"/>
              <a:pPr>
                <a:defRPr/>
              </a:pPr>
              <a:t>‹#›</a:t>
            </a:fld>
            <a:endParaRPr lang="en-US"/>
          </a:p>
        </p:txBody>
      </p:sp>
    </p:spTree>
    <p:extLst>
      <p:ext uri="{BB962C8B-B14F-4D97-AF65-F5344CB8AC3E}">
        <p14:creationId xmlns:p14="http://schemas.microsoft.com/office/powerpoint/2010/main" val="1967687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889C341-8CA4-574D-9790-959E4ADC8505}" type="datetime1">
              <a:rPr lang="en-US" smtClean="0"/>
              <a:t>11/8/18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3BD498-2703-FA4E-A355-6D4F758C2FB6}" type="slidenum">
              <a:rPr lang="en-US"/>
              <a:pPr>
                <a:defRPr/>
              </a:pPr>
              <a:t>‹#›</a:t>
            </a:fld>
            <a:endParaRPr lang="en-US"/>
          </a:p>
        </p:txBody>
      </p:sp>
    </p:spTree>
    <p:extLst>
      <p:ext uri="{BB962C8B-B14F-4D97-AF65-F5344CB8AC3E}">
        <p14:creationId xmlns:p14="http://schemas.microsoft.com/office/powerpoint/2010/main" val="4130571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E0DD4D4-3E90-0A42-BCCA-4712DC4EF3AB}" type="datetime1">
              <a:rPr lang="en-US" smtClean="0"/>
              <a:t>11/8/18</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1912B5-D3F2-EE49-8861-5D13BCFF177C}" type="slidenum">
              <a:rPr lang="en-US"/>
              <a:pPr>
                <a:defRPr/>
              </a:pPr>
              <a:t>‹#›</a:t>
            </a:fld>
            <a:endParaRPr lang="en-US"/>
          </a:p>
        </p:txBody>
      </p:sp>
    </p:spTree>
    <p:extLst>
      <p:ext uri="{BB962C8B-B14F-4D97-AF65-F5344CB8AC3E}">
        <p14:creationId xmlns:p14="http://schemas.microsoft.com/office/powerpoint/2010/main" val="1358683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0D1C7912-C366-EB4F-8BE8-427CB50CF80C}" type="datetime1">
              <a:rPr lang="en-US" smtClean="0"/>
              <a:t>11/8/18</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ＭＳ Ｐゴシック" pitchFamily="-112"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60CFA40-58EC-7943-9C32-DFD1910355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06" charset="0"/>
        </a:defRPr>
      </a:lvl6pPr>
      <a:lvl7pPr marL="914400" algn="ctr" rtl="0" eaLnBrk="0" fontAlgn="base" hangingPunct="0">
        <a:spcBef>
          <a:spcPct val="0"/>
        </a:spcBef>
        <a:spcAft>
          <a:spcPct val="0"/>
        </a:spcAft>
        <a:defRPr sz="4400">
          <a:solidFill>
            <a:schemeClr val="tx2"/>
          </a:solidFill>
          <a:latin typeface="Times New Roman" pitchFamily="-106" charset="0"/>
        </a:defRPr>
      </a:lvl7pPr>
      <a:lvl8pPr marL="1371600" algn="ctr" rtl="0" eaLnBrk="0" fontAlgn="base" hangingPunct="0">
        <a:spcBef>
          <a:spcPct val="0"/>
        </a:spcBef>
        <a:spcAft>
          <a:spcPct val="0"/>
        </a:spcAft>
        <a:defRPr sz="4400">
          <a:solidFill>
            <a:schemeClr val="tx2"/>
          </a:solidFill>
          <a:latin typeface="Times New Roman" pitchFamily="-106" charset="0"/>
        </a:defRPr>
      </a:lvl8pPr>
      <a:lvl9pPr marL="1828800" algn="ctr" rtl="0" eaLnBrk="0" fontAlgn="base" hangingPunct="0">
        <a:spcBef>
          <a:spcPct val="0"/>
        </a:spcBef>
        <a:spcAft>
          <a:spcPct val="0"/>
        </a:spcAft>
        <a:defRPr sz="4400">
          <a:solidFill>
            <a:schemeClr val="tx2"/>
          </a:solidFill>
          <a:latin typeface="Times New Roman"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17.xml"/><Relationship Id="rId7" Type="http://schemas.openxmlformats.org/officeDocument/2006/relationships/image" Target="../media/image15.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emf"/><Relationship Id="rId10" Type="http://schemas.openxmlformats.org/officeDocument/2006/relationships/image" Target="../media/image16.emf"/><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g"/></Relationships>
</file>

<file path=ppt/slides/_rels/slide2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22.xml"/><Relationship Id="rId7" Type="http://schemas.openxmlformats.org/officeDocument/2006/relationships/image" Target="../media/image27.e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6.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8.png"/><Relationship Id="rId5" Type="http://schemas.openxmlformats.org/officeDocument/2006/relationships/image" Target="../media/image29.emf"/><Relationship Id="rId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42.e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41.emf"/><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59.wmf"/><Relationship Id="rId4" Type="http://schemas.openxmlformats.org/officeDocument/2006/relationships/oleObject" Target="../embeddings/oleObject9.bin"/></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62.wmf"/><Relationship Id="rId2" Type="http://schemas.openxmlformats.org/officeDocument/2006/relationships/slideLayout" Target="../slideLayouts/slideLayout13.xml"/><Relationship Id="rId1" Type="http://schemas.openxmlformats.org/officeDocument/2006/relationships/vmlDrawing" Target="../drawings/vmlDrawing6.vml"/><Relationship Id="rId6" Type="http://schemas.openxmlformats.org/officeDocument/2006/relationships/oleObject" Target="../embeddings/oleObject10.bin"/><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3.xml"/><Relationship Id="rId1" Type="http://schemas.openxmlformats.org/officeDocument/2006/relationships/vmlDrawing" Target="../drawings/vmlDrawing7.vml"/><Relationship Id="rId5" Type="http://schemas.openxmlformats.org/officeDocument/2006/relationships/image" Target="../media/image64.wmf"/><Relationship Id="rId4" Type="http://schemas.openxmlformats.org/officeDocument/2006/relationships/oleObject" Target="../embeddings/oleObject11.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3.xml"/><Relationship Id="rId1" Type="http://schemas.openxmlformats.org/officeDocument/2006/relationships/vmlDrawing" Target="../drawings/vmlDrawing8.vml"/><Relationship Id="rId5" Type="http://schemas.openxmlformats.org/officeDocument/2006/relationships/image" Target="../media/image65.wmf"/><Relationship Id="rId4" Type="http://schemas.openxmlformats.org/officeDocument/2006/relationships/oleObject" Target="../embeddings/oleObject12.bin"/></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5.emf"/></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86.png"/><Relationship Id="rId4"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beach" TargetMode="External"/><Relationship Id="rId1" Type="http://schemas.microsoft.com/office/2007/relationships/media" Target="\beach" TargetMode="External"/><Relationship Id="rId6" Type="http://schemas.openxmlformats.org/officeDocument/2006/relationships/image" Target="../media/image1.png"/><Relationship Id="rId5" Type="http://schemas.openxmlformats.org/officeDocument/2006/relationships/image" Target="../media/image89.png"/><Relationship Id="rId4" Type="http://schemas.openxmlformats.org/officeDocument/2006/relationships/notesSlide" Target="../notesSlides/notesSlide46.xml"/></Relationships>
</file>

<file path=ppt/slides/_rels/slide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4" Type="http://schemas.openxmlformats.org/officeDocument/2006/relationships/image" Target="../media/image91.png"/></Relationships>
</file>

<file path=ppt/slides/_rels/slide7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94.emf"/></Relationships>
</file>

<file path=ppt/slides/_rels/slide7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94.emf"/></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localhost/Users/irving/Dropbox/1_talks2009-2012/muscle_movie2%20copy.mov" TargetMode="External"/><Relationship Id="rId1" Type="http://schemas.microsoft.com/office/2007/relationships/media" Target="file://localhost/Users/irving/Dropbox/1_talks2009-2012/muscle_movie2%20copy.mov" TargetMode="External"/><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ctrTitle"/>
          </p:nvPr>
        </p:nvSpPr>
        <p:spPr>
          <a:xfrm>
            <a:off x="609600" y="1295400"/>
            <a:ext cx="7772400" cy="1143000"/>
          </a:xfrm>
        </p:spPr>
        <p:txBody>
          <a:bodyPr/>
          <a:lstStyle/>
          <a:p>
            <a:r>
              <a:rPr lang="en-US">
                <a:latin typeface="Times New Roman" charset="0"/>
                <a:ea typeface="ＭＳ Ｐゴシック" charset="0"/>
              </a:rPr>
              <a:t>Fiber Diffraction of Muscle</a:t>
            </a:r>
            <a:endParaRPr lang="en-US" sz="4000">
              <a:latin typeface="Times New Roman" charset="0"/>
              <a:ea typeface="ＭＳ Ｐゴシック" charset="0"/>
            </a:endParaRPr>
          </a:p>
        </p:txBody>
      </p:sp>
      <p:pic>
        <p:nvPicPr>
          <p:cNvPr id="29698" name="Picture 3" descr="BioCATlogo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514600"/>
            <a:ext cx="2362200" cy="218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699"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DCD8A55-F360-5947-BEA6-9D724A041FEB}" type="slidenum">
              <a:rPr lang="en-US" sz="1400"/>
              <a:pPr/>
              <a:t>1</a:t>
            </a:fld>
            <a:endParaRPr lang="en-US"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osinmovement.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685800"/>
            <a:ext cx="7086600" cy="5314950"/>
          </a:xfrm>
          <a:prstGeom prst="rect">
            <a:avLst/>
          </a:prstGeom>
        </p:spPr>
      </p:pic>
      <p:sp>
        <p:nvSpPr>
          <p:cNvPr id="3" name="Slide Number Placeholder 2">
            <a:extLst>
              <a:ext uri="{FF2B5EF4-FFF2-40B4-BE49-F238E27FC236}">
                <a16:creationId xmlns:a16="http://schemas.microsoft.com/office/drawing/2014/main" id="{50E1C126-B46E-BD4D-98F6-B394BF48B898}"/>
              </a:ext>
            </a:extLst>
          </p:cNvPr>
          <p:cNvSpPr>
            <a:spLocks noGrp="1"/>
          </p:cNvSpPr>
          <p:nvPr>
            <p:ph type="sldNum" sz="quarter" idx="12"/>
          </p:nvPr>
        </p:nvSpPr>
        <p:spPr/>
        <p:txBody>
          <a:bodyPr/>
          <a:lstStyle/>
          <a:p>
            <a:pPr>
              <a:defRPr/>
            </a:pPr>
            <a:fld id="{310A61C0-5623-5449-8CDA-82E7EA462280}" type="slidenum">
              <a:rPr lang="en-US" smtClean="0"/>
              <a:pPr>
                <a:defRPr/>
              </a:pPr>
              <a:t>10</a:t>
            </a:fld>
            <a:endParaRPr lang="en-US"/>
          </a:p>
        </p:txBody>
      </p:sp>
    </p:spTree>
    <p:extLst>
      <p:ext uri="{BB962C8B-B14F-4D97-AF65-F5344CB8AC3E}">
        <p14:creationId xmlns:p14="http://schemas.microsoft.com/office/powerpoint/2010/main" val="126720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2"/>
          <p:cNvGrpSpPr>
            <a:grpSpLocks/>
          </p:cNvGrpSpPr>
          <p:nvPr/>
        </p:nvGrpSpPr>
        <p:grpSpPr bwMode="auto">
          <a:xfrm>
            <a:off x="801440" y="811486"/>
            <a:ext cx="7695158" cy="1800448"/>
            <a:chOff x="374" y="511"/>
            <a:chExt cx="4847" cy="1134"/>
          </a:xfrm>
        </p:grpSpPr>
        <p:sp>
          <p:nvSpPr>
            <p:cNvPr id="92324" name="Rectangle 3"/>
            <p:cNvSpPr>
              <a:spLocks noChangeArrowheads="1"/>
            </p:cNvSpPr>
            <p:nvPr/>
          </p:nvSpPr>
          <p:spPr bwMode="auto">
            <a:xfrm>
              <a:off x="3292" y="836"/>
              <a:ext cx="1590" cy="415"/>
            </a:xfrm>
            <a:prstGeom prst="rect">
              <a:avLst/>
            </a:prstGeom>
            <a:gradFill rotWithShape="0">
              <a:gsLst>
                <a:gs pos="0">
                  <a:srgbClr val="666666"/>
                </a:gs>
                <a:gs pos="50000">
                  <a:srgbClr val="DDDDDD"/>
                </a:gs>
                <a:gs pos="100000">
                  <a:srgbClr val="66666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74084" name="Rectangle 4"/>
            <p:cNvSpPr>
              <a:spLocks noChangeArrowheads="1"/>
            </p:cNvSpPr>
            <p:nvPr/>
          </p:nvSpPr>
          <p:spPr bwMode="auto">
            <a:xfrm>
              <a:off x="374" y="511"/>
              <a:ext cx="1189" cy="1015"/>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p>
          </p:txBody>
        </p:sp>
        <p:grpSp>
          <p:nvGrpSpPr>
            <p:cNvPr id="92326" name="Group 5"/>
            <p:cNvGrpSpPr>
              <a:grpSpLocks/>
            </p:cNvGrpSpPr>
            <p:nvPr/>
          </p:nvGrpSpPr>
          <p:grpSpPr bwMode="auto">
            <a:xfrm>
              <a:off x="474" y="679"/>
              <a:ext cx="928" cy="652"/>
              <a:chOff x="487" y="706"/>
              <a:chExt cx="953" cy="678"/>
            </a:xfrm>
          </p:grpSpPr>
          <p:sp>
            <p:nvSpPr>
              <p:cNvPr id="92357" name="Freeform 6"/>
              <p:cNvSpPr>
                <a:spLocks/>
              </p:cNvSpPr>
              <p:nvPr/>
            </p:nvSpPr>
            <p:spPr bwMode="auto">
              <a:xfrm>
                <a:off x="487" y="706"/>
                <a:ext cx="482" cy="678"/>
              </a:xfrm>
              <a:custGeom>
                <a:avLst/>
                <a:gdLst>
                  <a:gd name="T0" fmla="*/ 0 w 482"/>
                  <a:gd name="T1" fmla="*/ 678 h 678"/>
                  <a:gd name="T2" fmla="*/ 31 w 482"/>
                  <a:gd name="T3" fmla="*/ 369 h 678"/>
                  <a:gd name="T4" fmla="*/ 52 w 482"/>
                  <a:gd name="T5" fmla="*/ 145 h 678"/>
                  <a:gd name="T6" fmla="*/ 62 w 482"/>
                  <a:gd name="T7" fmla="*/ 31 h 678"/>
                  <a:gd name="T8" fmla="*/ 83 w 482"/>
                  <a:gd name="T9" fmla="*/ 0 h 678"/>
                  <a:gd name="T10" fmla="*/ 93 w 482"/>
                  <a:gd name="T11" fmla="*/ 103 h 678"/>
                  <a:gd name="T12" fmla="*/ 113 w 482"/>
                  <a:gd name="T13" fmla="*/ 338 h 678"/>
                  <a:gd name="T14" fmla="*/ 134 w 482"/>
                  <a:gd name="T15" fmla="*/ 575 h 678"/>
                  <a:gd name="T16" fmla="*/ 144 w 482"/>
                  <a:gd name="T17" fmla="*/ 668 h 678"/>
                  <a:gd name="T18" fmla="*/ 155 w 482"/>
                  <a:gd name="T19" fmla="*/ 678 h 678"/>
                  <a:gd name="T20" fmla="*/ 155 w 482"/>
                  <a:gd name="T21" fmla="*/ 668 h 678"/>
                  <a:gd name="T22" fmla="*/ 175 w 482"/>
                  <a:gd name="T23" fmla="*/ 544 h 678"/>
                  <a:gd name="T24" fmla="*/ 196 w 482"/>
                  <a:gd name="T25" fmla="*/ 276 h 678"/>
                  <a:gd name="T26" fmla="*/ 214 w 482"/>
                  <a:gd name="T27" fmla="*/ 83 h 678"/>
                  <a:gd name="T28" fmla="*/ 224 w 482"/>
                  <a:gd name="T29" fmla="*/ 0 h 678"/>
                  <a:gd name="T30" fmla="*/ 235 w 482"/>
                  <a:gd name="T31" fmla="*/ 41 h 678"/>
                  <a:gd name="T32" fmla="*/ 255 w 482"/>
                  <a:gd name="T33" fmla="*/ 214 h 678"/>
                  <a:gd name="T34" fmla="*/ 276 w 482"/>
                  <a:gd name="T35" fmla="*/ 492 h 678"/>
                  <a:gd name="T36" fmla="*/ 296 w 482"/>
                  <a:gd name="T37" fmla="*/ 647 h 678"/>
                  <a:gd name="T38" fmla="*/ 307 w 482"/>
                  <a:gd name="T39" fmla="*/ 678 h 678"/>
                  <a:gd name="T40" fmla="*/ 317 w 482"/>
                  <a:gd name="T41" fmla="*/ 678 h 678"/>
                  <a:gd name="T42" fmla="*/ 327 w 482"/>
                  <a:gd name="T43" fmla="*/ 616 h 678"/>
                  <a:gd name="T44" fmla="*/ 348 w 482"/>
                  <a:gd name="T45" fmla="*/ 431 h 678"/>
                  <a:gd name="T46" fmla="*/ 369 w 482"/>
                  <a:gd name="T47" fmla="*/ 155 h 678"/>
                  <a:gd name="T48" fmla="*/ 379 w 482"/>
                  <a:gd name="T49" fmla="*/ 21 h 678"/>
                  <a:gd name="T50" fmla="*/ 389 w 482"/>
                  <a:gd name="T51" fmla="*/ 11 h 678"/>
                  <a:gd name="T52" fmla="*/ 410 w 482"/>
                  <a:gd name="T53" fmla="*/ 134 h 678"/>
                  <a:gd name="T54" fmla="*/ 441 w 482"/>
                  <a:gd name="T55" fmla="*/ 410 h 678"/>
                  <a:gd name="T56" fmla="*/ 461 w 482"/>
                  <a:gd name="T57" fmla="*/ 616 h 678"/>
                  <a:gd name="T58" fmla="*/ 472 w 482"/>
                  <a:gd name="T59" fmla="*/ 678 h 678"/>
                  <a:gd name="T60" fmla="*/ 472 w 482"/>
                  <a:gd name="T61" fmla="*/ 647 h 678"/>
                  <a:gd name="T62" fmla="*/ 461 w 482"/>
                  <a:gd name="T63" fmla="*/ 503 h 678"/>
                  <a:gd name="T64" fmla="*/ 430 w 482"/>
                  <a:gd name="T65" fmla="*/ 183 h 678"/>
                  <a:gd name="T66" fmla="*/ 399 w 482"/>
                  <a:gd name="T67" fmla="*/ 41 h 678"/>
                  <a:gd name="T68" fmla="*/ 389 w 482"/>
                  <a:gd name="T69" fmla="*/ 0 h 678"/>
                  <a:gd name="T70" fmla="*/ 379 w 482"/>
                  <a:gd name="T71" fmla="*/ 0 h 678"/>
                  <a:gd name="T72" fmla="*/ 369 w 482"/>
                  <a:gd name="T73" fmla="*/ 83 h 678"/>
                  <a:gd name="T74" fmla="*/ 348 w 482"/>
                  <a:gd name="T75" fmla="*/ 276 h 678"/>
                  <a:gd name="T76" fmla="*/ 327 w 482"/>
                  <a:gd name="T77" fmla="*/ 544 h 678"/>
                  <a:gd name="T78" fmla="*/ 317 w 482"/>
                  <a:gd name="T79" fmla="*/ 668 h 678"/>
                  <a:gd name="T80" fmla="*/ 307 w 482"/>
                  <a:gd name="T81" fmla="*/ 657 h 678"/>
                  <a:gd name="T82" fmla="*/ 286 w 482"/>
                  <a:gd name="T83" fmla="*/ 523 h 678"/>
                  <a:gd name="T84" fmla="*/ 265 w 482"/>
                  <a:gd name="T85" fmla="*/ 245 h 678"/>
                  <a:gd name="T86" fmla="*/ 245 w 482"/>
                  <a:gd name="T87" fmla="*/ 62 h 678"/>
                  <a:gd name="T88" fmla="*/ 224 w 482"/>
                  <a:gd name="T89" fmla="*/ 0 h 678"/>
                  <a:gd name="T90" fmla="*/ 224 w 482"/>
                  <a:gd name="T91" fmla="*/ 0 h 678"/>
                  <a:gd name="T92" fmla="*/ 214 w 482"/>
                  <a:gd name="T93" fmla="*/ 31 h 678"/>
                  <a:gd name="T94" fmla="*/ 196 w 482"/>
                  <a:gd name="T95" fmla="*/ 183 h 678"/>
                  <a:gd name="T96" fmla="*/ 175 w 482"/>
                  <a:gd name="T97" fmla="*/ 461 h 678"/>
                  <a:gd name="T98" fmla="*/ 165 w 482"/>
                  <a:gd name="T99" fmla="*/ 626 h 678"/>
                  <a:gd name="T100" fmla="*/ 155 w 482"/>
                  <a:gd name="T101" fmla="*/ 678 h 678"/>
                  <a:gd name="T102" fmla="*/ 134 w 482"/>
                  <a:gd name="T103" fmla="*/ 595 h 678"/>
                  <a:gd name="T104" fmla="*/ 124 w 482"/>
                  <a:gd name="T105" fmla="*/ 400 h 678"/>
                  <a:gd name="T106" fmla="*/ 103 w 482"/>
                  <a:gd name="T107" fmla="*/ 134 h 678"/>
                  <a:gd name="T108" fmla="*/ 83 w 482"/>
                  <a:gd name="T109" fmla="*/ 11 h 678"/>
                  <a:gd name="T110" fmla="*/ 83 w 482"/>
                  <a:gd name="T111" fmla="*/ 0 h 678"/>
                  <a:gd name="T112" fmla="*/ 72 w 482"/>
                  <a:gd name="T113" fmla="*/ 11 h 678"/>
                  <a:gd name="T114" fmla="*/ 52 w 482"/>
                  <a:gd name="T115" fmla="*/ 93 h 678"/>
                  <a:gd name="T116" fmla="*/ 31 w 482"/>
                  <a:gd name="T117" fmla="*/ 235 h 678"/>
                  <a:gd name="T118" fmla="*/ 0 w 482"/>
                  <a:gd name="T119" fmla="*/ 616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678">
                    <a:moveTo>
                      <a:pt x="0" y="678"/>
                    </a:moveTo>
                    <a:lnTo>
                      <a:pt x="0" y="678"/>
                    </a:lnTo>
                    <a:lnTo>
                      <a:pt x="10" y="616"/>
                    </a:lnTo>
                    <a:lnTo>
                      <a:pt x="10" y="554"/>
                    </a:lnTo>
                    <a:lnTo>
                      <a:pt x="21" y="492"/>
                    </a:lnTo>
                    <a:lnTo>
                      <a:pt x="21" y="431"/>
                    </a:lnTo>
                    <a:lnTo>
                      <a:pt x="31" y="369"/>
                    </a:lnTo>
                    <a:lnTo>
                      <a:pt x="31" y="317"/>
                    </a:lnTo>
                    <a:lnTo>
                      <a:pt x="41" y="255"/>
                    </a:lnTo>
                    <a:lnTo>
                      <a:pt x="41" y="235"/>
                    </a:lnTo>
                    <a:lnTo>
                      <a:pt x="41" y="214"/>
                    </a:lnTo>
                    <a:lnTo>
                      <a:pt x="41" y="183"/>
                    </a:lnTo>
                    <a:lnTo>
                      <a:pt x="52" y="163"/>
                    </a:lnTo>
                    <a:lnTo>
                      <a:pt x="52" y="145"/>
                    </a:lnTo>
                    <a:lnTo>
                      <a:pt x="52" y="124"/>
                    </a:lnTo>
                    <a:lnTo>
                      <a:pt x="52" y="103"/>
                    </a:lnTo>
                    <a:lnTo>
                      <a:pt x="52" y="93"/>
                    </a:lnTo>
                    <a:lnTo>
                      <a:pt x="62" y="72"/>
                    </a:lnTo>
                    <a:lnTo>
                      <a:pt x="62" y="62"/>
                    </a:lnTo>
                    <a:lnTo>
                      <a:pt x="62" y="41"/>
                    </a:lnTo>
                    <a:lnTo>
                      <a:pt x="62" y="31"/>
                    </a:lnTo>
                    <a:lnTo>
                      <a:pt x="72" y="21"/>
                    </a:lnTo>
                    <a:lnTo>
                      <a:pt x="72" y="11"/>
                    </a:lnTo>
                    <a:lnTo>
                      <a:pt x="72" y="0"/>
                    </a:lnTo>
                    <a:lnTo>
                      <a:pt x="83" y="0"/>
                    </a:lnTo>
                    <a:lnTo>
                      <a:pt x="83" y="11"/>
                    </a:lnTo>
                    <a:lnTo>
                      <a:pt x="83" y="21"/>
                    </a:lnTo>
                    <a:lnTo>
                      <a:pt x="83" y="31"/>
                    </a:lnTo>
                    <a:lnTo>
                      <a:pt x="83" y="41"/>
                    </a:lnTo>
                    <a:lnTo>
                      <a:pt x="93" y="62"/>
                    </a:lnTo>
                    <a:lnTo>
                      <a:pt x="93" y="83"/>
                    </a:lnTo>
                    <a:lnTo>
                      <a:pt x="93" y="103"/>
                    </a:lnTo>
                    <a:lnTo>
                      <a:pt x="93" y="134"/>
                    </a:lnTo>
                    <a:lnTo>
                      <a:pt x="93" y="155"/>
                    </a:lnTo>
                    <a:lnTo>
                      <a:pt x="103" y="183"/>
                    </a:lnTo>
                    <a:lnTo>
                      <a:pt x="103" y="214"/>
                    </a:lnTo>
                    <a:lnTo>
                      <a:pt x="103" y="245"/>
                    </a:lnTo>
                    <a:lnTo>
                      <a:pt x="103" y="276"/>
                    </a:lnTo>
                    <a:lnTo>
                      <a:pt x="113" y="338"/>
                    </a:lnTo>
                    <a:lnTo>
                      <a:pt x="113" y="400"/>
                    </a:lnTo>
                    <a:lnTo>
                      <a:pt x="113" y="431"/>
                    </a:lnTo>
                    <a:lnTo>
                      <a:pt x="124" y="461"/>
                    </a:lnTo>
                    <a:lnTo>
                      <a:pt x="124" y="492"/>
                    </a:lnTo>
                    <a:lnTo>
                      <a:pt x="124" y="523"/>
                    </a:lnTo>
                    <a:lnTo>
                      <a:pt x="124" y="544"/>
                    </a:lnTo>
                    <a:lnTo>
                      <a:pt x="134" y="575"/>
                    </a:lnTo>
                    <a:lnTo>
                      <a:pt x="134" y="595"/>
                    </a:lnTo>
                    <a:lnTo>
                      <a:pt x="134" y="616"/>
                    </a:lnTo>
                    <a:lnTo>
                      <a:pt x="134" y="637"/>
                    </a:lnTo>
                    <a:lnTo>
                      <a:pt x="144" y="647"/>
                    </a:lnTo>
                    <a:lnTo>
                      <a:pt x="144" y="657"/>
                    </a:lnTo>
                    <a:lnTo>
                      <a:pt x="144" y="668"/>
                    </a:lnTo>
                    <a:lnTo>
                      <a:pt x="144" y="678"/>
                    </a:lnTo>
                    <a:lnTo>
                      <a:pt x="155" y="678"/>
                    </a:lnTo>
                    <a:lnTo>
                      <a:pt x="155" y="668"/>
                    </a:lnTo>
                    <a:lnTo>
                      <a:pt x="165" y="657"/>
                    </a:lnTo>
                    <a:lnTo>
                      <a:pt x="165" y="647"/>
                    </a:lnTo>
                    <a:lnTo>
                      <a:pt x="165" y="637"/>
                    </a:lnTo>
                    <a:lnTo>
                      <a:pt x="165" y="616"/>
                    </a:lnTo>
                    <a:lnTo>
                      <a:pt x="165" y="595"/>
                    </a:lnTo>
                    <a:lnTo>
                      <a:pt x="175" y="575"/>
                    </a:lnTo>
                    <a:lnTo>
                      <a:pt x="175" y="544"/>
                    </a:lnTo>
                    <a:lnTo>
                      <a:pt x="175" y="523"/>
                    </a:lnTo>
                    <a:lnTo>
                      <a:pt x="175" y="492"/>
                    </a:lnTo>
                    <a:lnTo>
                      <a:pt x="186" y="461"/>
                    </a:lnTo>
                    <a:lnTo>
                      <a:pt x="186" y="431"/>
                    </a:lnTo>
                    <a:lnTo>
                      <a:pt x="186" y="400"/>
                    </a:lnTo>
                    <a:lnTo>
                      <a:pt x="186" y="338"/>
                    </a:lnTo>
                    <a:lnTo>
                      <a:pt x="196" y="276"/>
                    </a:lnTo>
                    <a:lnTo>
                      <a:pt x="196" y="245"/>
                    </a:lnTo>
                    <a:lnTo>
                      <a:pt x="196" y="214"/>
                    </a:lnTo>
                    <a:lnTo>
                      <a:pt x="206" y="183"/>
                    </a:lnTo>
                    <a:lnTo>
                      <a:pt x="206" y="155"/>
                    </a:lnTo>
                    <a:lnTo>
                      <a:pt x="206" y="134"/>
                    </a:lnTo>
                    <a:lnTo>
                      <a:pt x="206" y="103"/>
                    </a:lnTo>
                    <a:lnTo>
                      <a:pt x="214" y="83"/>
                    </a:lnTo>
                    <a:lnTo>
                      <a:pt x="214" y="62"/>
                    </a:lnTo>
                    <a:lnTo>
                      <a:pt x="214" y="41"/>
                    </a:lnTo>
                    <a:lnTo>
                      <a:pt x="214" y="31"/>
                    </a:lnTo>
                    <a:lnTo>
                      <a:pt x="214" y="21"/>
                    </a:lnTo>
                    <a:lnTo>
                      <a:pt x="224" y="11"/>
                    </a:lnTo>
                    <a:lnTo>
                      <a:pt x="224" y="0"/>
                    </a:lnTo>
                    <a:lnTo>
                      <a:pt x="224" y="11"/>
                    </a:lnTo>
                    <a:lnTo>
                      <a:pt x="224" y="21"/>
                    </a:lnTo>
                    <a:lnTo>
                      <a:pt x="235" y="31"/>
                    </a:lnTo>
                    <a:lnTo>
                      <a:pt x="235" y="41"/>
                    </a:lnTo>
                    <a:lnTo>
                      <a:pt x="235" y="62"/>
                    </a:lnTo>
                    <a:lnTo>
                      <a:pt x="235" y="83"/>
                    </a:lnTo>
                    <a:lnTo>
                      <a:pt x="245" y="103"/>
                    </a:lnTo>
                    <a:lnTo>
                      <a:pt x="245" y="134"/>
                    </a:lnTo>
                    <a:lnTo>
                      <a:pt x="245" y="155"/>
                    </a:lnTo>
                    <a:lnTo>
                      <a:pt x="255" y="183"/>
                    </a:lnTo>
                    <a:lnTo>
                      <a:pt x="255" y="214"/>
                    </a:lnTo>
                    <a:lnTo>
                      <a:pt x="255" y="245"/>
                    </a:lnTo>
                    <a:lnTo>
                      <a:pt x="255" y="276"/>
                    </a:lnTo>
                    <a:lnTo>
                      <a:pt x="265" y="338"/>
                    </a:lnTo>
                    <a:lnTo>
                      <a:pt x="265" y="400"/>
                    </a:lnTo>
                    <a:lnTo>
                      <a:pt x="276" y="431"/>
                    </a:lnTo>
                    <a:lnTo>
                      <a:pt x="276" y="461"/>
                    </a:lnTo>
                    <a:lnTo>
                      <a:pt x="276" y="492"/>
                    </a:lnTo>
                    <a:lnTo>
                      <a:pt x="286" y="523"/>
                    </a:lnTo>
                    <a:lnTo>
                      <a:pt x="286" y="544"/>
                    </a:lnTo>
                    <a:lnTo>
                      <a:pt x="286" y="575"/>
                    </a:lnTo>
                    <a:lnTo>
                      <a:pt x="286" y="595"/>
                    </a:lnTo>
                    <a:lnTo>
                      <a:pt x="296" y="616"/>
                    </a:lnTo>
                    <a:lnTo>
                      <a:pt x="296" y="637"/>
                    </a:lnTo>
                    <a:lnTo>
                      <a:pt x="296" y="647"/>
                    </a:lnTo>
                    <a:lnTo>
                      <a:pt x="296" y="657"/>
                    </a:lnTo>
                    <a:lnTo>
                      <a:pt x="307" y="668"/>
                    </a:lnTo>
                    <a:lnTo>
                      <a:pt x="307" y="678"/>
                    </a:lnTo>
                    <a:lnTo>
                      <a:pt x="317" y="678"/>
                    </a:lnTo>
                    <a:lnTo>
                      <a:pt x="317" y="668"/>
                    </a:lnTo>
                    <a:lnTo>
                      <a:pt x="327" y="657"/>
                    </a:lnTo>
                    <a:lnTo>
                      <a:pt x="327" y="647"/>
                    </a:lnTo>
                    <a:lnTo>
                      <a:pt x="327" y="637"/>
                    </a:lnTo>
                    <a:lnTo>
                      <a:pt x="327" y="616"/>
                    </a:lnTo>
                    <a:lnTo>
                      <a:pt x="338" y="595"/>
                    </a:lnTo>
                    <a:lnTo>
                      <a:pt x="338" y="575"/>
                    </a:lnTo>
                    <a:lnTo>
                      <a:pt x="338" y="544"/>
                    </a:lnTo>
                    <a:lnTo>
                      <a:pt x="338" y="523"/>
                    </a:lnTo>
                    <a:lnTo>
                      <a:pt x="338" y="492"/>
                    </a:lnTo>
                    <a:lnTo>
                      <a:pt x="348" y="461"/>
                    </a:lnTo>
                    <a:lnTo>
                      <a:pt x="348" y="431"/>
                    </a:lnTo>
                    <a:lnTo>
                      <a:pt x="348" y="400"/>
                    </a:lnTo>
                    <a:lnTo>
                      <a:pt x="348" y="338"/>
                    </a:lnTo>
                    <a:lnTo>
                      <a:pt x="358" y="276"/>
                    </a:lnTo>
                    <a:lnTo>
                      <a:pt x="358" y="245"/>
                    </a:lnTo>
                    <a:lnTo>
                      <a:pt x="358" y="214"/>
                    </a:lnTo>
                    <a:lnTo>
                      <a:pt x="369" y="183"/>
                    </a:lnTo>
                    <a:lnTo>
                      <a:pt x="369" y="155"/>
                    </a:lnTo>
                    <a:lnTo>
                      <a:pt x="369" y="134"/>
                    </a:lnTo>
                    <a:lnTo>
                      <a:pt x="369" y="103"/>
                    </a:lnTo>
                    <a:lnTo>
                      <a:pt x="369" y="83"/>
                    </a:lnTo>
                    <a:lnTo>
                      <a:pt x="379" y="62"/>
                    </a:lnTo>
                    <a:lnTo>
                      <a:pt x="379" y="41"/>
                    </a:lnTo>
                    <a:lnTo>
                      <a:pt x="379" y="31"/>
                    </a:lnTo>
                    <a:lnTo>
                      <a:pt x="379" y="21"/>
                    </a:lnTo>
                    <a:lnTo>
                      <a:pt x="389" y="11"/>
                    </a:lnTo>
                    <a:lnTo>
                      <a:pt x="389" y="0"/>
                    </a:lnTo>
                    <a:lnTo>
                      <a:pt x="389" y="11"/>
                    </a:lnTo>
                    <a:lnTo>
                      <a:pt x="399" y="21"/>
                    </a:lnTo>
                    <a:lnTo>
                      <a:pt x="399" y="41"/>
                    </a:lnTo>
                    <a:lnTo>
                      <a:pt x="399" y="52"/>
                    </a:lnTo>
                    <a:lnTo>
                      <a:pt x="399" y="72"/>
                    </a:lnTo>
                    <a:lnTo>
                      <a:pt x="410" y="93"/>
                    </a:lnTo>
                    <a:lnTo>
                      <a:pt x="410" y="114"/>
                    </a:lnTo>
                    <a:lnTo>
                      <a:pt x="410" y="134"/>
                    </a:lnTo>
                    <a:lnTo>
                      <a:pt x="420" y="163"/>
                    </a:lnTo>
                    <a:lnTo>
                      <a:pt x="420" y="183"/>
                    </a:lnTo>
                    <a:lnTo>
                      <a:pt x="420" y="214"/>
                    </a:lnTo>
                    <a:lnTo>
                      <a:pt x="430" y="235"/>
                    </a:lnTo>
                    <a:lnTo>
                      <a:pt x="430" y="297"/>
                    </a:lnTo>
                    <a:lnTo>
                      <a:pt x="441" y="358"/>
                    </a:lnTo>
                    <a:lnTo>
                      <a:pt x="441" y="410"/>
                    </a:lnTo>
                    <a:lnTo>
                      <a:pt x="451" y="472"/>
                    </a:lnTo>
                    <a:lnTo>
                      <a:pt x="451" y="503"/>
                    </a:lnTo>
                    <a:lnTo>
                      <a:pt x="461" y="523"/>
                    </a:lnTo>
                    <a:lnTo>
                      <a:pt x="461" y="554"/>
                    </a:lnTo>
                    <a:lnTo>
                      <a:pt x="461" y="575"/>
                    </a:lnTo>
                    <a:lnTo>
                      <a:pt x="461" y="595"/>
                    </a:lnTo>
                    <a:lnTo>
                      <a:pt x="461" y="616"/>
                    </a:lnTo>
                    <a:lnTo>
                      <a:pt x="472" y="637"/>
                    </a:lnTo>
                    <a:lnTo>
                      <a:pt x="472" y="647"/>
                    </a:lnTo>
                    <a:lnTo>
                      <a:pt x="472" y="668"/>
                    </a:lnTo>
                    <a:lnTo>
                      <a:pt x="472" y="678"/>
                    </a:lnTo>
                    <a:lnTo>
                      <a:pt x="482" y="678"/>
                    </a:lnTo>
                    <a:lnTo>
                      <a:pt x="482" y="668"/>
                    </a:lnTo>
                    <a:lnTo>
                      <a:pt x="472" y="647"/>
                    </a:lnTo>
                    <a:lnTo>
                      <a:pt x="472" y="637"/>
                    </a:lnTo>
                    <a:lnTo>
                      <a:pt x="472" y="616"/>
                    </a:lnTo>
                    <a:lnTo>
                      <a:pt x="472" y="595"/>
                    </a:lnTo>
                    <a:lnTo>
                      <a:pt x="472" y="575"/>
                    </a:lnTo>
                    <a:lnTo>
                      <a:pt x="461" y="554"/>
                    </a:lnTo>
                    <a:lnTo>
                      <a:pt x="461" y="523"/>
                    </a:lnTo>
                    <a:lnTo>
                      <a:pt x="461" y="503"/>
                    </a:lnTo>
                    <a:lnTo>
                      <a:pt x="461" y="472"/>
                    </a:lnTo>
                    <a:lnTo>
                      <a:pt x="451" y="410"/>
                    </a:lnTo>
                    <a:lnTo>
                      <a:pt x="441" y="358"/>
                    </a:lnTo>
                    <a:lnTo>
                      <a:pt x="441" y="297"/>
                    </a:lnTo>
                    <a:lnTo>
                      <a:pt x="430" y="235"/>
                    </a:lnTo>
                    <a:lnTo>
                      <a:pt x="430" y="214"/>
                    </a:lnTo>
                    <a:lnTo>
                      <a:pt x="430" y="183"/>
                    </a:lnTo>
                    <a:lnTo>
                      <a:pt x="420" y="163"/>
                    </a:lnTo>
                    <a:lnTo>
                      <a:pt x="420" y="134"/>
                    </a:lnTo>
                    <a:lnTo>
                      <a:pt x="420" y="114"/>
                    </a:lnTo>
                    <a:lnTo>
                      <a:pt x="410" y="93"/>
                    </a:lnTo>
                    <a:lnTo>
                      <a:pt x="410" y="72"/>
                    </a:lnTo>
                    <a:lnTo>
                      <a:pt x="410" y="52"/>
                    </a:lnTo>
                    <a:lnTo>
                      <a:pt x="399" y="41"/>
                    </a:lnTo>
                    <a:lnTo>
                      <a:pt x="399" y="21"/>
                    </a:lnTo>
                    <a:lnTo>
                      <a:pt x="399" y="11"/>
                    </a:lnTo>
                    <a:lnTo>
                      <a:pt x="399" y="0"/>
                    </a:lnTo>
                    <a:lnTo>
                      <a:pt x="389" y="0"/>
                    </a:lnTo>
                    <a:lnTo>
                      <a:pt x="379" y="0"/>
                    </a:lnTo>
                    <a:lnTo>
                      <a:pt x="379" y="11"/>
                    </a:lnTo>
                    <a:lnTo>
                      <a:pt x="379" y="21"/>
                    </a:lnTo>
                    <a:lnTo>
                      <a:pt x="379" y="31"/>
                    </a:lnTo>
                    <a:lnTo>
                      <a:pt x="369" y="41"/>
                    </a:lnTo>
                    <a:lnTo>
                      <a:pt x="369" y="62"/>
                    </a:lnTo>
                    <a:lnTo>
                      <a:pt x="369" y="83"/>
                    </a:lnTo>
                    <a:lnTo>
                      <a:pt x="369" y="103"/>
                    </a:lnTo>
                    <a:lnTo>
                      <a:pt x="358" y="134"/>
                    </a:lnTo>
                    <a:lnTo>
                      <a:pt x="358" y="155"/>
                    </a:lnTo>
                    <a:lnTo>
                      <a:pt x="358" y="183"/>
                    </a:lnTo>
                    <a:lnTo>
                      <a:pt x="358" y="214"/>
                    </a:lnTo>
                    <a:lnTo>
                      <a:pt x="358" y="245"/>
                    </a:lnTo>
                    <a:lnTo>
                      <a:pt x="348" y="276"/>
                    </a:lnTo>
                    <a:lnTo>
                      <a:pt x="348" y="338"/>
                    </a:lnTo>
                    <a:lnTo>
                      <a:pt x="338" y="400"/>
                    </a:lnTo>
                    <a:lnTo>
                      <a:pt x="338" y="431"/>
                    </a:lnTo>
                    <a:lnTo>
                      <a:pt x="338" y="461"/>
                    </a:lnTo>
                    <a:lnTo>
                      <a:pt x="338" y="492"/>
                    </a:lnTo>
                    <a:lnTo>
                      <a:pt x="338" y="523"/>
                    </a:lnTo>
                    <a:lnTo>
                      <a:pt x="327" y="544"/>
                    </a:lnTo>
                    <a:lnTo>
                      <a:pt x="327" y="575"/>
                    </a:lnTo>
                    <a:lnTo>
                      <a:pt x="327" y="595"/>
                    </a:lnTo>
                    <a:lnTo>
                      <a:pt x="327" y="616"/>
                    </a:lnTo>
                    <a:lnTo>
                      <a:pt x="317" y="626"/>
                    </a:lnTo>
                    <a:lnTo>
                      <a:pt x="317" y="647"/>
                    </a:lnTo>
                    <a:lnTo>
                      <a:pt x="317" y="657"/>
                    </a:lnTo>
                    <a:lnTo>
                      <a:pt x="317" y="668"/>
                    </a:lnTo>
                    <a:lnTo>
                      <a:pt x="317" y="678"/>
                    </a:lnTo>
                    <a:lnTo>
                      <a:pt x="307" y="668"/>
                    </a:lnTo>
                    <a:lnTo>
                      <a:pt x="307" y="657"/>
                    </a:lnTo>
                    <a:lnTo>
                      <a:pt x="307" y="647"/>
                    </a:lnTo>
                    <a:lnTo>
                      <a:pt x="296" y="626"/>
                    </a:lnTo>
                    <a:lnTo>
                      <a:pt x="296" y="616"/>
                    </a:lnTo>
                    <a:lnTo>
                      <a:pt x="296" y="595"/>
                    </a:lnTo>
                    <a:lnTo>
                      <a:pt x="296" y="575"/>
                    </a:lnTo>
                    <a:lnTo>
                      <a:pt x="286" y="544"/>
                    </a:lnTo>
                    <a:lnTo>
                      <a:pt x="286" y="523"/>
                    </a:lnTo>
                    <a:lnTo>
                      <a:pt x="286" y="492"/>
                    </a:lnTo>
                    <a:lnTo>
                      <a:pt x="286" y="461"/>
                    </a:lnTo>
                    <a:lnTo>
                      <a:pt x="276" y="431"/>
                    </a:lnTo>
                    <a:lnTo>
                      <a:pt x="276" y="400"/>
                    </a:lnTo>
                    <a:lnTo>
                      <a:pt x="265" y="338"/>
                    </a:lnTo>
                    <a:lnTo>
                      <a:pt x="265" y="276"/>
                    </a:lnTo>
                    <a:lnTo>
                      <a:pt x="265" y="245"/>
                    </a:lnTo>
                    <a:lnTo>
                      <a:pt x="255" y="214"/>
                    </a:lnTo>
                    <a:lnTo>
                      <a:pt x="255" y="183"/>
                    </a:lnTo>
                    <a:lnTo>
                      <a:pt x="255" y="155"/>
                    </a:lnTo>
                    <a:lnTo>
                      <a:pt x="245" y="134"/>
                    </a:lnTo>
                    <a:lnTo>
                      <a:pt x="245" y="103"/>
                    </a:lnTo>
                    <a:lnTo>
                      <a:pt x="245" y="83"/>
                    </a:lnTo>
                    <a:lnTo>
                      <a:pt x="245" y="62"/>
                    </a:lnTo>
                    <a:lnTo>
                      <a:pt x="235" y="41"/>
                    </a:lnTo>
                    <a:lnTo>
                      <a:pt x="235" y="31"/>
                    </a:lnTo>
                    <a:lnTo>
                      <a:pt x="235" y="21"/>
                    </a:lnTo>
                    <a:lnTo>
                      <a:pt x="235" y="11"/>
                    </a:lnTo>
                    <a:lnTo>
                      <a:pt x="235" y="0"/>
                    </a:lnTo>
                    <a:lnTo>
                      <a:pt x="224" y="0"/>
                    </a:lnTo>
                    <a:lnTo>
                      <a:pt x="214" y="0"/>
                    </a:lnTo>
                    <a:lnTo>
                      <a:pt x="214" y="11"/>
                    </a:lnTo>
                    <a:lnTo>
                      <a:pt x="214" y="21"/>
                    </a:lnTo>
                    <a:lnTo>
                      <a:pt x="214" y="31"/>
                    </a:lnTo>
                    <a:lnTo>
                      <a:pt x="206" y="41"/>
                    </a:lnTo>
                    <a:lnTo>
                      <a:pt x="206" y="62"/>
                    </a:lnTo>
                    <a:lnTo>
                      <a:pt x="206" y="83"/>
                    </a:lnTo>
                    <a:lnTo>
                      <a:pt x="206" y="103"/>
                    </a:lnTo>
                    <a:lnTo>
                      <a:pt x="196" y="134"/>
                    </a:lnTo>
                    <a:lnTo>
                      <a:pt x="196" y="155"/>
                    </a:lnTo>
                    <a:lnTo>
                      <a:pt x="196" y="183"/>
                    </a:lnTo>
                    <a:lnTo>
                      <a:pt x="196" y="214"/>
                    </a:lnTo>
                    <a:lnTo>
                      <a:pt x="196" y="245"/>
                    </a:lnTo>
                    <a:lnTo>
                      <a:pt x="186" y="276"/>
                    </a:lnTo>
                    <a:lnTo>
                      <a:pt x="186" y="338"/>
                    </a:lnTo>
                    <a:lnTo>
                      <a:pt x="175" y="400"/>
                    </a:lnTo>
                    <a:lnTo>
                      <a:pt x="175" y="431"/>
                    </a:lnTo>
                    <a:lnTo>
                      <a:pt x="175" y="461"/>
                    </a:lnTo>
                    <a:lnTo>
                      <a:pt x="175" y="492"/>
                    </a:lnTo>
                    <a:lnTo>
                      <a:pt x="175" y="523"/>
                    </a:lnTo>
                    <a:lnTo>
                      <a:pt x="165" y="544"/>
                    </a:lnTo>
                    <a:lnTo>
                      <a:pt x="165" y="575"/>
                    </a:lnTo>
                    <a:lnTo>
                      <a:pt x="165" y="595"/>
                    </a:lnTo>
                    <a:lnTo>
                      <a:pt x="165" y="616"/>
                    </a:lnTo>
                    <a:lnTo>
                      <a:pt x="165" y="626"/>
                    </a:lnTo>
                    <a:lnTo>
                      <a:pt x="155" y="647"/>
                    </a:lnTo>
                    <a:lnTo>
                      <a:pt x="155" y="657"/>
                    </a:lnTo>
                    <a:lnTo>
                      <a:pt x="155" y="668"/>
                    </a:lnTo>
                    <a:lnTo>
                      <a:pt x="155" y="678"/>
                    </a:lnTo>
                    <a:lnTo>
                      <a:pt x="155" y="668"/>
                    </a:lnTo>
                    <a:lnTo>
                      <a:pt x="144" y="668"/>
                    </a:lnTo>
                    <a:lnTo>
                      <a:pt x="144" y="657"/>
                    </a:lnTo>
                    <a:lnTo>
                      <a:pt x="144" y="647"/>
                    </a:lnTo>
                    <a:lnTo>
                      <a:pt x="144" y="626"/>
                    </a:lnTo>
                    <a:lnTo>
                      <a:pt x="144" y="616"/>
                    </a:lnTo>
                    <a:lnTo>
                      <a:pt x="134" y="595"/>
                    </a:lnTo>
                    <a:lnTo>
                      <a:pt x="134" y="575"/>
                    </a:lnTo>
                    <a:lnTo>
                      <a:pt x="134" y="544"/>
                    </a:lnTo>
                    <a:lnTo>
                      <a:pt x="134" y="523"/>
                    </a:lnTo>
                    <a:lnTo>
                      <a:pt x="124" y="492"/>
                    </a:lnTo>
                    <a:lnTo>
                      <a:pt x="124" y="461"/>
                    </a:lnTo>
                    <a:lnTo>
                      <a:pt x="124" y="431"/>
                    </a:lnTo>
                    <a:lnTo>
                      <a:pt x="124" y="400"/>
                    </a:lnTo>
                    <a:lnTo>
                      <a:pt x="113" y="338"/>
                    </a:lnTo>
                    <a:lnTo>
                      <a:pt x="113" y="276"/>
                    </a:lnTo>
                    <a:lnTo>
                      <a:pt x="113" y="245"/>
                    </a:lnTo>
                    <a:lnTo>
                      <a:pt x="103" y="214"/>
                    </a:lnTo>
                    <a:lnTo>
                      <a:pt x="103" y="183"/>
                    </a:lnTo>
                    <a:lnTo>
                      <a:pt x="103" y="155"/>
                    </a:lnTo>
                    <a:lnTo>
                      <a:pt x="103" y="134"/>
                    </a:lnTo>
                    <a:lnTo>
                      <a:pt x="103" y="103"/>
                    </a:lnTo>
                    <a:lnTo>
                      <a:pt x="93" y="83"/>
                    </a:lnTo>
                    <a:lnTo>
                      <a:pt x="93" y="62"/>
                    </a:lnTo>
                    <a:lnTo>
                      <a:pt x="93" y="41"/>
                    </a:lnTo>
                    <a:lnTo>
                      <a:pt x="93" y="31"/>
                    </a:lnTo>
                    <a:lnTo>
                      <a:pt x="83" y="21"/>
                    </a:lnTo>
                    <a:lnTo>
                      <a:pt x="83" y="11"/>
                    </a:lnTo>
                    <a:lnTo>
                      <a:pt x="83" y="0"/>
                    </a:lnTo>
                    <a:lnTo>
                      <a:pt x="72" y="0"/>
                    </a:lnTo>
                    <a:lnTo>
                      <a:pt x="72" y="11"/>
                    </a:lnTo>
                    <a:lnTo>
                      <a:pt x="62" y="11"/>
                    </a:lnTo>
                    <a:lnTo>
                      <a:pt x="62" y="21"/>
                    </a:lnTo>
                    <a:lnTo>
                      <a:pt x="62" y="31"/>
                    </a:lnTo>
                    <a:lnTo>
                      <a:pt x="62" y="41"/>
                    </a:lnTo>
                    <a:lnTo>
                      <a:pt x="52" y="62"/>
                    </a:lnTo>
                    <a:lnTo>
                      <a:pt x="52" y="72"/>
                    </a:lnTo>
                    <a:lnTo>
                      <a:pt x="52" y="93"/>
                    </a:lnTo>
                    <a:lnTo>
                      <a:pt x="52" y="103"/>
                    </a:lnTo>
                    <a:lnTo>
                      <a:pt x="52" y="124"/>
                    </a:lnTo>
                    <a:lnTo>
                      <a:pt x="41" y="145"/>
                    </a:lnTo>
                    <a:lnTo>
                      <a:pt x="41" y="163"/>
                    </a:lnTo>
                    <a:lnTo>
                      <a:pt x="41" y="183"/>
                    </a:lnTo>
                    <a:lnTo>
                      <a:pt x="41" y="214"/>
                    </a:lnTo>
                    <a:lnTo>
                      <a:pt x="31" y="235"/>
                    </a:lnTo>
                    <a:lnTo>
                      <a:pt x="31" y="255"/>
                    </a:lnTo>
                    <a:lnTo>
                      <a:pt x="31" y="317"/>
                    </a:lnTo>
                    <a:lnTo>
                      <a:pt x="21" y="369"/>
                    </a:lnTo>
                    <a:lnTo>
                      <a:pt x="21" y="431"/>
                    </a:lnTo>
                    <a:lnTo>
                      <a:pt x="10" y="482"/>
                    </a:lnTo>
                    <a:lnTo>
                      <a:pt x="10" y="554"/>
                    </a:lnTo>
                    <a:lnTo>
                      <a:pt x="0" y="616"/>
                    </a:lnTo>
                    <a:lnTo>
                      <a:pt x="0" y="678"/>
                    </a:lnTo>
                    <a:close/>
                  </a:path>
                </a:pathLst>
              </a:custGeom>
              <a:solidFill>
                <a:srgbClr val="FFFFFF"/>
              </a:solidFill>
              <a:ln w="9525">
                <a:solidFill>
                  <a:srgbClr val="CC3300"/>
                </a:solidFill>
                <a:round/>
                <a:headEnd/>
                <a:tailEnd/>
              </a:ln>
            </p:spPr>
            <p:txBody>
              <a:bodyPr/>
              <a:lstStyle/>
              <a:p>
                <a:endParaRPr lang="en-US"/>
              </a:p>
            </p:txBody>
          </p:sp>
          <p:sp>
            <p:nvSpPr>
              <p:cNvPr id="92358" name="Freeform 7"/>
              <p:cNvSpPr>
                <a:spLocks/>
              </p:cNvSpPr>
              <p:nvPr/>
            </p:nvSpPr>
            <p:spPr bwMode="auto">
              <a:xfrm>
                <a:off x="959" y="706"/>
                <a:ext cx="481" cy="678"/>
              </a:xfrm>
              <a:custGeom>
                <a:avLst/>
                <a:gdLst>
                  <a:gd name="T0" fmla="*/ 10 w 481"/>
                  <a:gd name="T1" fmla="*/ 678 h 678"/>
                  <a:gd name="T2" fmla="*/ 31 w 481"/>
                  <a:gd name="T3" fmla="*/ 369 h 678"/>
                  <a:gd name="T4" fmla="*/ 51 w 481"/>
                  <a:gd name="T5" fmla="*/ 145 h 678"/>
                  <a:gd name="T6" fmla="*/ 72 w 481"/>
                  <a:gd name="T7" fmla="*/ 31 h 678"/>
                  <a:gd name="T8" fmla="*/ 82 w 481"/>
                  <a:gd name="T9" fmla="*/ 0 h 678"/>
                  <a:gd name="T10" fmla="*/ 92 w 481"/>
                  <a:gd name="T11" fmla="*/ 103 h 678"/>
                  <a:gd name="T12" fmla="*/ 113 w 481"/>
                  <a:gd name="T13" fmla="*/ 338 h 678"/>
                  <a:gd name="T14" fmla="*/ 134 w 481"/>
                  <a:gd name="T15" fmla="*/ 575 h 678"/>
                  <a:gd name="T16" fmla="*/ 144 w 481"/>
                  <a:gd name="T17" fmla="*/ 668 h 678"/>
                  <a:gd name="T18" fmla="*/ 154 w 481"/>
                  <a:gd name="T19" fmla="*/ 678 h 678"/>
                  <a:gd name="T20" fmla="*/ 154 w 481"/>
                  <a:gd name="T21" fmla="*/ 668 h 678"/>
                  <a:gd name="T22" fmla="*/ 175 w 481"/>
                  <a:gd name="T23" fmla="*/ 544 h 678"/>
                  <a:gd name="T24" fmla="*/ 195 w 481"/>
                  <a:gd name="T25" fmla="*/ 276 h 678"/>
                  <a:gd name="T26" fmla="*/ 216 w 481"/>
                  <a:gd name="T27" fmla="*/ 83 h 678"/>
                  <a:gd name="T28" fmla="*/ 226 w 481"/>
                  <a:gd name="T29" fmla="*/ 0 h 678"/>
                  <a:gd name="T30" fmla="*/ 237 w 481"/>
                  <a:gd name="T31" fmla="*/ 41 h 678"/>
                  <a:gd name="T32" fmla="*/ 257 w 481"/>
                  <a:gd name="T33" fmla="*/ 214 h 678"/>
                  <a:gd name="T34" fmla="*/ 278 w 481"/>
                  <a:gd name="T35" fmla="*/ 492 h 678"/>
                  <a:gd name="T36" fmla="*/ 298 w 481"/>
                  <a:gd name="T37" fmla="*/ 647 h 678"/>
                  <a:gd name="T38" fmla="*/ 309 w 481"/>
                  <a:gd name="T39" fmla="*/ 678 h 678"/>
                  <a:gd name="T40" fmla="*/ 319 w 481"/>
                  <a:gd name="T41" fmla="*/ 678 h 678"/>
                  <a:gd name="T42" fmla="*/ 329 w 481"/>
                  <a:gd name="T43" fmla="*/ 616 h 678"/>
                  <a:gd name="T44" fmla="*/ 350 w 481"/>
                  <a:gd name="T45" fmla="*/ 431 h 678"/>
                  <a:gd name="T46" fmla="*/ 371 w 481"/>
                  <a:gd name="T47" fmla="*/ 155 h 678"/>
                  <a:gd name="T48" fmla="*/ 378 w 481"/>
                  <a:gd name="T49" fmla="*/ 21 h 678"/>
                  <a:gd name="T50" fmla="*/ 389 w 481"/>
                  <a:gd name="T51" fmla="*/ 11 h 678"/>
                  <a:gd name="T52" fmla="*/ 420 w 481"/>
                  <a:gd name="T53" fmla="*/ 134 h 678"/>
                  <a:gd name="T54" fmla="*/ 450 w 481"/>
                  <a:gd name="T55" fmla="*/ 410 h 678"/>
                  <a:gd name="T56" fmla="*/ 471 w 481"/>
                  <a:gd name="T57" fmla="*/ 616 h 678"/>
                  <a:gd name="T58" fmla="*/ 481 w 481"/>
                  <a:gd name="T59" fmla="*/ 678 h 678"/>
                  <a:gd name="T60" fmla="*/ 481 w 481"/>
                  <a:gd name="T61" fmla="*/ 647 h 678"/>
                  <a:gd name="T62" fmla="*/ 461 w 481"/>
                  <a:gd name="T63" fmla="*/ 503 h 678"/>
                  <a:gd name="T64" fmla="*/ 430 w 481"/>
                  <a:gd name="T65" fmla="*/ 183 h 678"/>
                  <a:gd name="T66" fmla="*/ 409 w 481"/>
                  <a:gd name="T67" fmla="*/ 41 h 678"/>
                  <a:gd name="T68" fmla="*/ 389 w 481"/>
                  <a:gd name="T69" fmla="*/ 0 h 678"/>
                  <a:gd name="T70" fmla="*/ 378 w 481"/>
                  <a:gd name="T71" fmla="*/ 0 h 678"/>
                  <a:gd name="T72" fmla="*/ 371 w 481"/>
                  <a:gd name="T73" fmla="*/ 83 h 678"/>
                  <a:gd name="T74" fmla="*/ 350 w 481"/>
                  <a:gd name="T75" fmla="*/ 276 h 678"/>
                  <a:gd name="T76" fmla="*/ 340 w 481"/>
                  <a:gd name="T77" fmla="*/ 544 h 678"/>
                  <a:gd name="T78" fmla="*/ 319 w 481"/>
                  <a:gd name="T79" fmla="*/ 668 h 678"/>
                  <a:gd name="T80" fmla="*/ 309 w 481"/>
                  <a:gd name="T81" fmla="*/ 657 h 678"/>
                  <a:gd name="T82" fmla="*/ 288 w 481"/>
                  <a:gd name="T83" fmla="*/ 523 h 678"/>
                  <a:gd name="T84" fmla="*/ 268 w 481"/>
                  <a:gd name="T85" fmla="*/ 245 h 678"/>
                  <a:gd name="T86" fmla="*/ 247 w 481"/>
                  <a:gd name="T87" fmla="*/ 62 h 678"/>
                  <a:gd name="T88" fmla="*/ 237 w 481"/>
                  <a:gd name="T89" fmla="*/ 0 h 678"/>
                  <a:gd name="T90" fmla="*/ 226 w 481"/>
                  <a:gd name="T91" fmla="*/ 0 h 678"/>
                  <a:gd name="T92" fmla="*/ 216 w 481"/>
                  <a:gd name="T93" fmla="*/ 31 h 678"/>
                  <a:gd name="T94" fmla="*/ 195 w 481"/>
                  <a:gd name="T95" fmla="*/ 183 h 678"/>
                  <a:gd name="T96" fmla="*/ 175 w 481"/>
                  <a:gd name="T97" fmla="*/ 461 h 678"/>
                  <a:gd name="T98" fmla="*/ 164 w 481"/>
                  <a:gd name="T99" fmla="*/ 626 h 678"/>
                  <a:gd name="T100" fmla="*/ 154 w 481"/>
                  <a:gd name="T101" fmla="*/ 678 h 678"/>
                  <a:gd name="T102" fmla="*/ 144 w 481"/>
                  <a:gd name="T103" fmla="*/ 595 h 678"/>
                  <a:gd name="T104" fmla="*/ 123 w 481"/>
                  <a:gd name="T105" fmla="*/ 400 h 678"/>
                  <a:gd name="T106" fmla="*/ 103 w 481"/>
                  <a:gd name="T107" fmla="*/ 134 h 678"/>
                  <a:gd name="T108" fmla="*/ 82 w 481"/>
                  <a:gd name="T109" fmla="*/ 11 h 678"/>
                  <a:gd name="T110" fmla="*/ 82 w 481"/>
                  <a:gd name="T111" fmla="*/ 0 h 678"/>
                  <a:gd name="T112" fmla="*/ 72 w 481"/>
                  <a:gd name="T113" fmla="*/ 11 h 678"/>
                  <a:gd name="T114" fmla="*/ 51 w 481"/>
                  <a:gd name="T115" fmla="*/ 93 h 678"/>
                  <a:gd name="T116" fmla="*/ 41 w 481"/>
                  <a:gd name="T117" fmla="*/ 235 h 678"/>
                  <a:gd name="T118" fmla="*/ 10 w 481"/>
                  <a:gd name="T119" fmla="*/ 616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1" h="678">
                    <a:moveTo>
                      <a:pt x="0" y="678"/>
                    </a:moveTo>
                    <a:lnTo>
                      <a:pt x="0" y="678"/>
                    </a:lnTo>
                    <a:lnTo>
                      <a:pt x="10" y="678"/>
                    </a:lnTo>
                    <a:lnTo>
                      <a:pt x="10" y="616"/>
                    </a:lnTo>
                    <a:lnTo>
                      <a:pt x="20" y="554"/>
                    </a:lnTo>
                    <a:lnTo>
                      <a:pt x="20" y="492"/>
                    </a:lnTo>
                    <a:lnTo>
                      <a:pt x="20" y="431"/>
                    </a:lnTo>
                    <a:lnTo>
                      <a:pt x="31" y="369"/>
                    </a:lnTo>
                    <a:lnTo>
                      <a:pt x="31" y="317"/>
                    </a:lnTo>
                    <a:lnTo>
                      <a:pt x="41" y="255"/>
                    </a:lnTo>
                    <a:lnTo>
                      <a:pt x="41" y="235"/>
                    </a:lnTo>
                    <a:lnTo>
                      <a:pt x="41" y="214"/>
                    </a:lnTo>
                    <a:lnTo>
                      <a:pt x="51" y="183"/>
                    </a:lnTo>
                    <a:lnTo>
                      <a:pt x="51" y="163"/>
                    </a:lnTo>
                    <a:lnTo>
                      <a:pt x="51" y="145"/>
                    </a:lnTo>
                    <a:lnTo>
                      <a:pt x="51" y="124"/>
                    </a:lnTo>
                    <a:lnTo>
                      <a:pt x="51" y="103"/>
                    </a:lnTo>
                    <a:lnTo>
                      <a:pt x="61" y="93"/>
                    </a:lnTo>
                    <a:lnTo>
                      <a:pt x="61" y="72"/>
                    </a:lnTo>
                    <a:lnTo>
                      <a:pt x="61" y="62"/>
                    </a:lnTo>
                    <a:lnTo>
                      <a:pt x="61" y="41"/>
                    </a:lnTo>
                    <a:lnTo>
                      <a:pt x="72" y="31"/>
                    </a:lnTo>
                    <a:lnTo>
                      <a:pt x="72" y="21"/>
                    </a:lnTo>
                    <a:lnTo>
                      <a:pt x="72" y="11"/>
                    </a:lnTo>
                    <a:lnTo>
                      <a:pt x="72" y="0"/>
                    </a:lnTo>
                    <a:lnTo>
                      <a:pt x="82" y="0"/>
                    </a:lnTo>
                    <a:lnTo>
                      <a:pt x="82" y="11"/>
                    </a:lnTo>
                    <a:lnTo>
                      <a:pt x="82" y="21"/>
                    </a:lnTo>
                    <a:lnTo>
                      <a:pt x="82" y="31"/>
                    </a:lnTo>
                    <a:lnTo>
                      <a:pt x="92" y="41"/>
                    </a:lnTo>
                    <a:lnTo>
                      <a:pt x="92" y="62"/>
                    </a:lnTo>
                    <a:lnTo>
                      <a:pt x="92" y="83"/>
                    </a:lnTo>
                    <a:lnTo>
                      <a:pt x="92" y="103"/>
                    </a:lnTo>
                    <a:lnTo>
                      <a:pt x="92" y="134"/>
                    </a:lnTo>
                    <a:lnTo>
                      <a:pt x="103" y="155"/>
                    </a:lnTo>
                    <a:lnTo>
                      <a:pt x="103" y="183"/>
                    </a:lnTo>
                    <a:lnTo>
                      <a:pt x="103" y="214"/>
                    </a:lnTo>
                    <a:lnTo>
                      <a:pt x="103" y="245"/>
                    </a:lnTo>
                    <a:lnTo>
                      <a:pt x="103" y="276"/>
                    </a:lnTo>
                    <a:lnTo>
                      <a:pt x="113" y="338"/>
                    </a:lnTo>
                    <a:lnTo>
                      <a:pt x="113" y="400"/>
                    </a:lnTo>
                    <a:lnTo>
                      <a:pt x="123" y="431"/>
                    </a:lnTo>
                    <a:lnTo>
                      <a:pt x="123" y="461"/>
                    </a:lnTo>
                    <a:lnTo>
                      <a:pt x="123" y="492"/>
                    </a:lnTo>
                    <a:lnTo>
                      <a:pt x="123" y="523"/>
                    </a:lnTo>
                    <a:lnTo>
                      <a:pt x="134" y="544"/>
                    </a:lnTo>
                    <a:lnTo>
                      <a:pt x="134" y="575"/>
                    </a:lnTo>
                    <a:lnTo>
                      <a:pt x="134" y="595"/>
                    </a:lnTo>
                    <a:lnTo>
                      <a:pt x="134" y="616"/>
                    </a:lnTo>
                    <a:lnTo>
                      <a:pt x="134" y="637"/>
                    </a:lnTo>
                    <a:lnTo>
                      <a:pt x="144" y="647"/>
                    </a:lnTo>
                    <a:lnTo>
                      <a:pt x="144" y="657"/>
                    </a:lnTo>
                    <a:lnTo>
                      <a:pt x="144" y="668"/>
                    </a:lnTo>
                    <a:lnTo>
                      <a:pt x="144" y="678"/>
                    </a:lnTo>
                    <a:lnTo>
                      <a:pt x="154" y="678"/>
                    </a:lnTo>
                    <a:lnTo>
                      <a:pt x="154" y="668"/>
                    </a:lnTo>
                    <a:lnTo>
                      <a:pt x="164" y="657"/>
                    </a:lnTo>
                    <a:lnTo>
                      <a:pt x="164" y="647"/>
                    </a:lnTo>
                    <a:lnTo>
                      <a:pt x="164" y="637"/>
                    </a:lnTo>
                    <a:lnTo>
                      <a:pt x="164" y="616"/>
                    </a:lnTo>
                    <a:lnTo>
                      <a:pt x="175" y="595"/>
                    </a:lnTo>
                    <a:lnTo>
                      <a:pt x="175" y="575"/>
                    </a:lnTo>
                    <a:lnTo>
                      <a:pt x="175" y="544"/>
                    </a:lnTo>
                    <a:lnTo>
                      <a:pt x="175" y="523"/>
                    </a:lnTo>
                    <a:lnTo>
                      <a:pt x="175" y="492"/>
                    </a:lnTo>
                    <a:lnTo>
                      <a:pt x="185" y="461"/>
                    </a:lnTo>
                    <a:lnTo>
                      <a:pt x="185" y="431"/>
                    </a:lnTo>
                    <a:lnTo>
                      <a:pt x="185" y="400"/>
                    </a:lnTo>
                    <a:lnTo>
                      <a:pt x="195" y="338"/>
                    </a:lnTo>
                    <a:lnTo>
                      <a:pt x="195" y="276"/>
                    </a:lnTo>
                    <a:lnTo>
                      <a:pt x="195" y="245"/>
                    </a:lnTo>
                    <a:lnTo>
                      <a:pt x="195" y="214"/>
                    </a:lnTo>
                    <a:lnTo>
                      <a:pt x="206" y="183"/>
                    </a:lnTo>
                    <a:lnTo>
                      <a:pt x="206" y="155"/>
                    </a:lnTo>
                    <a:lnTo>
                      <a:pt x="206" y="134"/>
                    </a:lnTo>
                    <a:lnTo>
                      <a:pt x="206" y="103"/>
                    </a:lnTo>
                    <a:lnTo>
                      <a:pt x="216" y="83"/>
                    </a:lnTo>
                    <a:lnTo>
                      <a:pt x="216" y="62"/>
                    </a:lnTo>
                    <a:lnTo>
                      <a:pt x="216" y="41"/>
                    </a:lnTo>
                    <a:lnTo>
                      <a:pt x="216" y="31"/>
                    </a:lnTo>
                    <a:lnTo>
                      <a:pt x="226" y="21"/>
                    </a:lnTo>
                    <a:lnTo>
                      <a:pt x="226" y="11"/>
                    </a:lnTo>
                    <a:lnTo>
                      <a:pt x="226" y="0"/>
                    </a:lnTo>
                    <a:lnTo>
                      <a:pt x="226" y="11"/>
                    </a:lnTo>
                    <a:lnTo>
                      <a:pt x="237" y="21"/>
                    </a:lnTo>
                    <a:lnTo>
                      <a:pt x="237" y="31"/>
                    </a:lnTo>
                    <a:lnTo>
                      <a:pt x="237" y="41"/>
                    </a:lnTo>
                    <a:lnTo>
                      <a:pt x="237" y="62"/>
                    </a:lnTo>
                    <a:lnTo>
                      <a:pt x="247" y="83"/>
                    </a:lnTo>
                    <a:lnTo>
                      <a:pt x="247" y="103"/>
                    </a:lnTo>
                    <a:lnTo>
                      <a:pt x="247" y="134"/>
                    </a:lnTo>
                    <a:lnTo>
                      <a:pt x="247" y="155"/>
                    </a:lnTo>
                    <a:lnTo>
                      <a:pt x="257" y="183"/>
                    </a:lnTo>
                    <a:lnTo>
                      <a:pt x="257" y="214"/>
                    </a:lnTo>
                    <a:lnTo>
                      <a:pt x="257" y="245"/>
                    </a:lnTo>
                    <a:lnTo>
                      <a:pt x="257" y="276"/>
                    </a:lnTo>
                    <a:lnTo>
                      <a:pt x="268" y="338"/>
                    </a:lnTo>
                    <a:lnTo>
                      <a:pt x="278" y="400"/>
                    </a:lnTo>
                    <a:lnTo>
                      <a:pt x="278" y="431"/>
                    </a:lnTo>
                    <a:lnTo>
                      <a:pt x="278" y="461"/>
                    </a:lnTo>
                    <a:lnTo>
                      <a:pt x="278" y="492"/>
                    </a:lnTo>
                    <a:lnTo>
                      <a:pt x="288" y="523"/>
                    </a:lnTo>
                    <a:lnTo>
                      <a:pt x="288" y="544"/>
                    </a:lnTo>
                    <a:lnTo>
                      <a:pt x="288" y="575"/>
                    </a:lnTo>
                    <a:lnTo>
                      <a:pt x="298" y="595"/>
                    </a:lnTo>
                    <a:lnTo>
                      <a:pt x="298" y="616"/>
                    </a:lnTo>
                    <a:lnTo>
                      <a:pt x="298" y="637"/>
                    </a:lnTo>
                    <a:lnTo>
                      <a:pt x="298" y="647"/>
                    </a:lnTo>
                    <a:lnTo>
                      <a:pt x="309" y="657"/>
                    </a:lnTo>
                    <a:lnTo>
                      <a:pt x="309" y="668"/>
                    </a:lnTo>
                    <a:lnTo>
                      <a:pt x="309" y="678"/>
                    </a:lnTo>
                    <a:lnTo>
                      <a:pt x="319" y="678"/>
                    </a:lnTo>
                    <a:lnTo>
                      <a:pt x="319" y="668"/>
                    </a:lnTo>
                    <a:lnTo>
                      <a:pt x="329" y="657"/>
                    </a:lnTo>
                    <a:lnTo>
                      <a:pt x="329" y="647"/>
                    </a:lnTo>
                    <a:lnTo>
                      <a:pt x="329" y="637"/>
                    </a:lnTo>
                    <a:lnTo>
                      <a:pt x="329" y="616"/>
                    </a:lnTo>
                    <a:lnTo>
                      <a:pt x="340" y="595"/>
                    </a:lnTo>
                    <a:lnTo>
                      <a:pt x="340" y="575"/>
                    </a:lnTo>
                    <a:lnTo>
                      <a:pt x="340" y="544"/>
                    </a:lnTo>
                    <a:lnTo>
                      <a:pt x="340" y="523"/>
                    </a:lnTo>
                    <a:lnTo>
                      <a:pt x="350" y="492"/>
                    </a:lnTo>
                    <a:lnTo>
                      <a:pt x="350" y="461"/>
                    </a:lnTo>
                    <a:lnTo>
                      <a:pt x="350" y="431"/>
                    </a:lnTo>
                    <a:lnTo>
                      <a:pt x="350" y="400"/>
                    </a:lnTo>
                    <a:lnTo>
                      <a:pt x="360" y="338"/>
                    </a:lnTo>
                    <a:lnTo>
                      <a:pt x="360" y="276"/>
                    </a:lnTo>
                    <a:lnTo>
                      <a:pt x="360" y="245"/>
                    </a:lnTo>
                    <a:lnTo>
                      <a:pt x="360" y="214"/>
                    </a:lnTo>
                    <a:lnTo>
                      <a:pt x="371" y="183"/>
                    </a:lnTo>
                    <a:lnTo>
                      <a:pt x="371" y="155"/>
                    </a:lnTo>
                    <a:lnTo>
                      <a:pt x="371" y="134"/>
                    </a:lnTo>
                    <a:lnTo>
                      <a:pt x="371" y="103"/>
                    </a:lnTo>
                    <a:lnTo>
                      <a:pt x="378" y="83"/>
                    </a:lnTo>
                    <a:lnTo>
                      <a:pt x="378" y="62"/>
                    </a:lnTo>
                    <a:lnTo>
                      <a:pt x="378" y="41"/>
                    </a:lnTo>
                    <a:lnTo>
                      <a:pt x="378" y="31"/>
                    </a:lnTo>
                    <a:lnTo>
                      <a:pt x="378" y="21"/>
                    </a:lnTo>
                    <a:lnTo>
                      <a:pt x="389" y="11"/>
                    </a:lnTo>
                    <a:lnTo>
                      <a:pt x="389" y="0"/>
                    </a:lnTo>
                    <a:lnTo>
                      <a:pt x="389" y="11"/>
                    </a:lnTo>
                    <a:lnTo>
                      <a:pt x="399" y="21"/>
                    </a:lnTo>
                    <a:lnTo>
                      <a:pt x="399" y="41"/>
                    </a:lnTo>
                    <a:lnTo>
                      <a:pt x="399" y="52"/>
                    </a:lnTo>
                    <a:lnTo>
                      <a:pt x="409" y="72"/>
                    </a:lnTo>
                    <a:lnTo>
                      <a:pt x="409" y="93"/>
                    </a:lnTo>
                    <a:lnTo>
                      <a:pt x="409" y="114"/>
                    </a:lnTo>
                    <a:lnTo>
                      <a:pt x="420" y="134"/>
                    </a:lnTo>
                    <a:lnTo>
                      <a:pt x="420" y="163"/>
                    </a:lnTo>
                    <a:lnTo>
                      <a:pt x="420" y="183"/>
                    </a:lnTo>
                    <a:lnTo>
                      <a:pt x="420" y="214"/>
                    </a:lnTo>
                    <a:lnTo>
                      <a:pt x="430" y="235"/>
                    </a:lnTo>
                    <a:lnTo>
                      <a:pt x="430" y="297"/>
                    </a:lnTo>
                    <a:lnTo>
                      <a:pt x="440" y="358"/>
                    </a:lnTo>
                    <a:lnTo>
                      <a:pt x="450" y="410"/>
                    </a:lnTo>
                    <a:lnTo>
                      <a:pt x="450" y="472"/>
                    </a:lnTo>
                    <a:lnTo>
                      <a:pt x="450" y="503"/>
                    </a:lnTo>
                    <a:lnTo>
                      <a:pt x="461" y="523"/>
                    </a:lnTo>
                    <a:lnTo>
                      <a:pt x="461" y="554"/>
                    </a:lnTo>
                    <a:lnTo>
                      <a:pt x="461" y="575"/>
                    </a:lnTo>
                    <a:lnTo>
                      <a:pt x="461" y="595"/>
                    </a:lnTo>
                    <a:lnTo>
                      <a:pt x="471" y="616"/>
                    </a:lnTo>
                    <a:lnTo>
                      <a:pt x="471" y="637"/>
                    </a:lnTo>
                    <a:lnTo>
                      <a:pt x="471" y="647"/>
                    </a:lnTo>
                    <a:lnTo>
                      <a:pt x="471" y="668"/>
                    </a:lnTo>
                    <a:lnTo>
                      <a:pt x="471" y="678"/>
                    </a:lnTo>
                    <a:lnTo>
                      <a:pt x="481" y="678"/>
                    </a:lnTo>
                    <a:lnTo>
                      <a:pt x="481" y="668"/>
                    </a:lnTo>
                    <a:lnTo>
                      <a:pt x="481" y="647"/>
                    </a:lnTo>
                    <a:lnTo>
                      <a:pt x="471" y="637"/>
                    </a:lnTo>
                    <a:lnTo>
                      <a:pt x="471" y="616"/>
                    </a:lnTo>
                    <a:lnTo>
                      <a:pt x="471" y="595"/>
                    </a:lnTo>
                    <a:lnTo>
                      <a:pt x="471" y="575"/>
                    </a:lnTo>
                    <a:lnTo>
                      <a:pt x="471" y="554"/>
                    </a:lnTo>
                    <a:lnTo>
                      <a:pt x="461" y="523"/>
                    </a:lnTo>
                    <a:lnTo>
                      <a:pt x="461" y="503"/>
                    </a:lnTo>
                    <a:lnTo>
                      <a:pt x="461" y="472"/>
                    </a:lnTo>
                    <a:lnTo>
                      <a:pt x="450" y="410"/>
                    </a:lnTo>
                    <a:lnTo>
                      <a:pt x="450" y="358"/>
                    </a:lnTo>
                    <a:lnTo>
                      <a:pt x="440" y="297"/>
                    </a:lnTo>
                    <a:lnTo>
                      <a:pt x="430" y="235"/>
                    </a:lnTo>
                    <a:lnTo>
                      <a:pt x="430" y="214"/>
                    </a:lnTo>
                    <a:lnTo>
                      <a:pt x="430" y="183"/>
                    </a:lnTo>
                    <a:lnTo>
                      <a:pt x="420" y="163"/>
                    </a:lnTo>
                    <a:lnTo>
                      <a:pt x="420" y="134"/>
                    </a:lnTo>
                    <a:lnTo>
                      <a:pt x="420" y="114"/>
                    </a:lnTo>
                    <a:lnTo>
                      <a:pt x="409" y="93"/>
                    </a:lnTo>
                    <a:lnTo>
                      <a:pt x="409" y="72"/>
                    </a:lnTo>
                    <a:lnTo>
                      <a:pt x="409" y="52"/>
                    </a:lnTo>
                    <a:lnTo>
                      <a:pt x="409" y="41"/>
                    </a:lnTo>
                    <a:lnTo>
                      <a:pt x="399" y="21"/>
                    </a:lnTo>
                    <a:lnTo>
                      <a:pt x="399" y="11"/>
                    </a:lnTo>
                    <a:lnTo>
                      <a:pt x="399" y="0"/>
                    </a:lnTo>
                    <a:lnTo>
                      <a:pt x="389" y="0"/>
                    </a:lnTo>
                    <a:lnTo>
                      <a:pt x="378" y="0"/>
                    </a:lnTo>
                    <a:lnTo>
                      <a:pt x="378" y="11"/>
                    </a:lnTo>
                    <a:lnTo>
                      <a:pt x="378" y="21"/>
                    </a:lnTo>
                    <a:lnTo>
                      <a:pt x="378" y="31"/>
                    </a:lnTo>
                    <a:lnTo>
                      <a:pt x="371" y="41"/>
                    </a:lnTo>
                    <a:lnTo>
                      <a:pt x="371" y="62"/>
                    </a:lnTo>
                    <a:lnTo>
                      <a:pt x="371" y="83"/>
                    </a:lnTo>
                    <a:lnTo>
                      <a:pt x="371" y="103"/>
                    </a:lnTo>
                    <a:lnTo>
                      <a:pt x="371" y="134"/>
                    </a:lnTo>
                    <a:lnTo>
                      <a:pt x="360" y="155"/>
                    </a:lnTo>
                    <a:lnTo>
                      <a:pt x="360" y="183"/>
                    </a:lnTo>
                    <a:lnTo>
                      <a:pt x="360" y="214"/>
                    </a:lnTo>
                    <a:lnTo>
                      <a:pt x="360" y="245"/>
                    </a:lnTo>
                    <a:lnTo>
                      <a:pt x="350" y="276"/>
                    </a:lnTo>
                    <a:lnTo>
                      <a:pt x="350" y="338"/>
                    </a:lnTo>
                    <a:lnTo>
                      <a:pt x="350" y="400"/>
                    </a:lnTo>
                    <a:lnTo>
                      <a:pt x="340" y="431"/>
                    </a:lnTo>
                    <a:lnTo>
                      <a:pt x="340" y="461"/>
                    </a:lnTo>
                    <a:lnTo>
                      <a:pt x="340" y="492"/>
                    </a:lnTo>
                    <a:lnTo>
                      <a:pt x="340" y="523"/>
                    </a:lnTo>
                    <a:lnTo>
                      <a:pt x="340" y="544"/>
                    </a:lnTo>
                    <a:lnTo>
                      <a:pt x="329" y="575"/>
                    </a:lnTo>
                    <a:lnTo>
                      <a:pt x="329" y="595"/>
                    </a:lnTo>
                    <a:lnTo>
                      <a:pt x="329" y="616"/>
                    </a:lnTo>
                    <a:lnTo>
                      <a:pt x="329" y="626"/>
                    </a:lnTo>
                    <a:lnTo>
                      <a:pt x="319" y="647"/>
                    </a:lnTo>
                    <a:lnTo>
                      <a:pt x="319" y="657"/>
                    </a:lnTo>
                    <a:lnTo>
                      <a:pt x="319" y="668"/>
                    </a:lnTo>
                    <a:lnTo>
                      <a:pt x="319" y="678"/>
                    </a:lnTo>
                    <a:lnTo>
                      <a:pt x="319" y="668"/>
                    </a:lnTo>
                    <a:lnTo>
                      <a:pt x="309" y="668"/>
                    </a:lnTo>
                    <a:lnTo>
                      <a:pt x="309" y="657"/>
                    </a:lnTo>
                    <a:lnTo>
                      <a:pt x="309" y="647"/>
                    </a:lnTo>
                    <a:lnTo>
                      <a:pt x="309" y="626"/>
                    </a:lnTo>
                    <a:lnTo>
                      <a:pt x="298" y="616"/>
                    </a:lnTo>
                    <a:lnTo>
                      <a:pt x="298" y="595"/>
                    </a:lnTo>
                    <a:lnTo>
                      <a:pt x="298" y="575"/>
                    </a:lnTo>
                    <a:lnTo>
                      <a:pt x="298" y="544"/>
                    </a:lnTo>
                    <a:lnTo>
                      <a:pt x="288" y="523"/>
                    </a:lnTo>
                    <a:lnTo>
                      <a:pt x="288" y="492"/>
                    </a:lnTo>
                    <a:lnTo>
                      <a:pt x="288" y="461"/>
                    </a:lnTo>
                    <a:lnTo>
                      <a:pt x="278" y="431"/>
                    </a:lnTo>
                    <a:lnTo>
                      <a:pt x="278" y="400"/>
                    </a:lnTo>
                    <a:lnTo>
                      <a:pt x="278" y="338"/>
                    </a:lnTo>
                    <a:lnTo>
                      <a:pt x="268" y="276"/>
                    </a:lnTo>
                    <a:lnTo>
                      <a:pt x="268" y="245"/>
                    </a:lnTo>
                    <a:lnTo>
                      <a:pt x="257" y="214"/>
                    </a:lnTo>
                    <a:lnTo>
                      <a:pt x="257" y="183"/>
                    </a:lnTo>
                    <a:lnTo>
                      <a:pt x="257" y="155"/>
                    </a:lnTo>
                    <a:lnTo>
                      <a:pt x="257" y="134"/>
                    </a:lnTo>
                    <a:lnTo>
                      <a:pt x="247" y="103"/>
                    </a:lnTo>
                    <a:lnTo>
                      <a:pt x="247" y="83"/>
                    </a:lnTo>
                    <a:lnTo>
                      <a:pt x="247" y="62"/>
                    </a:lnTo>
                    <a:lnTo>
                      <a:pt x="247" y="41"/>
                    </a:lnTo>
                    <a:lnTo>
                      <a:pt x="237" y="31"/>
                    </a:lnTo>
                    <a:lnTo>
                      <a:pt x="237" y="21"/>
                    </a:lnTo>
                    <a:lnTo>
                      <a:pt x="237" y="11"/>
                    </a:lnTo>
                    <a:lnTo>
                      <a:pt x="237" y="0"/>
                    </a:lnTo>
                    <a:lnTo>
                      <a:pt x="226" y="0"/>
                    </a:lnTo>
                    <a:lnTo>
                      <a:pt x="216" y="0"/>
                    </a:lnTo>
                    <a:lnTo>
                      <a:pt x="216" y="11"/>
                    </a:lnTo>
                    <a:lnTo>
                      <a:pt x="216" y="21"/>
                    </a:lnTo>
                    <a:lnTo>
                      <a:pt x="216" y="31"/>
                    </a:lnTo>
                    <a:lnTo>
                      <a:pt x="216" y="41"/>
                    </a:lnTo>
                    <a:lnTo>
                      <a:pt x="206" y="62"/>
                    </a:lnTo>
                    <a:lnTo>
                      <a:pt x="206" y="83"/>
                    </a:lnTo>
                    <a:lnTo>
                      <a:pt x="206" y="103"/>
                    </a:lnTo>
                    <a:lnTo>
                      <a:pt x="206" y="134"/>
                    </a:lnTo>
                    <a:lnTo>
                      <a:pt x="195" y="155"/>
                    </a:lnTo>
                    <a:lnTo>
                      <a:pt x="195" y="183"/>
                    </a:lnTo>
                    <a:lnTo>
                      <a:pt x="195" y="214"/>
                    </a:lnTo>
                    <a:lnTo>
                      <a:pt x="195" y="245"/>
                    </a:lnTo>
                    <a:lnTo>
                      <a:pt x="195" y="276"/>
                    </a:lnTo>
                    <a:lnTo>
                      <a:pt x="185" y="338"/>
                    </a:lnTo>
                    <a:lnTo>
                      <a:pt x="185" y="400"/>
                    </a:lnTo>
                    <a:lnTo>
                      <a:pt x="175" y="431"/>
                    </a:lnTo>
                    <a:lnTo>
                      <a:pt x="175" y="461"/>
                    </a:lnTo>
                    <a:lnTo>
                      <a:pt x="175" y="492"/>
                    </a:lnTo>
                    <a:lnTo>
                      <a:pt x="175" y="523"/>
                    </a:lnTo>
                    <a:lnTo>
                      <a:pt x="175" y="544"/>
                    </a:lnTo>
                    <a:lnTo>
                      <a:pt x="164" y="575"/>
                    </a:lnTo>
                    <a:lnTo>
                      <a:pt x="164" y="595"/>
                    </a:lnTo>
                    <a:lnTo>
                      <a:pt x="164" y="616"/>
                    </a:lnTo>
                    <a:lnTo>
                      <a:pt x="164" y="626"/>
                    </a:lnTo>
                    <a:lnTo>
                      <a:pt x="154" y="647"/>
                    </a:lnTo>
                    <a:lnTo>
                      <a:pt x="154" y="657"/>
                    </a:lnTo>
                    <a:lnTo>
                      <a:pt x="154" y="668"/>
                    </a:lnTo>
                    <a:lnTo>
                      <a:pt x="154" y="678"/>
                    </a:lnTo>
                    <a:lnTo>
                      <a:pt x="154" y="668"/>
                    </a:lnTo>
                    <a:lnTo>
                      <a:pt x="144" y="657"/>
                    </a:lnTo>
                    <a:lnTo>
                      <a:pt x="144" y="647"/>
                    </a:lnTo>
                    <a:lnTo>
                      <a:pt x="144" y="626"/>
                    </a:lnTo>
                    <a:lnTo>
                      <a:pt x="144" y="616"/>
                    </a:lnTo>
                    <a:lnTo>
                      <a:pt x="144" y="595"/>
                    </a:lnTo>
                    <a:lnTo>
                      <a:pt x="134" y="575"/>
                    </a:lnTo>
                    <a:lnTo>
                      <a:pt x="134" y="544"/>
                    </a:lnTo>
                    <a:lnTo>
                      <a:pt x="134" y="523"/>
                    </a:lnTo>
                    <a:lnTo>
                      <a:pt x="134" y="492"/>
                    </a:lnTo>
                    <a:lnTo>
                      <a:pt x="123" y="461"/>
                    </a:lnTo>
                    <a:lnTo>
                      <a:pt x="123" y="431"/>
                    </a:lnTo>
                    <a:lnTo>
                      <a:pt x="123" y="400"/>
                    </a:lnTo>
                    <a:lnTo>
                      <a:pt x="113" y="338"/>
                    </a:lnTo>
                    <a:lnTo>
                      <a:pt x="113" y="276"/>
                    </a:lnTo>
                    <a:lnTo>
                      <a:pt x="113" y="245"/>
                    </a:lnTo>
                    <a:lnTo>
                      <a:pt x="113" y="214"/>
                    </a:lnTo>
                    <a:lnTo>
                      <a:pt x="103" y="183"/>
                    </a:lnTo>
                    <a:lnTo>
                      <a:pt x="103" y="155"/>
                    </a:lnTo>
                    <a:lnTo>
                      <a:pt x="103" y="134"/>
                    </a:lnTo>
                    <a:lnTo>
                      <a:pt x="103" y="103"/>
                    </a:lnTo>
                    <a:lnTo>
                      <a:pt x="92" y="83"/>
                    </a:lnTo>
                    <a:lnTo>
                      <a:pt x="92" y="62"/>
                    </a:lnTo>
                    <a:lnTo>
                      <a:pt x="92" y="41"/>
                    </a:lnTo>
                    <a:lnTo>
                      <a:pt x="92" y="31"/>
                    </a:lnTo>
                    <a:lnTo>
                      <a:pt x="92" y="21"/>
                    </a:lnTo>
                    <a:lnTo>
                      <a:pt x="82" y="11"/>
                    </a:lnTo>
                    <a:lnTo>
                      <a:pt x="82" y="0"/>
                    </a:lnTo>
                    <a:lnTo>
                      <a:pt x="72" y="0"/>
                    </a:lnTo>
                    <a:lnTo>
                      <a:pt x="72" y="11"/>
                    </a:lnTo>
                    <a:lnTo>
                      <a:pt x="61" y="21"/>
                    </a:lnTo>
                    <a:lnTo>
                      <a:pt x="61" y="31"/>
                    </a:lnTo>
                    <a:lnTo>
                      <a:pt x="61" y="41"/>
                    </a:lnTo>
                    <a:lnTo>
                      <a:pt x="61" y="62"/>
                    </a:lnTo>
                    <a:lnTo>
                      <a:pt x="51" y="72"/>
                    </a:lnTo>
                    <a:lnTo>
                      <a:pt x="51" y="93"/>
                    </a:lnTo>
                    <a:lnTo>
                      <a:pt x="51" y="103"/>
                    </a:lnTo>
                    <a:lnTo>
                      <a:pt x="51" y="124"/>
                    </a:lnTo>
                    <a:lnTo>
                      <a:pt x="41" y="145"/>
                    </a:lnTo>
                    <a:lnTo>
                      <a:pt x="41" y="163"/>
                    </a:lnTo>
                    <a:lnTo>
                      <a:pt x="41" y="183"/>
                    </a:lnTo>
                    <a:lnTo>
                      <a:pt x="41" y="214"/>
                    </a:lnTo>
                    <a:lnTo>
                      <a:pt x="41" y="235"/>
                    </a:lnTo>
                    <a:lnTo>
                      <a:pt x="31" y="255"/>
                    </a:lnTo>
                    <a:lnTo>
                      <a:pt x="31" y="317"/>
                    </a:lnTo>
                    <a:lnTo>
                      <a:pt x="20" y="369"/>
                    </a:lnTo>
                    <a:lnTo>
                      <a:pt x="20" y="431"/>
                    </a:lnTo>
                    <a:lnTo>
                      <a:pt x="20" y="482"/>
                    </a:lnTo>
                    <a:lnTo>
                      <a:pt x="10" y="554"/>
                    </a:lnTo>
                    <a:lnTo>
                      <a:pt x="10" y="616"/>
                    </a:lnTo>
                    <a:lnTo>
                      <a:pt x="0" y="678"/>
                    </a:lnTo>
                    <a:close/>
                  </a:path>
                </a:pathLst>
              </a:custGeom>
              <a:solidFill>
                <a:srgbClr val="FFFFFF"/>
              </a:solidFill>
              <a:ln w="9525">
                <a:solidFill>
                  <a:srgbClr val="CC3300"/>
                </a:solidFill>
                <a:round/>
                <a:headEnd/>
                <a:tailEnd/>
              </a:ln>
            </p:spPr>
            <p:txBody>
              <a:bodyPr/>
              <a:lstStyle/>
              <a:p>
                <a:endParaRPr lang="en-US"/>
              </a:p>
            </p:txBody>
          </p:sp>
        </p:grpSp>
        <p:grpSp>
          <p:nvGrpSpPr>
            <p:cNvPr id="92327" name="Group 8"/>
            <p:cNvGrpSpPr>
              <a:grpSpLocks/>
            </p:cNvGrpSpPr>
            <p:nvPr/>
          </p:nvGrpSpPr>
          <p:grpSpPr bwMode="auto">
            <a:xfrm>
              <a:off x="1593" y="855"/>
              <a:ext cx="530" cy="50"/>
              <a:chOff x="1636" y="889"/>
              <a:chExt cx="544" cy="52"/>
            </a:xfrm>
          </p:grpSpPr>
          <p:sp>
            <p:nvSpPr>
              <p:cNvPr id="92355" name="Freeform 9"/>
              <p:cNvSpPr>
                <a:spLocks/>
              </p:cNvSpPr>
              <p:nvPr/>
            </p:nvSpPr>
            <p:spPr bwMode="auto">
              <a:xfrm>
                <a:off x="1636" y="910"/>
                <a:ext cx="492" cy="10"/>
              </a:xfrm>
              <a:custGeom>
                <a:avLst/>
                <a:gdLst>
                  <a:gd name="T0" fmla="*/ 0 w 492"/>
                  <a:gd name="T1" fmla="*/ 0 h 10"/>
                  <a:gd name="T2" fmla="*/ 0 w 492"/>
                  <a:gd name="T3" fmla="*/ 0 h 10"/>
                  <a:gd name="T4" fmla="*/ 0 w 492"/>
                  <a:gd name="T5" fmla="*/ 0 h 10"/>
                  <a:gd name="T6" fmla="*/ 0 w 492"/>
                  <a:gd name="T7" fmla="*/ 0 h 10"/>
                  <a:gd name="T8" fmla="*/ 0 w 492"/>
                  <a:gd name="T9" fmla="*/ 10 h 10"/>
                  <a:gd name="T10" fmla="*/ 0 w 492"/>
                  <a:gd name="T11" fmla="*/ 10 h 10"/>
                  <a:gd name="T12" fmla="*/ 0 w 492"/>
                  <a:gd name="T13" fmla="*/ 10 h 10"/>
                  <a:gd name="T14" fmla="*/ 0 w 492"/>
                  <a:gd name="T15" fmla="*/ 10 h 10"/>
                  <a:gd name="T16" fmla="*/ 0 w 492"/>
                  <a:gd name="T17" fmla="*/ 10 h 10"/>
                  <a:gd name="T18" fmla="*/ 492 w 492"/>
                  <a:gd name="T19" fmla="*/ 10 h 10"/>
                  <a:gd name="T20" fmla="*/ 492 w 492"/>
                  <a:gd name="T21" fmla="*/ 10 h 10"/>
                  <a:gd name="T22" fmla="*/ 492 w 492"/>
                  <a:gd name="T23" fmla="*/ 10 h 10"/>
                  <a:gd name="T24" fmla="*/ 492 w 492"/>
                  <a:gd name="T25" fmla="*/ 10 h 10"/>
                  <a:gd name="T26" fmla="*/ 492 w 492"/>
                  <a:gd name="T27" fmla="*/ 10 h 10"/>
                  <a:gd name="T28" fmla="*/ 492 w 492"/>
                  <a:gd name="T29" fmla="*/ 10 h 10"/>
                  <a:gd name="T30" fmla="*/ 492 w 492"/>
                  <a:gd name="T31" fmla="*/ 0 h 10"/>
                  <a:gd name="T32" fmla="*/ 492 w 492"/>
                  <a:gd name="T33" fmla="*/ 0 h 10"/>
                  <a:gd name="T34" fmla="*/ 492 w 492"/>
                  <a:gd name="T35" fmla="*/ 0 h 10"/>
                  <a:gd name="T36" fmla="*/ 0 w 49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2" h="10">
                    <a:moveTo>
                      <a:pt x="0" y="0"/>
                    </a:moveTo>
                    <a:lnTo>
                      <a:pt x="0" y="0"/>
                    </a:lnTo>
                    <a:lnTo>
                      <a:pt x="0" y="10"/>
                    </a:lnTo>
                    <a:lnTo>
                      <a:pt x="492" y="10"/>
                    </a:lnTo>
                    <a:lnTo>
                      <a:pt x="492" y="0"/>
                    </a:lnTo>
                    <a:lnTo>
                      <a:pt x="0" y="0"/>
                    </a:lnTo>
                    <a:close/>
                  </a:path>
                </a:pathLst>
              </a:custGeom>
              <a:solidFill>
                <a:srgbClr val="080808"/>
              </a:solidFill>
              <a:ln w="9525">
                <a:solidFill>
                  <a:srgbClr val="CC3300"/>
                </a:solidFill>
                <a:round/>
                <a:headEnd/>
                <a:tailEnd/>
              </a:ln>
            </p:spPr>
            <p:txBody>
              <a:bodyPr/>
              <a:lstStyle/>
              <a:p>
                <a:endParaRPr lang="en-US"/>
              </a:p>
            </p:txBody>
          </p:sp>
          <p:sp>
            <p:nvSpPr>
              <p:cNvPr id="92356" name="Freeform 10"/>
              <p:cNvSpPr>
                <a:spLocks/>
              </p:cNvSpPr>
              <p:nvPr/>
            </p:nvSpPr>
            <p:spPr bwMode="auto">
              <a:xfrm>
                <a:off x="2128" y="889"/>
                <a:ext cx="52" cy="52"/>
              </a:xfrm>
              <a:custGeom>
                <a:avLst/>
                <a:gdLst>
                  <a:gd name="T0" fmla="*/ 0 w 52"/>
                  <a:gd name="T1" fmla="*/ 52 h 52"/>
                  <a:gd name="T2" fmla="*/ 52 w 52"/>
                  <a:gd name="T3" fmla="*/ 31 h 52"/>
                  <a:gd name="T4" fmla="*/ 0 w 52"/>
                  <a:gd name="T5" fmla="*/ 0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52" y="31"/>
                    </a:lnTo>
                    <a:lnTo>
                      <a:pt x="0" y="0"/>
                    </a:lnTo>
                    <a:lnTo>
                      <a:pt x="0" y="52"/>
                    </a:lnTo>
                    <a:close/>
                  </a:path>
                </a:pathLst>
              </a:custGeom>
              <a:solidFill>
                <a:srgbClr val="080808"/>
              </a:solidFill>
              <a:ln w="9525">
                <a:solidFill>
                  <a:srgbClr val="CC3300"/>
                </a:solidFill>
                <a:round/>
                <a:headEnd/>
                <a:tailEnd/>
              </a:ln>
            </p:spPr>
            <p:txBody>
              <a:bodyPr/>
              <a:lstStyle/>
              <a:p>
                <a:endParaRPr lang="en-US"/>
              </a:p>
            </p:txBody>
          </p:sp>
        </p:grpSp>
        <p:grpSp>
          <p:nvGrpSpPr>
            <p:cNvPr id="92328" name="Group 11"/>
            <p:cNvGrpSpPr>
              <a:grpSpLocks/>
            </p:cNvGrpSpPr>
            <p:nvPr/>
          </p:nvGrpSpPr>
          <p:grpSpPr bwMode="auto">
            <a:xfrm>
              <a:off x="1593" y="1013"/>
              <a:ext cx="530" cy="60"/>
              <a:chOff x="1636" y="1054"/>
              <a:chExt cx="544" cy="62"/>
            </a:xfrm>
          </p:grpSpPr>
          <p:sp>
            <p:nvSpPr>
              <p:cNvPr id="92353" name="Freeform 12"/>
              <p:cNvSpPr>
                <a:spLocks/>
              </p:cNvSpPr>
              <p:nvPr/>
            </p:nvSpPr>
            <p:spPr bwMode="auto">
              <a:xfrm>
                <a:off x="1636" y="1085"/>
                <a:ext cx="492" cy="1"/>
              </a:xfrm>
              <a:custGeom>
                <a:avLst/>
                <a:gdLst>
                  <a:gd name="T0" fmla="*/ 0 w 492"/>
                  <a:gd name="T1" fmla="*/ 0 h 1"/>
                  <a:gd name="T2" fmla="*/ 0 w 492"/>
                  <a:gd name="T3" fmla="*/ 0 h 1"/>
                  <a:gd name="T4" fmla="*/ 0 w 492"/>
                  <a:gd name="T5" fmla="*/ 0 h 1"/>
                  <a:gd name="T6" fmla="*/ 0 w 492"/>
                  <a:gd name="T7" fmla="*/ 0 h 1"/>
                  <a:gd name="T8" fmla="*/ 0 w 492"/>
                  <a:gd name="T9" fmla="*/ 0 h 1"/>
                  <a:gd name="T10" fmla="*/ 0 w 492"/>
                  <a:gd name="T11" fmla="*/ 0 h 1"/>
                  <a:gd name="T12" fmla="*/ 0 w 492"/>
                  <a:gd name="T13" fmla="*/ 0 h 1"/>
                  <a:gd name="T14" fmla="*/ 0 w 492"/>
                  <a:gd name="T15" fmla="*/ 0 h 1"/>
                  <a:gd name="T16" fmla="*/ 0 w 492"/>
                  <a:gd name="T17" fmla="*/ 0 h 1"/>
                  <a:gd name="T18" fmla="*/ 492 w 492"/>
                  <a:gd name="T19" fmla="*/ 0 h 1"/>
                  <a:gd name="T20" fmla="*/ 492 w 492"/>
                  <a:gd name="T21" fmla="*/ 0 h 1"/>
                  <a:gd name="T22" fmla="*/ 492 w 492"/>
                  <a:gd name="T23" fmla="*/ 0 h 1"/>
                  <a:gd name="T24" fmla="*/ 492 w 492"/>
                  <a:gd name="T25" fmla="*/ 0 h 1"/>
                  <a:gd name="T26" fmla="*/ 492 w 492"/>
                  <a:gd name="T27" fmla="*/ 0 h 1"/>
                  <a:gd name="T28" fmla="*/ 492 w 492"/>
                  <a:gd name="T29" fmla="*/ 0 h 1"/>
                  <a:gd name="T30" fmla="*/ 492 w 492"/>
                  <a:gd name="T31" fmla="*/ 0 h 1"/>
                  <a:gd name="T32" fmla="*/ 492 w 492"/>
                  <a:gd name="T33" fmla="*/ 0 h 1"/>
                  <a:gd name="T34" fmla="*/ 492 w 492"/>
                  <a:gd name="T35" fmla="*/ 0 h 1"/>
                  <a:gd name="T36" fmla="*/ 0 w 492"/>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2" h="1">
                    <a:moveTo>
                      <a:pt x="0" y="0"/>
                    </a:moveTo>
                    <a:lnTo>
                      <a:pt x="0" y="0"/>
                    </a:lnTo>
                    <a:lnTo>
                      <a:pt x="492" y="0"/>
                    </a:lnTo>
                    <a:lnTo>
                      <a:pt x="0" y="0"/>
                    </a:lnTo>
                    <a:close/>
                  </a:path>
                </a:pathLst>
              </a:custGeom>
              <a:solidFill>
                <a:srgbClr val="080808"/>
              </a:solidFill>
              <a:ln w="9525">
                <a:solidFill>
                  <a:srgbClr val="CC3300"/>
                </a:solidFill>
                <a:round/>
                <a:headEnd/>
                <a:tailEnd/>
              </a:ln>
            </p:spPr>
            <p:txBody>
              <a:bodyPr/>
              <a:lstStyle/>
              <a:p>
                <a:endParaRPr lang="en-US"/>
              </a:p>
            </p:txBody>
          </p:sp>
          <p:sp>
            <p:nvSpPr>
              <p:cNvPr id="92354" name="Freeform 13"/>
              <p:cNvSpPr>
                <a:spLocks/>
              </p:cNvSpPr>
              <p:nvPr/>
            </p:nvSpPr>
            <p:spPr bwMode="auto">
              <a:xfrm>
                <a:off x="2128" y="1054"/>
                <a:ext cx="52" cy="62"/>
              </a:xfrm>
              <a:custGeom>
                <a:avLst/>
                <a:gdLst>
                  <a:gd name="T0" fmla="*/ 0 w 52"/>
                  <a:gd name="T1" fmla="*/ 62 h 62"/>
                  <a:gd name="T2" fmla="*/ 52 w 52"/>
                  <a:gd name="T3" fmla="*/ 31 h 62"/>
                  <a:gd name="T4" fmla="*/ 0 w 52"/>
                  <a:gd name="T5" fmla="*/ 0 h 62"/>
                  <a:gd name="T6" fmla="*/ 0 w 52"/>
                  <a:gd name="T7" fmla="*/ 62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62">
                    <a:moveTo>
                      <a:pt x="0" y="62"/>
                    </a:moveTo>
                    <a:lnTo>
                      <a:pt x="52" y="31"/>
                    </a:lnTo>
                    <a:lnTo>
                      <a:pt x="0" y="0"/>
                    </a:lnTo>
                    <a:lnTo>
                      <a:pt x="0" y="62"/>
                    </a:lnTo>
                    <a:close/>
                  </a:path>
                </a:pathLst>
              </a:custGeom>
              <a:solidFill>
                <a:srgbClr val="080808"/>
              </a:solidFill>
              <a:ln w="9525">
                <a:solidFill>
                  <a:srgbClr val="CC3300"/>
                </a:solidFill>
                <a:round/>
                <a:headEnd/>
                <a:tailEnd/>
              </a:ln>
            </p:spPr>
            <p:txBody>
              <a:bodyPr/>
              <a:lstStyle/>
              <a:p>
                <a:endParaRPr lang="en-US"/>
              </a:p>
            </p:txBody>
          </p:sp>
        </p:grpSp>
        <p:grpSp>
          <p:nvGrpSpPr>
            <p:cNvPr id="92329" name="Group 14"/>
            <p:cNvGrpSpPr>
              <a:grpSpLocks/>
            </p:cNvGrpSpPr>
            <p:nvPr/>
          </p:nvGrpSpPr>
          <p:grpSpPr bwMode="auto">
            <a:xfrm>
              <a:off x="1593" y="1182"/>
              <a:ext cx="530" cy="50"/>
              <a:chOff x="1636" y="1229"/>
              <a:chExt cx="544" cy="52"/>
            </a:xfrm>
          </p:grpSpPr>
          <p:sp>
            <p:nvSpPr>
              <p:cNvPr id="92351" name="Freeform 15"/>
              <p:cNvSpPr>
                <a:spLocks/>
              </p:cNvSpPr>
              <p:nvPr/>
            </p:nvSpPr>
            <p:spPr bwMode="auto">
              <a:xfrm>
                <a:off x="1636" y="1250"/>
                <a:ext cx="492" cy="10"/>
              </a:xfrm>
              <a:custGeom>
                <a:avLst/>
                <a:gdLst>
                  <a:gd name="T0" fmla="*/ 0 w 492"/>
                  <a:gd name="T1" fmla="*/ 0 h 10"/>
                  <a:gd name="T2" fmla="*/ 0 w 492"/>
                  <a:gd name="T3" fmla="*/ 0 h 10"/>
                  <a:gd name="T4" fmla="*/ 0 w 492"/>
                  <a:gd name="T5" fmla="*/ 0 h 10"/>
                  <a:gd name="T6" fmla="*/ 0 w 492"/>
                  <a:gd name="T7" fmla="*/ 0 h 10"/>
                  <a:gd name="T8" fmla="*/ 0 w 492"/>
                  <a:gd name="T9" fmla="*/ 10 h 10"/>
                  <a:gd name="T10" fmla="*/ 0 w 492"/>
                  <a:gd name="T11" fmla="*/ 10 h 10"/>
                  <a:gd name="T12" fmla="*/ 0 w 492"/>
                  <a:gd name="T13" fmla="*/ 10 h 10"/>
                  <a:gd name="T14" fmla="*/ 0 w 492"/>
                  <a:gd name="T15" fmla="*/ 10 h 10"/>
                  <a:gd name="T16" fmla="*/ 0 w 492"/>
                  <a:gd name="T17" fmla="*/ 10 h 10"/>
                  <a:gd name="T18" fmla="*/ 492 w 492"/>
                  <a:gd name="T19" fmla="*/ 10 h 10"/>
                  <a:gd name="T20" fmla="*/ 492 w 492"/>
                  <a:gd name="T21" fmla="*/ 10 h 10"/>
                  <a:gd name="T22" fmla="*/ 492 w 492"/>
                  <a:gd name="T23" fmla="*/ 10 h 10"/>
                  <a:gd name="T24" fmla="*/ 492 w 492"/>
                  <a:gd name="T25" fmla="*/ 10 h 10"/>
                  <a:gd name="T26" fmla="*/ 492 w 492"/>
                  <a:gd name="T27" fmla="*/ 10 h 10"/>
                  <a:gd name="T28" fmla="*/ 492 w 492"/>
                  <a:gd name="T29" fmla="*/ 10 h 10"/>
                  <a:gd name="T30" fmla="*/ 492 w 492"/>
                  <a:gd name="T31" fmla="*/ 0 h 10"/>
                  <a:gd name="T32" fmla="*/ 492 w 492"/>
                  <a:gd name="T33" fmla="*/ 0 h 10"/>
                  <a:gd name="T34" fmla="*/ 492 w 492"/>
                  <a:gd name="T35" fmla="*/ 0 h 10"/>
                  <a:gd name="T36" fmla="*/ 0 w 49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2" h="10">
                    <a:moveTo>
                      <a:pt x="0" y="0"/>
                    </a:moveTo>
                    <a:lnTo>
                      <a:pt x="0" y="0"/>
                    </a:lnTo>
                    <a:lnTo>
                      <a:pt x="0" y="10"/>
                    </a:lnTo>
                    <a:lnTo>
                      <a:pt x="492" y="10"/>
                    </a:lnTo>
                    <a:lnTo>
                      <a:pt x="492" y="0"/>
                    </a:lnTo>
                    <a:lnTo>
                      <a:pt x="0" y="0"/>
                    </a:lnTo>
                    <a:close/>
                  </a:path>
                </a:pathLst>
              </a:custGeom>
              <a:solidFill>
                <a:srgbClr val="080808"/>
              </a:solidFill>
              <a:ln w="9525">
                <a:solidFill>
                  <a:srgbClr val="CC3300"/>
                </a:solidFill>
                <a:round/>
                <a:headEnd/>
                <a:tailEnd/>
              </a:ln>
            </p:spPr>
            <p:txBody>
              <a:bodyPr/>
              <a:lstStyle/>
              <a:p>
                <a:endParaRPr lang="en-US"/>
              </a:p>
            </p:txBody>
          </p:sp>
          <p:sp>
            <p:nvSpPr>
              <p:cNvPr id="92352" name="Freeform 16"/>
              <p:cNvSpPr>
                <a:spLocks/>
              </p:cNvSpPr>
              <p:nvPr/>
            </p:nvSpPr>
            <p:spPr bwMode="auto">
              <a:xfrm>
                <a:off x="2128" y="1229"/>
                <a:ext cx="52" cy="52"/>
              </a:xfrm>
              <a:custGeom>
                <a:avLst/>
                <a:gdLst>
                  <a:gd name="T0" fmla="*/ 0 w 52"/>
                  <a:gd name="T1" fmla="*/ 52 h 52"/>
                  <a:gd name="T2" fmla="*/ 52 w 52"/>
                  <a:gd name="T3" fmla="*/ 31 h 52"/>
                  <a:gd name="T4" fmla="*/ 0 w 52"/>
                  <a:gd name="T5" fmla="*/ 0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52" y="31"/>
                    </a:lnTo>
                    <a:lnTo>
                      <a:pt x="0" y="0"/>
                    </a:lnTo>
                    <a:lnTo>
                      <a:pt x="0" y="52"/>
                    </a:lnTo>
                    <a:close/>
                  </a:path>
                </a:pathLst>
              </a:custGeom>
              <a:solidFill>
                <a:srgbClr val="080808"/>
              </a:solidFill>
              <a:ln w="9525">
                <a:solidFill>
                  <a:srgbClr val="CC3300"/>
                </a:solidFill>
                <a:round/>
                <a:headEnd/>
                <a:tailEnd/>
              </a:ln>
            </p:spPr>
            <p:txBody>
              <a:bodyPr/>
              <a:lstStyle/>
              <a:p>
                <a:endParaRPr lang="en-US"/>
              </a:p>
            </p:txBody>
          </p:sp>
        </p:grpSp>
        <p:grpSp>
          <p:nvGrpSpPr>
            <p:cNvPr id="92330" name="Group 17"/>
            <p:cNvGrpSpPr>
              <a:grpSpLocks/>
            </p:cNvGrpSpPr>
            <p:nvPr/>
          </p:nvGrpSpPr>
          <p:grpSpPr bwMode="auto">
            <a:xfrm>
              <a:off x="2123" y="875"/>
              <a:ext cx="539" cy="138"/>
              <a:chOff x="2180" y="910"/>
              <a:chExt cx="554" cy="144"/>
            </a:xfrm>
          </p:grpSpPr>
          <p:sp>
            <p:nvSpPr>
              <p:cNvPr id="92349" name="Freeform 18"/>
              <p:cNvSpPr>
                <a:spLocks/>
              </p:cNvSpPr>
              <p:nvPr/>
            </p:nvSpPr>
            <p:spPr bwMode="auto">
              <a:xfrm>
                <a:off x="2180" y="910"/>
                <a:ext cx="502" cy="123"/>
              </a:xfrm>
              <a:custGeom>
                <a:avLst/>
                <a:gdLst>
                  <a:gd name="T0" fmla="*/ 0 w 502"/>
                  <a:gd name="T1" fmla="*/ 0 h 123"/>
                  <a:gd name="T2" fmla="*/ 0 w 502"/>
                  <a:gd name="T3" fmla="*/ 0 h 123"/>
                  <a:gd name="T4" fmla="*/ 0 w 502"/>
                  <a:gd name="T5" fmla="*/ 0 h 123"/>
                  <a:gd name="T6" fmla="*/ 0 w 502"/>
                  <a:gd name="T7" fmla="*/ 0 h 123"/>
                  <a:gd name="T8" fmla="*/ 0 w 502"/>
                  <a:gd name="T9" fmla="*/ 10 h 123"/>
                  <a:gd name="T10" fmla="*/ 0 w 502"/>
                  <a:gd name="T11" fmla="*/ 10 h 123"/>
                  <a:gd name="T12" fmla="*/ 0 w 502"/>
                  <a:gd name="T13" fmla="*/ 10 h 123"/>
                  <a:gd name="T14" fmla="*/ 0 w 502"/>
                  <a:gd name="T15" fmla="*/ 10 h 123"/>
                  <a:gd name="T16" fmla="*/ 0 w 502"/>
                  <a:gd name="T17" fmla="*/ 10 h 123"/>
                  <a:gd name="T18" fmla="*/ 502 w 502"/>
                  <a:gd name="T19" fmla="*/ 123 h 123"/>
                  <a:gd name="T20" fmla="*/ 502 w 502"/>
                  <a:gd name="T21" fmla="*/ 123 h 123"/>
                  <a:gd name="T22" fmla="*/ 502 w 502"/>
                  <a:gd name="T23" fmla="*/ 123 h 123"/>
                  <a:gd name="T24" fmla="*/ 502 w 502"/>
                  <a:gd name="T25" fmla="*/ 123 h 123"/>
                  <a:gd name="T26" fmla="*/ 502 w 502"/>
                  <a:gd name="T27" fmla="*/ 123 h 123"/>
                  <a:gd name="T28" fmla="*/ 502 w 502"/>
                  <a:gd name="T29" fmla="*/ 123 h 123"/>
                  <a:gd name="T30" fmla="*/ 502 w 502"/>
                  <a:gd name="T31" fmla="*/ 123 h 123"/>
                  <a:gd name="T32" fmla="*/ 502 w 502"/>
                  <a:gd name="T33" fmla="*/ 123 h 123"/>
                  <a:gd name="T34" fmla="*/ 502 w 502"/>
                  <a:gd name="T35" fmla="*/ 113 h 123"/>
                  <a:gd name="T36" fmla="*/ 0 w 502"/>
                  <a:gd name="T37" fmla="*/ 0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2" h="123">
                    <a:moveTo>
                      <a:pt x="0" y="0"/>
                    </a:moveTo>
                    <a:lnTo>
                      <a:pt x="0" y="0"/>
                    </a:lnTo>
                    <a:lnTo>
                      <a:pt x="0" y="10"/>
                    </a:lnTo>
                    <a:lnTo>
                      <a:pt x="502" y="123"/>
                    </a:lnTo>
                    <a:lnTo>
                      <a:pt x="502" y="113"/>
                    </a:lnTo>
                    <a:lnTo>
                      <a:pt x="0" y="0"/>
                    </a:lnTo>
                    <a:close/>
                  </a:path>
                </a:pathLst>
              </a:custGeom>
              <a:solidFill>
                <a:srgbClr val="080808"/>
              </a:solidFill>
              <a:ln w="9525">
                <a:solidFill>
                  <a:srgbClr val="CC3300"/>
                </a:solidFill>
                <a:round/>
                <a:headEnd/>
                <a:tailEnd/>
              </a:ln>
            </p:spPr>
            <p:txBody>
              <a:bodyPr/>
              <a:lstStyle/>
              <a:p>
                <a:endParaRPr lang="en-US"/>
              </a:p>
            </p:txBody>
          </p:sp>
          <p:sp>
            <p:nvSpPr>
              <p:cNvPr id="92350" name="Freeform 19"/>
              <p:cNvSpPr>
                <a:spLocks/>
              </p:cNvSpPr>
              <p:nvPr/>
            </p:nvSpPr>
            <p:spPr bwMode="auto">
              <a:xfrm>
                <a:off x="2672" y="1003"/>
                <a:ext cx="62" cy="51"/>
              </a:xfrm>
              <a:custGeom>
                <a:avLst/>
                <a:gdLst>
                  <a:gd name="T0" fmla="*/ 0 w 62"/>
                  <a:gd name="T1" fmla="*/ 51 h 51"/>
                  <a:gd name="T2" fmla="*/ 62 w 62"/>
                  <a:gd name="T3" fmla="*/ 41 h 51"/>
                  <a:gd name="T4" fmla="*/ 10 w 62"/>
                  <a:gd name="T5" fmla="*/ 0 h 51"/>
                  <a:gd name="T6" fmla="*/ 0 w 6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51">
                    <a:moveTo>
                      <a:pt x="0" y="51"/>
                    </a:moveTo>
                    <a:lnTo>
                      <a:pt x="62" y="41"/>
                    </a:lnTo>
                    <a:lnTo>
                      <a:pt x="10" y="0"/>
                    </a:lnTo>
                    <a:lnTo>
                      <a:pt x="0" y="51"/>
                    </a:lnTo>
                    <a:close/>
                  </a:path>
                </a:pathLst>
              </a:custGeom>
              <a:solidFill>
                <a:srgbClr val="080808"/>
              </a:solidFill>
              <a:ln w="9525">
                <a:solidFill>
                  <a:srgbClr val="CC3300"/>
                </a:solidFill>
                <a:round/>
                <a:headEnd/>
                <a:tailEnd/>
              </a:ln>
            </p:spPr>
            <p:txBody>
              <a:bodyPr/>
              <a:lstStyle/>
              <a:p>
                <a:endParaRPr lang="en-US"/>
              </a:p>
            </p:txBody>
          </p:sp>
        </p:grpSp>
        <p:grpSp>
          <p:nvGrpSpPr>
            <p:cNvPr id="92331" name="Group 20"/>
            <p:cNvGrpSpPr>
              <a:grpSpLocks/>
            </p:cNvGrpSpPr>
            <p:nvPr/>
          </p:nvGrpSpPr>
          <p:grpSpPr bwMode="auto">
            <a:xfrm>
              <a:off x="2123" y="1073"/>
              <a:ext cx="539" cy="139"/>
              <a:chOff x="2180" y="1116"/>
              <a:chExt cx="554" cy="144"/>
            </a:xfrm>
          </p:grpSpPr>
          <p:sp>
            <p:nvSpPr>
              <p:cNvPr id="92347" name="Freeform 21"/>
              <p:cNvSpPr>
                <a:spLocks/>
              </p:cNvSpPr>
              <p:nvPr/>
            </p:nvSpPr>
            <p:spPr bwMode="auto">
              <a:xfrm>
                <a:off x="2180" y="1137"/>
                <a:ext cx="502" cy="123"/>
              </a:xfrm>
              <a:custGeom>
                <a:avLst/>
                <a:gdLst>
                  <a:gd name="T0" fmla="*/ 0 w 502"/>
                  <a:gd name="T1" fmla="*/ 113 h 123"/>
                  <a:gd name="T2" fmla="*/ 0 w 502"/>
                  <a:gd name="T3" fmla="*/ 113 h 123"/>
                  <a:gd name="T4" fmla="*/ 0 w 502"/>
                  <a:gd name="T5" fmla="*/ 113 h 123"/>
                  <a:gd name="T6" fmla="*/ 0 w 502"/>
                  <a:gd name="T7" fmla="*/ 123 h 123"/>
                  <a:gd name="T8" fmla="*/ 0 w 502"/>
                  <a:gd name="T9" fmla="*/ 123 h 123"/>
                  <a:gd name="T10" fmla="*/ 0 w 502"/>
                  <a:gd name="T11" fmla="*/ 123 h 123"/>
                  <a:gd name="T12" fmla="*/ 0 w 502"/>
                  <a:gd name="T13" fmla="*/ 123 h 123"/>
                  <a:gd name="T14" fmla="*/ 0 w 502"/>
                  <a:gd name="T15" fmla="*/ 123 h 123"/>
                  <a:gd name="T16" fmla="*/ 0 w 502"/>
                  <a:gd name="T17" fmla="*/ 123 h 123"/>
                  <a:gd name="T18" fmla="*/ 502 w 502"/>
                  <a:gd name="T19" fmla="*/ 10 h 123"/>
                  <a:gd name="T20" fmla="*/ 502 w 502"/>
                  <a:gd name="T21" fmla="*/ 10 h 123"/>
                  <a:gd name="T22" fmla="*/ 502 w 502"/>
                  <a:gd name="T23" fmla="*/ 0 h 123"/>
                  <a:gd name="T24" fmla="*/ 502 w 502"/>
                  <a:gd name="T25" fmla="*/ 0 h 123"/>
                  <a:gd name="T26" fmla="*/ 502 w 502"/>
                  <a:gd name="T27" fmla="*/ 0 h 123"/>
                  <a:gd name="T28" fmla="*/ 502 w 502"/>
                  <a:gd name="T29" fmla="*/ 0 h 123"/>
                  <a:gd name="T30" fmla="*/ 502 w 502"/>
                  <a:gd name="T31" fmla="*/ 0 h 123"/>
                  <a:gd name="T32" fmla="*/ 502 w 502"/>
                  <a:gd name="T33" fmla="*/ 0 h 123"/>
                  <a:gd name="T34" fmla="*/ 502 w 502"/>
                  <a:gd name="T35" fmla="*/ 0 h 123"/>
                  <a:gd name="T36" fmla="*/ 0 w 502"/>
                  <a:gd name="T37" fmla="*/ 113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2" h="123">
                    <a:moveTo>
                      <a:pt x="0" y="113"/>
                    </a:moveTo>
                    <a:lnTo>
                      <a:pt x="0" y="113"/>
                    </a:lnTo>
                    <a:lnTo>
                      <a:pt x="0" y="123"/>
                    </a:lnTo>
                    <a:lnTo>
                      <a:pt x="502" y="10"/>
                    </a:lnTo>
                    <a:lnTo>
                      <a:pt x="502" y="0"/>
                    </a:lnTo>
                    <a:lnTo>
                      <a:pt x="0" y="113"/>
                    </a:lnTo>
                    <a:close/>
                  </a:path>
                </a:pathLst>
              </a:custGeom>
              <a:solidFill>
                <a:srgbClr val="080808"/>
              </a:solidFill>
              <a:ln w="9525">
                <a:solidFill>
                  <a:srgbClr val="CC3300"/>
                </a:solidFill>
                <a:round/>
                <a:headEnd/>
                <a:tailEnd/>
              </a:ln>
            </p:spPr>
            <p:txBody>
              <a:bodyPr/>
              <a:lstStyle/>
              <a:p>
                <a:endParaRPr lang="en-US"/>
              </a:p>
            </p:txBody>
          </p:sp>
          <p:sp>
            <p:nvSpPr>
              <p:cNvPr id="92348" name="Freeform 22"/>
              <p:cNvSpPr>
                <a:spLocks/>
              </p:cNvSpPr>
              <p:nvPr/>
            </p:nvSpPr>
            <p:spPr bwMode="auto">
              <a:xfrm>
                <a:off x="2672" y="1116"/>
                <a:ext cx="62" cy="51"/>
              </a:xfrm>
              <a:custGeom>
                <a:avLst/>
                <a:gdLst>
                  <a:gd name="T0" fmla="*/ 10 w 62"/>
                  <a:gd name="T1" fmla="*/ 51 h 51"/>
                  <a:gd name="T2" fmla="*/ 62 w 62"/>
                  <a:gd name="T3" fmla="*/ 10 h 51"/>
                  <a:gd name="T4" fmla="*/ 0 w 62"/>
                  <a:gd name="T5" fmla="*/ 0 h 51"/>
                  <a:gd name="T6" fmla="*/ 10 w 6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51">
                    <a:moveTo>
                      <a:pt x="10" y="51"/>
                    </a:moveTo>
                    <a:lnTo>
                      <a:pt x="62" y="10"/>
                    </a:lnTo>
                    <a:lnTo>
                      <a:pt x="0" y="0"/>
                    </a:lnTo>
                    <a:lnTo>
                      <a:pt x="10" y="51"/>
                    </a:lnTo>
                    <a:close/>
                  </a:path>
                </a:pathLst>
              </a:custGeom>
              <a:solidFill>
                <a:srgbClr val="080808"/>
              </a:solidFill>
              <a:ln w="9525">
                <a:solidFill>
                  <a:srgbClr val="CC3300"/>
                </a:solidFill>
                <a:round/>
                <a:headEnd/>
                <a:tailEnd/>
              </a:ln>
            </p:spPr>
            <p:txBody>
              <a:bodyPr/>
              <a:lstStyle/>
              <a:p>
                <a:endParaRPr lang="en-US"/>
              </a:p>
            </p:txBody>
          </p:sp>
        </p:grpSp>
        <p:grpSp>
          <p:nvGrpSpPr>
            <p:cNvPr id="92332" name="Group 23"/>
            <p:cNvGrpSpPr>
              <a:grpSpLocks/>
            </p:cNvGrpSpPr>
            <p:nvPr/>
          </p:nvGrpSpPr>
          <p:grpSpPr bwMode="auto">
            <a:xfrm>
              <a:off x="2123" y="1013"/>
              <a:ext cx="469" cy="60"/>
              <a:chOff x="2180" y="1054"/>
              <a:chExt cx="482" cy="62"/>
            </a:xfrm>
          </p:grpSpPr>
          <p:sp>
            <p:nvSpPr>
              <p:cNvPr id="92345" name="Freeform 24"/>
              <p:cNvSpPr>
                <a:spLocks/>
              </p:cNvSpPr>
              <p:nvPr/>
            </p:nvSpPr>
            <p:spPr bwMode="auto">
              <a:xfrm>
                <a:off x="2180" y="1085"/>
                <a:ext cx="430" cy="1"/>
              </a:xfrm>
              <a:custGeom>
                <a:avLst/>
                <a:gdLst>
                  <a:gd name="T0" fmla="*/ 0 w 430"/>
                  <a:gd name="T1" fmla="*/ 0 h 1"/>
                  <a:gd name="T2" fmla="*/ 0 w 430"/>
                  <a:gd name="T3" fmla="*/ 0 h 1"/>
                  <a:gd name="T4" fmla="*/ 0 w 430"/>
                  <a:gd name="T5" fmla="*/ 0 h 1"/>
                  <a:gd name="T6" fmla="*/ 0 w 430"/>
                  <a:gd name="T7" fmla="*/ 0 h 1"/>
                  <a:gd name="T8" fmla="*/ 0 w 430"/>
                  <a:gd name="T9" fmla="*/ 0 h 1"/>
                  <a:gd name="T10" fmla="*/ 0 w 430"/>
                  <a:gd name="T11" fmla="*/ 0 h 1"/>
                  <a:gd name="T12" fmla="*/ 0 w 430"/>
                  <a:gd name="T13" fmla="*/ 0 h 1"/>
                  <a:gd name="T14" fmla="*/ 0 w 430"/>
                  <a:gd name="T15" fmla="*/ 0 h 1"/>
                  <a:gd name="T16" fmla="*/ 0 w 430"/>
                  <a:gd name="T17" fmla="*/ 0 h 1"/>
                  <a:gd name="T18" fmla="*/ 420 w 430"/>
                  <a:gd name="T19" fmla="*/ 0 h 1"/>
                  <a:gd name="T20" fmla="*/ 420 w 430"/>
                  <a:gd name="T21" fmla="*/ 0 h 1"/>
                  <a:gd name="T22" fmla="*/ 420 w 430"/>
                  <a:gd name="T23" fmla="*/ 0 h 1"/>
                  <a:gd name="T24" fmla="*/ 430 w 430"/>
                  <a:gd name="T25" fmla="*/ 0 h 1"/>
                  <a:gd name="T26" fmla="*/ 430 w 430"/>
                  <a:gd name="T27" fmla="*/ 0 h 1"/>
                  <a:gd name="T28" fmla="*/ 430 w 430"/>
                  <a:gd name="T29" fmla="*/ 0 h 1"/>
                  <a:gd name="T30" fmla="*/ 430 w 430"/>
                  <a:gd name="T31" fmla="*/ 0 h 1"/>
                  <a:gd name="T32" fmla="*/ 420 w 430"/>
                  <a:gd name="T33" fmla="*/ 0 h 1"/>
                  <a:gd name="T34" fmla="*/ 420 w 430"/>
                  <a:gd name="T35" fmla="*/ 0 h 1"/>
                  <a:gd name="T36" fmla="*/ 0 w 430"/>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0" h="1">
                    <a:moveTo>
                      <a:pt x="0" y="0"/>
                    </a:moveTo>
                    <a:lnTo>
                      <a:pt x="0" y="0"/>
                    </a:lnTo>
                    <a:lnTo>
                      <a:pt x="420" y="0"/>
                    </a:lnTo>
                    <a:lnTo>
                      <a:pt x="430" y="0"/>
                    </a:lnTo>
                    <a:lnTo>
                      <a:pt x="420" y="0"/>
                    </a:lnTo>
                    <a:lnTo>
                      <a:pt x="0" y="0"/>
                    </a:lnTo>
                    <a:close/>
                  </a:path>
                </a:pathLst>
              </a:custGeom>
              <a:solidFill>
                <a:srgbClr val="080808"/>
              </a:solidFill>
              <a:ln w="9525">
                <a:solidFill>
                  <a:srgbClr val="CC3300"/>
                </a:solidFill>
                <a:round/>
                <a:headEnd/>
                <a:tailEnd/>
              </a:ln>
            </p:spPr>
            <p:txBody>
              <a:bodyPr/>
              <a:lstStyle/>
              <a:p>
                <a:endParaRPr lang="en-US"/>
              </a:p>
            </p:txBody>
          </p:sp>
          <p:sp>
            <p:nvSpPr>
              <p:cNvPr id="92346" name="Freeform 25"/>
              <p:cNvSpPr>
                <a:spLocks/>
              </p:cNvSpPr>
              <p:nvPr/>
            </p:nvSpPr>
            <p:spPr bwMode="auto">
              <a:xfrm>
                <a:off x="2600" y="1054"/>
                <a:ext cx="62" cy="62"/>
              </a:xfrm>
              <a:custGeom>
                <a:avLst/>
                <a:gdLst>
                  <a:gd name="T0" fmla="*/ 0 w 62"/>
                  <a:gd name="T1" fmla="*/ 62 h 62"/>
                  <a:gd name="T2" fmla="*/ 62 w 62"/>
                  <a:gd name="T3" fmla="*/ 31 h 62"/>
                  <a:gd name="T4" fmla="*/ 0 w 62"/>
                  <a:gd name="T5" fmla="*/ 0 h 62"/>
                  <a:gd name="T6" fmla="*/ 0 w 62"/>
                  <a:gd name="T7" fmla="*/ 62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2">
                    <a:moveTo>
                      <a:pt x="0" y="62"/>
                    </a:moveTo>
                    <a:lnTo>
                      <a:pt x="62" y="31"/>
                    </a:lnTo>
                    <a:lnTo>
                      <a:pt x="0" y="0"/>
                    </a:lnTo>
                    <a:lnTo>
                      <a:pt x="0" y="62"/>
                    </a:lnTo>
                    <a:close/>
                  </a:path>
                </a:pathLst>
              </a:custGeom>
              <a:solidFill>
                <a:srgbClr val="080808"/>
              </a:solidFill>
              <a:ln w="9525">
                <a:solidFill>
                  <a:srgbClr val="CC3300"/>
                </a:solidFill>
                <a:round/>
                <a:headEnd/>
                <a:tailEnd/>
              </a:ln>
            </p:spPr>
            <p:txBody>
              <a:bodyPr/>
              <a:lstStyle/>
              <a:p>
                <a:endParaRPr lang="en-US"/>
              </a:p>
            </p:txBody>
          </p:sp>
        </p:grpSp>
        <p:grpSp>
          <p:nvGrpSpPr>
            <p:cNvPr id="92333" name="Group 26"/>
            <p:cNvGrpSpPr>
              <a:grpSpLocks/>
            </p:cNvGrpSpPr>
            <p:nvPr/>
          </p:nvGrpSpPr>
          <p:grpSpPr bwMode="auto">
            <a:xfrm>
              <a:off x="2662" y="984"/>
              <a:ext cx="462" cy="119"/>
              <a:chOff x="2734" y="1023"/>
              <a:chExt cx="474" cy="124"/>
            </a:xfrm>
          </p:grpSpPr>
          <p:sp>
            <p:nvSpPr>
              <p:cNvPr id="92343" name="Rectangle 27"/>
              <p:cNvSpPr>
                <a:spLocks noChangeArrowheads="1"/>
              </p:cNvSpPr>
              <p:nvPr/>
            </p:nvSpPr>
            <p:spPr bwMode="auto">
              <a:xfrm>
                <a:off x="2734" y="1064"/>
                <a:ext cx="350" cy="42"/>
              </a:xfrm>
              <a:prstGeom prst="rect">
                <a:avLst/>
              </a:prstGeom>
              <a:solidFill>
                <a:srgbClr val="080808"/>
              </a:solidFill>
              <a:ln w="9525">
                <a:solidFill>
                  <a:srgbClr val="CC3300"/>
                </a:solidFill>
                <a:miter lim="800000"/>
                <a:headEnd/>
                <a:tailEnd/>
              </a:ln>
            </p:spPr>
            <p:txBody>
              <a:bodyPr/>
              <a:lstStyle/>
              <a:p>
                <a:endParaRPr lang="en-US"/>
              </a:p>
            </p:txBody>
          </p:sp>
          <p:sp>
            <p:nvSpPr>
              <p:cNvPr id="92344" name="Freeform 28"/>
              <p:cNvSpPr>
                <a:spLocks/>
              </p:cNvSpPr>
              <p:nvPr/>
            </p:nvSpPr>
            <p:spPr bwMode="auto">
              <a:xfrm>
                <a:off x="3084" y="1023"/>
                <a:ext cx="124" cy="124"/>
              </a:xfrm>
              <a:custGeom>
                <a:avLst/>
                <a:gdLst>
                  <a:gd name="T0" fmla="*/ 0 w 124"/>
                  <a:gd name="T1" fmla="*/ 124 h 124"/>
                  <a:gd name="T2" fmla="*/ 124 w 124"/>
                  <a:gd name="T3" fmla="*/ 62 h 124"/>
                  <a:gd name="T4" fmla="*/ 0 w 124"/>
                  <a:gd name="T5" fmla="*/ 0 h 124"/>
                  <a:gd name="T6" fmla="*/ 0 w 124"/>
                  <a:gd name="T7" fmla="*/ 124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24">
                    <a:moveTo>
                      <a:pt x="0" y="124"/>
                    </a:moveTo>
                    <a:lnTo>
                      <a:pt x="124" y="62"/>
                    </a:lnTo>
                    <a:lnTo>
                      <a:pt x="0" y="0"/>
                    </a:lnTo>
                    <a:lnTo>
                      <a:pt x="0" y="124"/>
                    </a:lnTo>
                    <a:close/>
                  </a:path>
                </a:pathLst>
              </a:custGeom>
              <a:solidFill>
                <a:srgbClr val="080808"/>
              </a:solidFill>
              <a:ln w="9525">
                <a:solidFill>
                  <a:srgbClr val="CC3300"/>
                </a:solidFill>
                <a:round/>
                <a:headEnd/>
                <a:tailEnd/>
              </a:ln>
            </p:spPr>
            <p:txBody>
              <a:bodyPr/>
              <a:lstStyle/>
              <a:p>
                <a:endParaRPr lang="en-US"/>
              </a:p>
            </p:txBody>
          </p:sp>
        </p:grpSp>
        <p:sp>
          <p:nvSpPr>
            <p:cNvPr id="92334" name="Rectangle 29"/>
            <p:cNvSpPr>
              <a:spLocks noChangeArrowheads="1"/>
            </p:cNvSpPr>
            <p:nvPr/>
          </p:nvSpPr>
          <p:spPr bwMode="auto">
            <a:xfrm>
              <a:off x="4882" y="798"/>
              <a:ext cx="339" cy="4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2335" name="Rectangle 30" descr="Narrow vertical"/>
            <p:cNvSpPr>
              <a:spLocks noChangeArrowheads="1"/>
            </p:cNvSpPr>
            <p:nvPr/>
          </p:nvSpPr>
          <p:spPr bwMode="auto">
            <a:xfrm>
              <a:off x="3124" y="964"/>
              <a:ext cx="168" cy="158"/>
            </a:xfrm>
            <a:prstGeom prst="rect">
              <a:avLst/>
            </a:prstGeom>
            <a:pattFill prst="narVert">
              <a:fgClr>
                <a:srgbClr val="CC3300"/>
              </a:fgClr>
              <a:bgClr>
                <a:srgbClr val="FFFFFF"/>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2336" name="Freeform 31"/>
            <p:cNvSpPr>
              <a:spLocks/>
            </p:cNvSpPr>
            <p:nvPr/>
          </p:nvSpPr>
          <p:spPr bwMode="auto">
            <a:xfrm>
              <a:off x="3292" y="914"/>
              <a:ext cx="1590" cy="129"/>
            </a:xfrm>
            <a:custGeom>
              <a:avLst/>
              <a:gdLst>
                <a:gd name="T0" fmla="*/ 0 w 1633"/>
                <a:gd name="T1" fmla="*/ 124 h 134"/>
                <a:gd name="T2" fmla="*/ 0 w 1633"/>
                <a:gd name="T3" fmla="*/ 124 h 134"/>
                <a:gd name="T4" fmla="*/ 0 w 1633"/>
                <a:gd name="T5" fmla="*/ 124 h 134"/>
                <a:gd name="T6" fmla="*/ 0 w 1633"/>
                <a:gd name="T7" fmla="*/ 124 h 134"/>
                <a:gd name="T8" fmla="*/ 0 w 1633"/>
                <a:gd name="T9" fmla="*/ 124 h 134"/>
                <a:gd name="T10" fmla="*/ 0 w 1633"/>
                <a:gd name="T11" fmla="*/ 124 h 134"/>
                <a:gd name="T12" fmla="*/ 0 w 1633"/>
                <a:gd name="T13" fmla="*/ 124 h 134"/>
                <a:gd name="T14" fmla="*/ 0 w 1633"/>
                <a:gd name="T15" fmla="*/ 124 h 134"/>
                <a:gd name="T16" fmla="*/ 0 w 1633"/>
                <a:gd name="T17" fmla="*/ 124 h 134"/>
                <a:gd name="T18" fmla="*/ 1548 w 1633"/>
                <a:gd name="T19" fmla="*/ 10 h 134"/>
                <a:gd name="T20" fmla="*/ 1548 w 1633"/>
                <a:gd name="T21" fmla="*/ 10 h 134"/>
                <a:gd name="T22" fmla="*/ 1548 w 1633"/>
                <a:gd name="T23" fmla="*/ 10 h 134"/>
                <a:gd name="T24" fmla="*/ 1548 w 1633"/>
                <a:gd name="T25" fmla="*/ 10 h 134"/>
                <a:gd name="T26" fmla="*/ 1548 w 1633"/>
                <a:gd name="T27" fmla="*/ 10 h 134"/>
                <a:gd name="T28" fmla="*/ 1548 w 1633"/>
                <a:gd name="T29" fmla="*/ 10 h 134"/>
                <a:gd name="T30" fmla="*/ 1548 w 1633"/>
                <a:gd name="T31" fmla="*/ 0 h 134"/>
                <a:gd name="T32" fmla="*/ 1548 w 1633"/>
                <a:gd name="T33" fmla="*/ 0 h 134"/>
                <a:gd name="T34" fmla="*/ 1548 w 1633"/>
                <a:gd name="T35" fmla="*/ 0 h 134"/>
                <a:gd name="T36" fmla="*/ 0 w 1633"/>
                <a:gd name="T37" fmla="*/ 124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3" h="134">
                  <a:moveTo>
                    <a:pt x="0" y="134"/>
                  </a:moveTo>
                  <a:lnTo>
                    <a:pt x="0" y="134"/>
                  </a:lnTo>
                  <a:lnTo>
                    <a:pt x="1633" y="10"/>
                  </a:lnTo>
                  <a:lnTo>
                    <a:pt x="1633" y="0"/>
                  </a:lnTo>
                  <a:lnTo>
                    <a:pt x="0" y="134"/>
                  </a:lnTo>
                  <a:close/>
                </a:path>
              </a:pathLst>
            </a:custGeom>
            <a:solidFill>
              <a:srgbClr val="FFFFFF"/>
            </a:solidFill>
            <a:ln w="9525">
              <a:solidFill>
                <a:srgbClr val="CC3300"/>
              </a:solidFill>
              <a:round/>
              <a:headEnd/>
              <a:tailEnd/>
            </a:ln>
          </p:spPr>
          <p:txBody>
            <a:bodyPr/>
            <a:lstStyle/>
            <a:p>
              <a:endParaRPr lang="en-US"/>
            </a:p>
          </p:txBody>
        </p:sp>
        <p:sp>
          <p:nvSpPr>
            <p:cNvPr id="92337" name="Freeform 32"/>
            <p:cNvSpPr>
              <a:spLocks/>
            </p:cNvSpPr>
            <p:nvPr/>
          </p:nvSpPr>
          <p:spPr bwMode="auto">
            <a:xfrm>
              <a:off x="3292" y="1043"/>
              <a:ext cx="1590" cy="129"/>
            </a:xfrm>
            <a:custGeom>
              <a:avLst/>
              <a:gdLst>
                <a:gd name="T0" fmla="*/ 0 w 1633"/>
                <a:gd name="T1" fmla="*/ 0 h 134"/>
                <a:gd name="T2" fmla="*/ 0 w 1633"/>
                <a:gd name="T3" fmla="*/ 0 h 134"/>
                <a:gd name="T4" fmla="*/ 0 w 1633"/>
                <a:gd name="T5" fmla="*/ 0 h 134"/>
                <a:gd name="T6" fmla="*/ 0 w 1633"/>
                <a:gd name="T7" fmla="*/ 0 h 134"/>
                <a:gd name="T8" fmla="*/ 0 w 1633"/>
                <a:gd name="T9" fmla="*/ 0 h 134"/>
                <a:gd name="T10" fmla="*/ 0 w 1633"/>
                <a:gd name="T11" fmla="*/ 0 h 134"/>
                <a:gd name="T12" fmla="*/ 0 w 1633"/>
                <a:gd name="T13" fmla="*/ 0 h 134"/>
                <a:gd name="T14" fmla="*/ 0 w 1633"/>
                <a:gd name="T15" fmla="*/ 0 h 134"/>
                <a:gd name="T16" fmla="*/ 0 w 1633"/>
                <a:gd name="T17" fmla="*/ 0 h 134"/>
                <a:gd name="T18" fmla="*/ 1548 w 1633"/>
                <a:gd name="T19" fmla="*/ 124 h 134"/>
                <a:gd name="T20" fmla="*/ 1548 w 1633"/>
                <a:gd name="T21" fmla="*/ 124 h 134"/>
                <a:gd name="T22" fmla="*/ 1548 w 1633"/>
                <a:gd name="T23" fmla="*/ 124 h 134"/>
                <a:gd name="T24" fmla="*/ 1548 w 1633"/>
                <a:gd name="T25" fmla="*/ 124 h 134"/>
                <a:gd name="T26" fmla="*/ 1548 w 1633"/>
                <a:gd name="T27" fmla="*/ 115 h 134"/>
                <a:gd name="T28" fmla="*/ 1548 w 1633"/>
                <a:gd name="T29" fmla="*/ 115 h 134"/>
                <a:gd name="T30" fmla="*/ 1548 w 1633"/>
                <a:gd name="T31" fmla="*/ 115 h 134"/>
                <a:gd name="T32" fmla="*/ 1548 w 1633"/>
                <a:gd name="T33" fmla="*/ 115 h 134"/>
                <a:gd name="T34" fmla="*/ 1548 w 1633"/>
                <a:gd name="T35" fmla="*/ 115 h 134"/>
                <a:gd name="T36" fmla="*/ 0 w 1633"/>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3" h="134">
                  <a:moveTo>
                    <a:pt x="0" y="0"/>
                  </a:moveTo>
                  <a:lnTo>
                    <a:pt x="0" y="0"/>
                  </a:lnTo>
                  <a:lnTo>
                    <a:pt x="1633" y="134"/>
                  </a:lnTo>
                  <a:lnTo>
                    <a:pt x="1633" y="124"/>
                  </a:lnTo>
                  <a:lnTo>
                    <a:pt x="0" y="0"/>
                  </a:lnTo>
                  <a:close/>
                </a:path>
              </a:pathLst>
            </a:custGeom>
            <a:solidFill>
              <a:srgbClr val="FFFFFF"/>
            </a:solidFill>
            <a:ln w="9525">
              <a:solidFill>
                <a:srgbClr val="CC3300"/>
              </a:solidFill>
              <a:round/>
              <a:headEnd/>
              <a:tailEnd/>
            </a:ln>
          </p:spPr>
          <p:txBody>
            <a:bodyPr/>
            <a:lstStyle/>
            <a:p>
              <a:endParaRPr lang="en-US"/>
            </a:p>
          </p:txBody>
        </p:sp>
        <p:sp>
          <p:nvSpPr>
            <p:cNvPr id="92338" name="Rectangle 33"/>
            <p:cNvSpPr>
              <a:spLocks noChangeArrowheads="1"/>
            </p:cNvSpPr>
            <p:nvPr/>
          </p:nvSpPr>
          <p:spPr bwMode="auto">
            <a:xfrm>
              <a:off x="3133" y="1340"/>
              <a:ext cx="148" cy="296"/>
            </a:xfrm>
            <a:prstGeom prst="rect">
              <a:avLst/>
            </a:prstGeom>
            <a:solidFill>
              <a:srgbClr val="08080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2339" name="Rectangle 34"/>
            <p:cNvSpPr>
              <a:spLocks noChangeArrowheads="1"/>
            </p:cNvSpPr>
            <p:nvPr/>
          </p:nvSpPr>
          <p:spPr bwMode="auto">
            <a:xfrm>
              <a:off x="3114" y="1321"/>
              <a:ext cx="188" cy="324"/>
            </a:xfrm>
            <a:prstGeom prst="rect">
              <a:avLst/>
            </a:prstGeom>
            <a:noFill/>
            <a:ln w="17463">
              <a:solidFill>
                <a:srgbClr val="080808"/>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92340" name="Group 35"/>
            <p:cNvGrpSpPr>
              <a:grpSpLocks/>
            </p:cNvGrpSpPr>
            <p:nvPr/>
          </p:nvGrpSpPr>
          <p:grpSpPr bwMode="auto">
            <a:xfrm>
              <a:off x="3103" y="1182"/>
              <a:ext cx="199" cy="149"/>
              <a:chOff x="3187" y="1229"/>
              <a:chExt cx="204" cy="155"/>
            </a:xfrm>
          </p:grpSpPr>
          <p:sp>
            <p:nvSpPr>
              <p:cNvPr id="92341" name="Freeform 36"/>
              <p:cNvSpPr>
                <a:spLocks/>
              </p:cNvSpPr>
              <p:nvPr/>
            </p:nvSpPr>
            <p:spPr bwMode="auto">
              <a:xfrm>
                <a:off x="3198" y="1240"/>
                <a:ext cx="183" cy="144"/>
              </a:xfrm>
              <a:custGeom>
                <a:avLst/>
                <a:gdLst>
                  <a:gd name="T0" fmla="*/ 90 w 183"/>
                  <a:gd name="T1" fmla="*/ 0 h 144"/>
                  <a:gd name="T2" fmla="*/ 0 w 183"/>
                  <a:gd name="T3" fmla="*/ 144 h 144"/>
                  <a:gd name="T4" fmla="*/ 183 w 183"/>
                  <a:gd name="T5" fmla="*/ 144 h 144"/>
                  <a:gd name="T6" fmla="*/ 90 w 183"/>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 h="144">
                    <a:moveTo>
                      <a:pt x="90" y="0"/>
                    </a:moveTo>
                    <a:lnTo>
                      <a:pt x="0" y="144"/>
                    </a:lnTo>
                    <a:lnTo>
                      <a:pt x="183" y="144"/>
                    </a:lnTo>
                    <a:lnTo>
                      <a:pt x="90" y="0"/>
                    </a:lnTo>
                    <a:close/>
                  </a:path>
                </a:pathLst>
              </a:custGeom>
              <a:solidFill>
                <a:schemeClr val="bg2"/>
              </a:solidFill>
              <a:ln w="9525">
                <a:solidFill>
                  <a:schemeClr val="bg2"/>
                </a:solidFill>
                <a:round/>
                <a:headEnd/>
                <a:tailEnd/>
              </a:ln>
            </p:spPr>
            <p:txBody>
              <a:bodyPr/>
              <a:lstStyle/>
              <a:p>
                <a:endParaRPr lang="en-US"/>
              </a:p>
            </p:txBody>
          </p:sp>
          <p:sp>
            <p:nvSpPr>
              <p:cNvPr id="92342" name="Freeform 37"/>
              <p:cNvSpPr>
                <a:spLocks/>
              </p:cNvSpPr>
              <p:nvPr/>
            </p:nvSpPr>
            <p:spPr bwMode="auto">
              <a:xfrm>
                <a:off x="3187" y="1229"/>
                <a:ext cx="204" cy="155"/>
              </a:xfrm>
              <a:custGeom>
                <a:avLst/>
                <a:gdLst>
                  <a:gd name="T0" fmla="*/ 11 w 204"/>
                  <a:gd name="T1" fmla="*/ 155 h 155"/>
                  <a:gd name="T2" fmla="*/ 0 w 204"/>
                  <a:gd name="T3" fmla="*/ 155 h 155"/>
                  <a:gd name="T4" fmla="*/ 11 w 204"/>
                  <a:gd name="T5" fmla="*/ 155 h 155"/>
                  <a:gd name="T6" fmla="*/ 194 w 204"/>
                  <a:gd name="T7" fmla="*/ 155 h 155"/>
                  <a:gd name="T8" fmla="*/ 204 w 204"/>
                  <a:gd name="T9" fmla="*/ 155 h 155"/>
                  <a:gd name="T10" fmla="*/ 194 w 204"/>
                  <a:gd name="T11" fmla="*/ 155 h 155"/>
                  <a:gd name="T12" fmla="*/ 101 w 204"/>
                  <a:gd name="T13" fmla="*/ 11 h 155"/>
                  <a:gd name="T14" fmla="*/ 101 w 204"/>
                  <a:gd name="T15" fmla="*/ 0 h 155"/>
                  <a:gd name="T16" fmla="*/ 101 w 204"/>
                  <a:gd name="T17" fmla="*/ 11 h 155"/>
                  <a:gd name="T18" fmla="*/ 11 w 204"/>
                  <a:gd name="T19" fmla="*/ 155 h 155"/>
                  <a:gd name="T20" fmla="*/ 101 w 204"/>
                  <a:gd name="T21" fmla="*/ 11 h 155"/>
                  <a:gd name="T22" fmla="*/ 183 w 204"/>
                  <a:gd name="T23" fmla="*/ 145 h 155"/>
                  <a:gd name="T24" fmla="*/ 11 w 204"/>
                  <a:gd name="T25" fmla="*/ 145 h 155"/>
                  <a:gd name="T26" fmla="*/ 101 w 204"/>
                  <a:gd name="T27" fmla="*/ 11 h 155"/>
                  <a:gd name="T28" fmla="*/ 11 w 204"/>
                  <a:gd name="T29" fmla="*/ 155 h 1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4" h="155">
                    <a:moveTo>
                      <a:pt x="11" y="155"/>
                    </a:moveTo>
                    <a:lnTo>
                      <a:pt x="0" y="155"/>
                    </a:lnTo>
                    <a:lnTo>
                      <a:pt x="11" y="155"/>
                    </a:lnTo>
                    <a:lnTo>
                      <a:pt x="194" y="155"/>
                    </a:lnTo>
                    <a:lnTo>
                      <a:pt x="204" y="155"/>
                    </a:lnTo>
                    <a:lnTo>
                      <a:pt x="194" y="155"/>
                    </a:lnTo>
                    <a:lnTo>
                      <a:pt x="101" y="11"/>
                    </a:lnTo>
                    <a:lnTo>
                      <a:pt x="101" y="0"/>
                    </a:lnTo>
                    <a:lnTo>
                      <a:pt x="101" y="11"/>
                    </a:lnTo>
                    <a:lnTo>
                      <a:pt x="11" y="155"/>
                    </a:lnTo>
                    <a:lnTo>
                      <a:pt x="101" y="11"/>
                    </a:lnTo>
                    <a:lnTo>
                      <a:pt x="183" y="145"/>
                    </a:lnTo>
                    <a:lnTo>
                      <a:pt x="11" y="145"/>
                    </a:lnTo>
                    <a:lnTo>
                      <a:pt x="101" y="11"/>
                    </a:lnTo>
                    <a:lnTo>
                      <a:pt x="11" y="155"/>
                    </a:lnTo>
                    <a:close/>
                  </a:path>
                </a:pathLst>
              </a:custGeom>
              <a:solidFill>
                <a:schemeClr val="bg2"/>
              </a:solidFill>
              <a:ln w="9525">
                <a:solidFill>
                  <a:schemeClr val="bg2"/>
                </a:solidFill>
                <a:round/>
                <a:headEnd/>
                <a:tailEnd/>
              </a:ln>
            </p:spPr>
            <p:txBody>
              <a:bodyPr/>
              <a:lstStyle/>
              <a:p>
                <a:endParaRPr lang="en-US"/>
              </a:p>
            </p:txBody>
          </p:sp>
        </p:grpSp>
      </p:grpSp>
      <p:sp>
        <p:nvSpPr>
          <p:cNvPr id="174118" name="Text Box 38"/>
          <p:cNvSpPr txBox="1">
            <a:spLocks noChangeArrowheads="1"/>
          </p:cNvSpPr>
          <p:nvPr/>
        </p:nvSpPr>
        <p:spPr bwMode="auto">
          <a:xfrm>
            <a:off x="0" y="2625328"/>
            <a:ext cx="3353098" cy="3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lgn="ctr">
              <a:lnSpc>
                <a:spcPct val="80000"/>
              </a:lnSpc>
              <a:defRPr/>
            </a:pPr>
            <a:r>
              <a:rPr lang="en-US" sz="1800" dirty="0">
                <a:latin typeface="Arial" charset="0"/>
              </a:rPr>
              <a:t>synchrotron X-ray source</a:t>
            </a:r>
          </a:p>
        </p:txBody>
      </p:sp>
      <p:sp>
        <p:nvSpPr>
          <p:cNvPr id="174119" name="Text Box 39"/>
          <p:cNvSpPr txBox="1">
            <a:spLocks noChangeArrowheads="1"/>
          </p:cNvSpPr>
          <p:nvPr/>
        </p:nvSpPr>
        <p:spPr bwMode="auto">
          <a:xfrm>
            <a:off x="5161359" y="2089547"/>
            <a:ext cx="3353098" cy="3267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lgn="ctr">
              <a:lnSpc>
                <a:spcPct val="80000"/>
              </a:lnSpc>
              <a:defRPr/>
            </a:pPr>
            <a:r>
              <a:rPr lang="en-US" sz="1800" dirty="0">
                <a:latin typeface="Arial" charset="0"/>
              </a:rPr>
              <a:t>evacuated flight tube </a:t>
            </a:r>
          </a:p>
        </p:txBody>
      </p:sp>
      <p:sp>
        <p:nvSpPr>
          <p:cNvPr id="174120" name="Text Box 40"/>
          <p:cNvSpPr txBox="1">
            <a:spLocks noChangeArrowheads="1"/>
          </p:cNvSpPr>
          <p:nvPr/>
        </p:nvSpPr>
        <p:spPr bwMode="auto">
          <a:xfrm>
            <a:off x="7868171" y="650752"/>
            <a:ext cx="1065981" cy="551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lnSpc>
                <a:spcPct val="80000"/>
              </a:lnSpc>
              <a:defRPr/>
            </a:pPr>
            <a:r>
              <a:rPr lang="en-US" sz="1800">
                <a:latin typeface="Arial" charset="0"/>
              </a:rPr>
              <a:t>CCD </a:t>
            </a:r>
          </a:p>
          <a:p>
            <a:pPr>
              <a:lnSpc>
                <a:spcPct val="80000"/>
              </a:lnSpc>
              <a:defRPr/>
            </a:pPr>
            <a:r>
              <a:rPr lang="en-US" sz="1800">
                <a:latin typeface="Arial" charset="0"/>
              </a:rPr>
              <a:t>detector</a:t>
            </a:r>
          </a:p>
        </p:txBody>
      </p:sp>
      <p:sp>
        <p:nvSpPr>
          <p:cNvPr id="174121" name="Text Box 41"/>
          <p:cNvSpPr txBox="1">
            <a:spLocks noChangeArrowheads="1"/>
          </p:cNvSpPr>
          <p:nvPr/>
        </p:nvSpPr>
        <p:spPr bwMode="auto">
          <a:xfrm>
            <a:off x="4952628" y="765721"/>
            <a:ext cx="1067098" cy="5514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lnSpc>
                <a:spcPct val="80000"/>
              </a:lnSpc>
              <a:defRPr/>
            </a:pPr>
            <a:r>
              <a:rPr lang="en-US" sz="1800">
                <a:latin typeface="Arial" charset="0"/>
              </a:rPr>
              <a:t>muscle</a:t>
            </a:r>
          </a:p>
          <a:p>
            <a:pPr>
              <a:lnSpc>
                <a:spcPct val="80000"/>
              </a:lnSpc>
              <a:defRPr/>
            </a:pPr>
            <a:r>
              <a:rPr lang="en-US" sz="1800">
                <a:latin typeface="Arial" charset="0"/>
              </a:rPr>
              <a:t>bath</a:t>
            </a:r>
          </a:p>
        </p:txBody>
      </p:sp>
      <p:sp>
        <p:nvSpPr>
          <p:cNvPr id="174122" name="Text Box 42"/>
          <p:cNvSpPr txBox="1">
            <a:spLocks noChangeArrowheads="1"/>
          </p:cNvSpPr>
          <p:nvPr/>
        </p:nvSpPr>
        <p:spPr bwMode="auto">
          <a:xfrm>
            <a:off x="2520405" y="831578"/>
            <a:ext cx="1061517" cy="327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lgn="ctr">
              <a:lnSpc>
                <a:spcPct val="80000"/>
              </a:lnSpc>
              <a:defRPr/>
            </a:pPr>
            <a:r>
              <a:rPr lang="en-US" sz="1800">
                <a:latin typeface="Arial" charset="0"/>
              </a:rPr>
              <a:t>mirror</a:t>
            </a:r>
          </a:p>
        </p:txBody>
      </p:sp>
      <p:sp>
        <p:nvSpPr>
          <p:cNvPr id="174123" name="Line 43"/>
          <p:cNvSpPr>
            <a:spLocks noChangeShapeType="1"/>
          </p:cNvSpPr>
          <p:nvPr/>
        </p:nvSpPr>
        <p:spPr bwMode="auto">
          <a:xfrm>
            <a:off x="3429000" y="990079"/>
            <a:ext cx="232172" cy="0"/>
          </a:xfrm>
          <a:prstGeom prst="line">
            <a:avLst/>
          </a:prstGeom>
          <a:noFill/>
          <a:ln w="76200" cmpd="tri">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124" name="Text Box 44"/>
          <p:cNvSpPr txBox="1">
            <a:spLocks noChangeArrowheads="1"/>
          </p:cNvSpPr>
          <p:nvPr/>
        </p:nvSpPr>
        <p:spPr bwMode="auto">
          <a:xfrm>
            <a:off x="3620988" y="831578"/>
            <a:ext cx="875109" cy="3270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lnSpc>
                <a:spcPct val="80000"/>
              </a:lnSpc>
              <a:defRPr/>
            </a:pPr>
            <a:r>
              <a:rPr lang="en-US" sz="1800">
                <a:latin typeface="Arial" charset="0"/>
              </a:rPr>
              <a:t>X-rays</a:t>
            </a:r>
          </a:p>
        </p:txBody>
      </p:sp>
      <p:grpSp>
        <p:nvGrpSpPr>
          <p:cNvPr id="92170" name="Group 46"/>
          <p:cNvGrpSpPr>
            <a:grpSpLocks/>
          </p:cNvGrpSpPr>
          <p:nvPr/>
        </p:nvGrpSpPr>
        <p:grpSpPr bwMode="auto">
          <a:xfrm>
            <a:off x="646286" y="4524004"/>
            <a:ext cx="2454548" cy="1292572"/>
            <a:chOff x="407" y="2850"/>
            <a:chExt cx="1546" cy="814"/>
          </a:xfrm>
        </p:grpSpPr>
        <p:grpSp>
          <p:nvGrpSpPr>
            <p:cNvPr id="92247" name="Group 47"/>
            <p:cNvGrpSpPr>
              <a:grpSpLocks/>
            </p:cNvGrpSpPr>
            <p:nvPr/>
          </p:nvGrpSpPr>
          <p:grpSpPr bwMode="auto">
            <a:xfrm>
              <a:off x="1157" y="3083"/>
              <a:ext cx="421" cy="348"/>
              <a:chOff x="2448" y="1728"/>
              <a:chExt cx="864" cy="864"/>
            </a:xfrm>
          </p:grpSpPr>
          <p:sp>
            <p:nvSpPr>
              <p:cNvPr id="174128" name="Oval 48"/>
              <p:cNvSpPr>
                <a:spLocks noChangeArrowheads="1"/>
              </p:cNvSpPr>
              <p:nvPr/>
            </p:nvSpPr>
            <p:spPr bwMode="auto">
              <a:xfrm>
                <a:off x="2760" y="2040"/>
                <a:ext cx="241" cy="241"/>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29" name="Oval 49"/>
              <p:cNvSpPr>
                <a:spLocks noChangeArrowheads="1"/>
              </p:cNvSpPr>
              <p:nvPr/>
            </p:nvSpPr>
            <p:spPr bwMode="auto">
              <a:xfrm>
                <a:off x="2832" y="2497"/>
                <a:ext cx="97"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30" name="Oval 50"/>
              <p:cNvSpPr>
                <a:spLocks noChangeArrowheads="1"/>
              </p:cNvSpPr>
              <p:nvPr/>
            </p:nvSpPr>
            <p:spPr bwMode="auto">
              <a:xfrm>
                <a:off x="3216" y="2305"/>
                <a:ext cx="98"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31" name="Oval 51"/>
              <p:cNvSpPr>
                <a:spLocks noChangeArrowheads="1"/>
              </p:cNvSpPr>
              <p:nvPr/>
            </p:nvSpPr>
            <p:spPr bwMode="auto">
              <a:xfrm>
                <a:off x="3216" y="1919"/>
                <a:ext cx="98"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32" name="Oval 52"/>
              <p:cNvSpPr>
                <a:spLocks noChangeArrowheads="1"/>
              </p:cNvSpPr>
              <p:nvPr/>
            </p:nvSpPr>
            <p:spPr bwMode="auto">
              <a:xfrm>
                <a:off x="2832" y="1725"/>
                <a:ext cx="97"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33" name="Oval 53"/>
              <p:cNvSpPr>
                <a:spLocks noChangeArrowheads="1"/>
              </p:cNvSpPr>
              <p:nvPr/>
            </p:nvSpPr>
            <p:spPr bwMode="auto">
              <a:xfrm>
                <a:off x="2448" y="1919"/>
                <a:ext cx="97"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34" name="Oval 54"/>
              <p:cNvSpPr>
                <a:spLocks noChangeArrowheads="1"/>
              </p:cNvSpPr>
              <p:nvPr/>
            </p:nvSpPr>
            <p:spPr bwMode="auto">
              <a:xfrm>
                <a:off x="2448" y="2305"/>
                <a:ext cx="97"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92248" name="Group 55"/>
            <p:cNvGrpSpPr>
              <a:grpSpLocks/>
            </p:cNvGrpSpPr>
            <p:nvPr/>
          </p:nvGrpSpPr>
          <p:grpSpPr bwMode="auto">
            <a:xfrm>
              <a:off x="1531" y="3083"/>
              <a:ext cx="422" cy="348"/>
              <a:chOff x="2448" y="1728"/>
              <a:chExt cx="864" cy="864"/>
            </a:xfrm>
          </p:grpSpPr>
          <p:sp>
            <p:nvSpPr>
              <p:cNvPr id="174136" name="Oval 56"/>
              <p:cNvSpPr>
                <a:spLocks noChangeArrowheads="1"/>
              </p:cNvSpPr>
              <p:nvPr/>
            </p:nvSpPr>
            <p:spPr bwMode="auto">
              <a:xfrm>
                <a:off x="2761" y="2040"/>
                <a:ext cx="239" cy="241"/>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37" name="Oval 57"/>
              <p:cNvSpPr>
                <a:spLocks noChangeArrowheads="1"/>
              </p:cNvSpPr>
              <p:nvPr/>
            </p:nvSpPr>
            <p:spPr bwMode="auto">
              <a:xfrm>
                <a:off x="2833" y="2497"/>
                <a:ext cx="95"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38" name="Oval 58"/>
              <p:cNvSpPr>
                <a:spLocks noChangeArrowheads="1"/>
              </p:cNvSpPr>
              <p:nvPr/>
            </p:nvSpPr>
            <p:spPr bwMode="auto">
              <a:xfrm>
                <a:off x="3216" y="2305"/>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39" name="Oval 59"/>
              <p:cNvSpPr>
                <a:spLocks noChangeArrowheads="1"/>
              </p:cNvSpPr>
              <p:nvPr/>
            </p:nvSpPr>
            <p:spPr bwMode="auto">
              <a:xfrm>
                <a:off x="3216"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40" name="Oval 60"/>
              <p:cNvSpPr>
                <a:spLocks noChangeArrowheads="1"/>
              </p:cNvSpPr>
              <p:nvPr/>
            </p:nvSpPr>
            <p:spPr bwMode="auto">
              <a:xfrm>
                <a:off x="2833" y="1725"/>
                <a:ext cx="95"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41" name="Oval 61"/>
              <p:cNvSpPr>
                <a:spLocks noChangeArrowheads="1"/>
              </p:cNvSpPr>
              <p:nvPr/>
            </p:nvSpPr>
            <p:spPr bwMode="auto">
              <a:xfrm>
                <a:off x="2448"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42" name="Oval 62"/>
              <p:cNvSpPr>
                <a:spLocks noChangeArrowheads="1"/>
              </p:cNvSpPr>
              <p:nvPr/>
            </p:nvSpPr>
            <p:spPr bwMode="auto">
              <a:xfrm>
                <a:off x="2448" y="2305"/>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92249" name="Group 63"/>
            <p:cNvGrpSpPr>
              <a:grpSpLocks/>
            </p:cNvGrpSpPr>
            <p:nvPr/>
          </p:nvGrpSpPr>
          <p:grpSpPr bwMode="auto">
            <a:xfrm>
              <a:off x="782" y="3083"/>
              <a:ext cx="421" cy="348"/>
              <a:chOff x="2448" y="1728"/>
              <a:chExt cx="864" cy="864"/>
            </a:xfrm>
          </p:grpSpPr>
          <p:sp>
            <p:nvSpPr>
              <p:cNvPr id="174144" name="Oval 64"/>
              <p:cNvSpPr>
                <a:spLocks noChangeArrowheads="1"/>
              </p:cNvSpPr>
              <p:nvPr/>
            </p:nvSpPr>
            <p:spPr bwMode="auto">
              <a:xfrm>
                <a:off x="2759" y="2040"/>
                <a:ext cx="241" cy="241"/>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45" name="Oval 65"/>
              <p:cNvSpPr>
                <a:spLocks noChangeArrowheads="1"/>
              </p:cNvSpPr>
              <p:nvPr/>
            </p:nvSpPr>
            <p:spPr bwMode="auto">
              <a:xfrm>
                <a:off x="2831" y="2497"/>
                <a:ext cx="97"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46" name="Oval 66"/>
              <p:cNvSpPr>
                <a:spLocks noChangeArrowheads="1"/>
              </p:cNvSpPr>
              <p:nvPr/>
            </p:nvSpPr>
            <p:spPr bwMode="auto">
              <a:xfrm>
                <a:off x="3215" y="2305"/>
                <a:ext cx="97"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47" name="Oval 67"/>
              <p:cNvSpPr>
                <a:spLocks noChangeArrowheads="1"/>
              </p:cNvSpPr>
              <p:nvPr/>
            </p:nvSpPr>
            <p:spPr bwMode="auto">
              <a:xfrm>
                <a:off x="3215" y="1919"/>
                <a:ext cx="97"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48" name="Oval 68"/>
              <p:cNvSpPr>
                <a:spLocks noChangeArrowheads="1"/>
              </p:cNvSpPr>
              <p:nvPr/>
            </p:nvSpPr>
            <p:spPr bwMode="auto">
              <a:xfrm>
                <a:off x="2831" y="1725"/>
                <a:ext cx="97"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49" name="Oval 69"/>
              <p:cNvSpPr>
                <a:spLocks noChangeArrowheads="1"/>
              </p:cNvSpPr>
              <p:nvPr/>
            </p:nvSpPr>
            <p:spPr bwMode="auto">
              <a:xfrm>
                <a:off x="2446" y="1919"/>
                <a:ext cx="98"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50" name="Oval 70"/>
              <p:cNvSpPr>
                <a:spLocks noChangeArrowheads="1"/>
              </p:cNvSpPr>
              <p:nvPr/>
            </p:nvSpPr>
            <p:spPr bwMode="auto">
              <a:xfrm>
                <a:off x="2446" y="2305"/>
                <a:ext cx="98"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92250" name="Group 71"/>
            <p:cNvGrpSpPr>
              <a:grpSpLocks/>
            </p:cNvGrpSpPr>
            <p:nvPr/>
          </p:nvGrpSpPr>
          <p:grpSpPr bwMode="auto">
            <a:xfrm>
              <a:off x="969" y="2850"/>
              <a:ext cx="422" cy="349"/>
              <a:chOff x="2448" y="1728"/>
              <a:chExt cx="864" cy="864"/>
            </a:xfrm>
          </p:grpSpPr>
          <p:sp>
            <p:nvSpPr>
              <p:cNvPr id="174152" name="Oval 72"/>
              <p:cNvSpPr>
                <a:spLocks noChangeArrowheads="1"/>
              </p:cNvSpPr>
              <p:nvPr/>
            </p:nvSpPr>
            <p:spPr bwMode="auto">
              <a:xfrm>
                <a:off x="2760" y="2039"/>
                <a:ext cx="240" cy="2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53" name="Oval 73"/>
              <p:cNvSpPr>
                <a:spLocks noChangeArrowheads="1"/>
              </p:cNvSpPr>
              <p:nvPr/>
            </p:nvSpPr>
            <p:spPr bwMode="auto">
              <a:xfrm>
                <a:off x="2832" y="2494"/>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54" name="Oval 74"/>
              <p:cNvSpPr>
                <a:spLocks noChangeArrowheads="1"/>
              </p:cNvSpPr>
              <p:nvPr/>
            </p:nvSpPr>
            <p:spPr bwMode="auto">
              <a:xfrm>
                <a:off x="3216" y="2304"/>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55" name="Oval 75"/>
              <p:cNvSpPr>
                <a:spLocks noChangeArrowheads="1"/>
              </p:cNvSpPr>
              <p:nvPr/>
            </p:nvSpPr>
            <p:spPr bwMode="auto">
              <a:xfrm>
                <a:off x="3216"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56" name="Oval 76"/>
              <p:cNvSpPr>
                <a:spLocks noChangeArrowheads="1"/>
              </p:cNvSpPr>
              <p:nvPr/>
            </p:nvSpPr>
            <p:spPr bwMode="auto">
              <a:xfrm>
                <a:off x="2832" y="1728"/>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57" name="Oval 77"/>
              <p:cNvSpPr>
                <a:spLocks noChangeArrowheads="1"/>
              </p:cNvSpPr>
              <p:nvPr/>
            </p:nvSpPr>
            <p:spPr bwMode="auto">
              <a:xfrm>
                <a:off x="2446"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58" name="Oval 78"/>
              <p:cNvSpPr>
                <a:spLocks noChangeArrowheads="1"/>
              </p:cNvSpPr>
              <p:nvPr/>
            </p:nvSpPr>
            <p:spPr bwMode="auto">
              <a:xfrm>
                <a:off x="2446" y="2304"/>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92251" name="Group 79"/>
            <p:cNvGrpSpPr>
              <a:grpSpLocks/>
            </p:cNvGrpSpPr>
            <p:nvPr/>
          </p:nvGrpSpPr>
          <p:grpSpPr bwMode="auto">
            <a:xfrm>
              <a:off x="969" y="3315"/>
              <a:ext cx="422" cy="349"/>
              <a:chOff x="2448" y="1728"/>
              <a:chExt cx="864" cy="864"/>
            </a:xfrm>
          </p:grpSpPr>
          <p:sp>
            <p:nvSpPr>
              <p:cNvPr id="174160" name="Oval 80"/>
              <p:cNvSpPr>
                <a:spLocks noChangeArrowheads="1"/>
              </p:cNvSpPr>
              <p:nvPr/>
            </p:nvSpPr>
            <p:spPr bwMode="auto">
              <a:xfrm>
                <a:off x="2760" y="2040"/>
                <a:ext cx="240" cy="24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61" name="Oval 81"/>
              <p:cNvSpPr>
                <a:spLocks noChangeArrowheads="1"/>
              </p:cNvSpPr>
              <p:nvPr/>
            </p:nvSpPr>
            <p:spPr bwMode="auto">
              <a:xfrm>
                <a:off x="2832" y="2496"/>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62" name="Oval 82"/>
              <p:cNvSpPr>
                <a:spLocks noChangeArrowheads="1"/>
              </p:cNvSpPr>
              <p:nvPr/>
            </p:nvSpPr>
            <p:spPr bwMode="auto">
              <a:xfrm>
                <a:off x="3216" y="2305"/>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63" name="Oval 83"/>
              <p:cNvSpPr>
                <a:spLocks noChangeArrowheads="1"/>
              </p:cNvSpPr>
              <p:nvPr/>
            </p:nvSpPr>
            <p:spPr bwMode="auto">
              <a:xfrm>
                <a:off x="3216" y="1920"/>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64" name="Oval 84"/>
              <p:cNvSpPr>
                <a:spLocks noChangeArrowheads="1"/>
              </p:cNvSpPr>
              <p:nvPr/>
            </p:nvSpPr>
            <p:spPr bwMode="auto">
              <a:xfrm>
                <a:off x="2832" y="1731"/>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65" name="Oval 85"/>
              <p:cNvSpPr>
                <a:spLocks noChangeArrowheads="1"/>
              </p:cNvSpPr>
              <p:nvPr/>
            </p:nvSpPr>
            <p:spPr bwMode="auto">
              <a:xfrm>
                <a:off x="2446" y="1920"/>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66" name="Oval 86"/>
              <p:cNvSpPr>
                <a:spLocks noChangeArrowheads="1"/>
              </p:cNvSpPr>
              <p:nvPr/>
            </p:nvSpPr>
            <p:spPr bwMode="auto">
              <a:xfrm>
                <a:off x="2446" y="2305"/>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92252" name="Group 87"/>
            <p:cNvGrpSpPr>
              <a:grpSpLocks/>
            </p:cNvGrpSpPr>
            <p:nvPr/>
          </p:nvGrpSpPr>
          <p:grpSpPr bwMode="auto">
            <a:xfrm>
              <a:off x="1344" y="2850"/>
              <a:ext cx="422" cy="349"/>
              <a:chOff x="2448" y="1728"/>
              <a:chExt cx="864" cy="864"/>
            </a:xfrm>
          </p:grpSpPr>
          <p:sp>
            <p:nvSpPr>
              <p:cNvPr id="174168" name="Oval 88"/>
              <p:cNvSpPr>
                <a:spLocks noChangeArrowheads="1"/>
              </p:cNvSpPr>
              <p:nvPr/>
            </p:nvSpPr>
            <p:spPr bwMode="auto">
              <a:xfrm>
                <a:off x="2761" y="2039"/>
                <a:ext cx="239" cy="2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69" name="Oval 89"/>
              <p:cNvSpPr>
                <a:spLocks noChangeArrowheads="1"/>
              </p:cNvSpPr>
              <p:nvPr/>
            </p:nvSpPr>
            <p:spPr bwMode="auto">
              <a:xfrm>
                <a:off x="2833" y="2494"/>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70" name="Oval 90"/>
              <p:cNvSpPr>
                <a:spLocks noChangeArrowheads="1"/>
              </p:cNvSpPr>
              <p:nvPr/>
            </p:nvSpPr>
            <p:spPr bwMode="auto">
              <a:xfrm>
                <a:off x="3216" y="2304"/>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71" name="Oval 91"/>
              <p:cNvSpPr>
                <a:spLocks noChangeArrowheads="1"/>
              </p:cNvSpPr>
              <p:nvPr/>
            </p:nvSpPr>
            <p:spPr bwMode="auto">
              <a:xfrm>
                <a:off x="3216"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72" name="Oval 92"/>
              <p:cNvSpPr>
                <a:spLocks noChangeArrowheads="1"/>
              </p:cNvSpPr>
              <p:nvPr/>
            </p:nvSpPr>
            <p:spPr bwMode="auto">
              <a:xfrm>
                <a:off x="2833" y="1728"/>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73" name="Oval 93"/>
              <p:cNvSpPr>
                <a:spLocks noChangeArrowheads="1"/>
              </p:cNvSpPr>
              <p:nvPr/>
            </p:nvSpPr>
            <p:spPr bwMode="auto">
              <a:xfrm>
                <a:off x="2448"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74" name="Oval 94"/>
              <p:cNvSpPr>
                <a:spLocks noChangeArrowheads="1"/>
              </p:cNvSpPr>
              <p:nvPr/>
            </p:nvSpPr>
            <p:spPr bwMode="auto">
              <a:xfrm>
                <a:off x="2448" y="2304"/>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92253" name="Group 95"/>
            <p:cNvGrpSpPr>
              <a:grpSpLocks/>
            </p:cNvGrpSpPr>
            <p:nvPr/>
          </p:nvGrpSpPr>
          <p:grpSpPr bwMode="auto">
            <a:xfrm>
              <a:off x="1344" y="3315"/>
              <a:ext cx="422" cy="349"/>
              <a:chOff x="1344" y="3315"/>
              <a:chExt cx="422" cy="349"/>
            </a:xfrm>
          </p:grpSpPr>
          <p:sp>
            <p:nvSpPr>
              <p:cNvPr id="174176" name="Oval 96"/>
              <p:cNvSpPr>
                <a:spLocks noChangeArrowheads="1"/>
              </p:cNvSpPr>
              <p:nvPr/>
            </p:nvSpPr>
            <p:spPr bwMode="auto">
              <a:xfrm>
                <a:off x="1496" y="3441"/>
                <a:ext cx="118"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77" name="Oval 97"/>
              <p:cNvSpPr>
                <a:spLocks noChangeArrowheads="1"/>
              </p:cNvSpPr>
              <p:nvPr/>
            </p:nvSpPr>
            <p:spPr bwMode="auto">
              <a:xfrm>
                <a:off x="1532" y="3625"/>
                <a:ext cx="46"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78" name="Oval 98"/>
              <p:cNvSpPr>
                <a:spLocks noChangeArrowheads="1"/>
              </p:cNvSpPr>
              <p:nvPr/>
            </p:nvSpPr>
            <p:spPr bwMode="auto">
              <a:xfrm>
                <a:off x="1719" y="3548"/>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79" name="Oval 99"/>
              <p:cNvSpPr>
                <a:spLocks noChangeArrowheads="1"/>
              </p:cNvSpPr>
              <p:nvPr/>
            </p:nvSpPr>
            <p:spPr bwMode="auto">
              <a:xfrm>
                <a:off x="1719" y="3393"/>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80" name="Oval 100"/>
              <p:cNvSpPr>
                <a:spLocks noChangeArrowheads="1"/>
              </p:cNvSpPr>
              <p:nvPr/>
            </p:nvSpPr>
            <p:spPr bwMode="auto">
              <a:xfrm>
                <a:off x="1532" y="3315"/>
                <a:ext cx="46"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81" name="Oval 101"/>
              <p:cNvSpPr>
                <a:spLocks noChangeArrowheads="1"/>
              </p:cNvSpPr>
              <p:nvPr/>
            </p:nvSpPr>
            <p:spPr bwMode="auto">
              <a:xfrm>
                <a:off x="1344" y="3393"/>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82" name="Oval 102"/>
              <p:cNvSpPr>
                <a:spLocks noChangeArrowheads="1"/>
              </p:cNvSpPr>
              <p:nvPr/>
            </p:nvSpPr>
            <p:spPr bwMode="auto">
              <a:xfrm>
                <a:off x="1344" y="3548"/>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sp>
          <p:nvSpPr>
            <p:cNvPr id="174183" name="Oval 103"/>
            <p:cNvSpPr>
              <a:spLocks noChangeArrowheads="1"/>
            </p:cNvSpPr>
            <p:nvPr/>
          </p:nvSpPr>
          <p:spPr bwMode="auto">
            <a:xfrm>
              <a:off x="747" y="3441"/>
              <a:ext cx="117"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84" name="Oval 104"/>
            <p:cNvSpPr>
              <a:spLocks noChangeArrowheads="1"/>
            </p:cNvSpPr>
            <p:nvPr/>
          </p:nvSpPr>
          <p:spPr bwMode="auto">
            <a:xfrm>
              <a:off x="782" y="3625"/>
              <a:ext cx="47"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85" name="Oval 105"/>
            <p:cNvSpPr>
              <a:spLocks noChangeArrowheads="1"/>
            </p:cNvSpPr>
            <p:nvPr/>
          </p:nvSpPr>
          <p:spPr bwMode="auto">
            <a:xfrm>
              <a:off x="969" y="3548"/>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86" name="Oval 106"/>
            <p:cNvSpPr>
              <a:spLocks noChangeArrowheads="1"/>
            </p:cNvSpPr>
            <p:nvPr/>
          </p:nvSpPr>
          <p:spPr bwMode="auto">
            <a:xfrm>
              <a:off x="969" y="3393"/>
              <a:ext cx="47"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87" name="Oval 107"/>
            <p:cNvSpPr>
              <a:spLocks noChangeArrowheads="1"/>
            </p:cNvSpPr>
            <p:nvPr/>
          </p:nvSpPr>
          <p:spPr bwMode="auto">
            <a:xfrm>
              <a:off x="782" y="3315"/>
              <a:ext cx="47"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nvGrpSpPr>
            <p:cNvPr id="92259" name="Group 108"/>
            <p:cNvGrpSpPr>
              <a:grpSpLocks/>
            </p:cNvGrpSpPr>
            <p:nvPr/>
          </p:nvGrpSpPr>
          <p:grpSpPr bwMode="auto">
            <a:xfrm>
              <a:off x="594" y="2850"/>
              <a:ext cx="422" cy="349"/>
              <a:chOff x="2448" y="1728"/>
              <a:chExt cx="864" cy="864"/>
            </a:xfrm>
          </p:grpSpPr>
          <p:sp>
            <p:nvSpPr>
              <p:cNvPr id="174189" name="Oval 109"/>
              <p:cNvSpPr>
                <a:spLocks noChangeArrowheads="1"/>
              </p:cNvSpPr>
              <p:nvPr/>
            </p:nvSpPr>
            <p:spPr bwMode="auto">
              <a:xfrm>
                <a:off x="2760" y="2039"/>
                <a:ext cx="239" cy="2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90" name="Oval 110"/>
              <p:cNvSpPr>
                <a:spLocks noChangeArrowheads="1"/>
              </p:cNvSpPr>
              <p:nvPr/>
            </p:nvSpPr>
            <p:spPr bwMode="auto">
              <a:xfrm>
                <a:off x="2832" y="2494"/>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91" name="Oval 111"/>
              <p:cNvSpPr>
                <a:spLocks noChangeArrowheads="1"/>
              </p:cNvSpPr>
              <p:nvPr/>
            </p:nvSpPr>
            <p:spPr bwMode="auto">
              <a:xfrm>
                <a:off x="3215" y="2304"/>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92" name="Oval 112"/>
              <p:cNvSpPr>
                <a:spLocks noChangeArrowheads="1"/>
              </p:cNvSpPr>
              <p:nvPr/>
            </p:nvSpPr>
            <p:spPr bwMode="auto">
              <a:xfrm>
                <a:off x="3215" y="1919"/>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193" name="Oval 113"/>
              <p:cNvSpPr>
                <a:spLocks noChangeArrowheads="1"/>
              </p:cNvSpPr>
              <p:nvPr/>
            </p:nvSpPr>
            <p:spPr bwMode="auto">
              <a:xfrm>
                <a:off x="2832" y="1728"/>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94" name="Oval 114"/>
              <p:cNvSpPr>
                <a:spLocks noChangeArrowheads="1"/>
              </p:cNvSpPr>
              <p:nvPr/>
            </p:nvSpPr>
            <p:spPr bwMode="auto">
              <a:xfrm>
                <a:off x="2448"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95" name="Oval 115"/>
              <p:cNvSpPr>
                <a:spLocks noChangeArrowheads="1"/>
              </p:cNvSpPr>
              <p:nvPr/>
            </p:nvSpPr>
            <p:spPr bwMode="auto">
              <a:xfrm>
                <a:off x="2448" y="2304"/>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92260" name="Group 116"/>
            <p:cNvGrpSpPr>
              <a:grpSpLocks/>
            </p:cNvGrpSpPr>
            <p:nvPr/>
          </p:nvGrpSpPr>
          <p:grpSpPr bwMode="auto">
            <a:xfrm>
              <a:off x="407" y="3083"/>
              <a:ext cx="422" cy="348"/>
              <a:chOff x="2448" y="1728"/>
              <a:chExt cx="864" cy="864"/>
            </a:xfrm>
          </p:grpSpPr>
          <p:sp>
            <p:nvSpPr>
              <p:cNvPr id="174197" name="Oval 117"/>
              <p:cNvSpPr>
                <a:spLocks noChangeArrowheads="1"/>
              </p:cNvSpPr>
              <p:nvPr/>
            </p:nvSpPr>
            <p:spPr bwMode="auto">
              <a:xfrm>
                <a:off x="2760" y="2040"/>
                <a:ext cx="239" cy="241"/>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98" name="Oval 118"/>
              <p:cNvSpPr>
                <a:spLocks noChangeArrowheads="1"/>
              </p:cNvSpPr>
              <p:nvPr/>
            </p:nvSpPr>
            <p:spPr bwMode="auto">
              <a:xfrm>
                <a:off x="2832" y="2497"/>
                <a:ext cx="95"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199" name="Oval 119"/>
              <p:cNvSpPr>
                <a:spLocks noChangeArrowheads="1"/>
              </p:cNvSpPr>
              <p:nvPr/>
            </p:nvSpPr>
            <p:spPr bwMode="auto">
              <a:xfrm>
                <a:off x="3215" y="2305"/>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200" name="Oval 120"/>
              <p:cNvSpPr>
                <a:spLocks noChangeArrowheads="1"/>
              </p:cNvSpPr>
              <p:nvPr/>
            </p:nvSpPr>
            <p:spPr bwMode="auto">
              <a:xfrm>
                <a:off x="3215" y="1919"/>
                <a:ext cx="95"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268">
                  <a:defRPr/>
                </a:pPr>
                <a:endParaRPr lang="en-US" sz="1600"/>
              </a:p>
            </p:txBody>
          </p:sp>
          <p:sp>
            <p:nvSpPr>
              <p:cNvPr id="174201" name="Oval 121"/>
              <p:cNvSpPr>
                <a:spLocks noChangeArrowheads="1"/>
              </p:cNvSpPr>
              <p:nvPr/>
            </p:nvSpPr>
            <p:spPr bwMode="auto">
              <a:xfrm>
                <a:off x="2832" y="1725"/>
                <a:ext cx="95" cy="9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202" name="Oval 122"/>
              <p:cNvSpPr>
                <a:spLocks noChangeArrowheads="1"/>
              </p:cNvSpPr>
              <p:nvPr/>
            </p:nvSpPr>
            <p:spPr bwMode="auto">
              <a:xfrm>
                <a:off x="2448" y="1919"/>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203" name="Oval 123"/>
              <p:cNvSpPr>
                <a:spLocks noChangeArrowheads="1"/>
              </p:cNvSpPr>
              <p:nvPr/>
            </p:nvSpPr>
            <p:spPr bwMode="auto">
              <a:xfrm>
                <a:off x="2448" y="2305"/>
                <a:ext cx="96" cy="96"/>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sp>
        <p:nvSpPr>
          <p:cNvPr id="174204" name="Line 124"/>
          <p:cNvSpPr>
            <a:spLocks noChangeShapeType="1"/>
          </p:cNvSpPr>
          <p:nvPr/>
        </p:nvSpPr>
        <p:spPr bwMode="auto">
          <a:xfrm>
            <a:off x="553641" y="5172521"/>
            <a:ext cx="3394398"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05" name="Line 125"/>
          <p:cNvSpPr>
            <a:spLocks noChangeShapeType="1"/>
          </p:cNvSpPr>
          <p:nvPr/>
        </p:nvSpPr>
        <p:spPr bwMode="auto">
          <a:xfrm>
            <a:off x="553641" y="4806404"/>
            <a:ext cx="3394398"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06" name="Line 126"/>
          <p:cNvSpPr>
            <a:spLocks noChangeShapeType="1"/>
          </p:cNvSpPr>
          <p:nvPr/>
        </p:nvSpPr>
        <p:spPr bwMode="auto">
          <a:xfrm>
            <a:off x="553641" y="5535290"/>
            <a:ext cx="3394398"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07" name="Line 127"/>
          <p:cNvSpPr>
            <a:spLocks noChangeShapeType="1"/>
          </p:cNvSpPr>
          <p:nvPr/>
        </p:nvSpPr>
        <p:spPr bwMode="auto">
          <a:xfrm rot="21539694" flipV="1">
            <a:off x="1113979" y="4515074"/>
            <a:ext cx="3206874" cy="1332756"/>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08" name="Line 128"/>
          <p:cNvSpPr>
            <a:spLocks noChangeShapeType="1"/>
          </p:cNvSpPr>
          <p:nvPr/>
        </p:nvSpPr>
        <p:spPr bwMode="auto">
          <a:xfrm rot="21539694" flipV="1">
            <a:off x="176362" y="4202535"/>
            <a:ext cx="3204642" cy="1332756"/>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09" name="Line 129"/>
          <p:cNvSpPr>
            <a:spLocks noChangeShapeType="1"/>
          </p:cNvSpPr>
          <p:nvPr/>
        </p:nvSpPr>
        <p:spPr bwMode="auto">
          <a:xfrm rot="21539694" flipV="1">
            <a:off x="789162" y="4403452"/>
            <a:ext cx="3206874" cy="1333872"/>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10" name="Line 130"/>
          <p:cNvSpPr>
            <a:spLocks noChangeShapeType="1"/>
          </p:cNvSpPr>
          <p:nvPr/>
        </p:nvSpPr>
        <p:spPr bwMode="auto">
          <a:xfrm rot="21539694" flipV="1">
            <a:off x="457647" y="4323086"/>
            <a:ext cx="3207990" cy="1332756"/>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11" name="Text Box 131"/>
          <p:cNvSpPr txBox="1">
            <a:spLocks noChangeArrowheads="1"/>
          </p:cNvSpPr>
          <p:nvPr/>
        </p:nvSpPr>
        <p:spPr bwMode="auto">
          <a:xfrm>
            <a:off x="4010547" y="4958209"/>
            <a:ext cx="466576" cy="355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2176" tIns="31088" rIns="62176" bIns="31088">
            <a:spAutoFit/>
          </a:bodyPr>
          <a:lstStyle>
            <a:lvl1pPr defTabSz="622300">
              <a:defRPr sz="2400">
                <a:solidFill>
                  <a:schemeClr val="tx1"/>
                </a:solidFill>
                <a:latin typeface="Times" charset="0"/>
                <a:ea typeface="ＭＳ Ｐゴシック" charset="0"/>
              </a:defRPr>
            </a:lvl1pPr>
            <a:lvl2pPr marL="311150" defTabSz="622300">
              <a:defRPr sz="2400">
                <a:solidFill>
                  <a:schemeClr val="tx1"/>
                </a:solidFill>
                <a:latin typeface="Times" charset="0"/>
                <a:ea typeface="ＭＳ Ｐゴシック" charset="0"/>
              </a:defRPr>
            </a:lvl2pPr>
            <a:lvl3pPr marL="622300" defTabSz="622300">
              <a:defRPr sz="2400">
                <a:solidFill>
                  <a:schemeClr val="tx1"/>
                </a:solidFill>
                <a:latin typeface="Times" charset="0"/>
                <a:ea typeface="ＭＳ Ｐゴシック" charset="0"/>
              </a:defRPr>
            </a:lvl3pPr>
            <a:lvl4pPr marL="931863" defTabSz="622300">
              <a:defRPr sz="2400">
                <a:solidFill>
                  <a:schemeClr val="tx1"/>
                </a:solidFill>
                <a:latin typeface="Times" charset="0"/>
                <a:ea typeface="ＭＳ Ｐゴシック" charset="0"/>
              </a:defRPr>
            </a:lvl4pPr>
            <a:lvl5pPr marL="1244600" defTabSz="622300">
              <a:defRPr sz="2400">
                <a:solidFill>
                  <a:schemeClr val="tx1"/>
                </a:solidFill>
                <a:latin typeface="Times" charset="0"/>
                <a:ea typeface="ＭＳ Ｐゴシック" charset="0"/>
              </a:defRPr>
            </a:lvl5pPr>
            <a:lvl6pPr marL="1701800" defTabSz="622300" eaLnBrk="0" fontAlgn="base" hangingPunct="0">
              <a:spcBef>
                <a:spcPct val="0"/>
              </a:spcBef>
              <a:spcAft>
                <a:spcPct val="0"/>
              </a:spcAft>
              <a:defRPr sz="2400">
                <a:solidFill>
                  <a:schemeClr val="tx1"/>
                </a:solidFill>
                <a:latin typeface="Times" charset="0"/>
                <a:ea typeface="ＭＳ Ｐゴシック" charset="0"/>
              </a:defRPr>
            </a:lvl6pPr>
            <a:lvl7pPr marL="2159000" defTabSz="622300" eaLnBrk="0" fontAlgn="base" hangingPunct="0">
              <a:spcBef>
                <a:spcPct val="0"/>
              </a:spcBef>
              <a:spcAft>
                <a:spcPct val="0"/>
              </a:spcAft>
              <a:defRPr sz="2400">
                <a:solidFill>
                  <a:schemeClr val="tx1"/>
                </a:solidFill>
                <a:latin typeface="Times" charset="0"/>
                <a:ea typeface="ＭＳ Ｐゴシック" charset="0"/>
              </a:defRPr>
            </a:lvl7pPr>
            <a:lvl8pPr marL="2616200" defTabSz="622300" eaLnBrk="0" fontAlgn="base" hangingPunct="0">
              <a:spcBef>
                <a:spcPct val="0"/>
              </a:spcBef>
              <a:spcAft>
                <a:spcPct val="0"/>
              </a:spcAft>
              <a:defRPr sz="2400">
                <a:solidFill>
                  <a:schemeClr val="tx1"/>
                </a:solidFill>
                <a:latin typeface="Times" charset="0"/>
                <a:ea typeface="ＭＳ Ｐゴシック" charset="0"/>
              </a:defRPr>
            </a:lvl8pPr>
            <a:lvl9pPr marL="3073400" defTabSz="6223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900" b="1">
                <a:solidFill>
                  <a:srgbClr val="000000"/>
                </a:solidFill>
              </a:rPr>
              <a:t>1,0</a:t>
            </a:r>
            <a:endParaRPr lang="en-US" sz="1600" b="1">
              <a:solidFill>
                <a:srgbClr val="000000"/>
              </a:solidFill>
            </a:endParaRPr>
          </a:p>
        </p:txBody>
      </p:sp>
      <p:sp>
        <p:nvSpPr>
          <p:cNvPr id="174212" name="Text Box 132"/>
          <p:cNvSpPr txBox="1">
            <a:spLocks noChangeArrowheads="1"/>
          </p:cNvSpPr>
          <p:nvPr/>
        </p:nvSpPr>
        <p:spPr bwMode="auto">
          <a:xfrm>
            <a:off x="3804047" y="3847579"/>
            <a:ext cx="464344" cy="3527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2176" tIns="31088" rIns="62176" bIns="31088">
            <a:spAutoFit/>
          </a:bodyPr>
          <a:lstStyle>
            <a:lvl1pPr defTabSz="622300">
              <a:defRPr sz="2400">
                <a:solidFill>
                  <a:schemeClr val="tx1"/>
                </a:solidFill>
                <a:latin typeface="Times" charset="0"/>
                <a:ea typeface="ＭＳ Ｐゴシック" charset="0"/>
              </a:defRPr>
            </a:lvl1pPr>
            <a:lvl2pPr marL="311150" defTabSz="622300">
              <a:defRPr sz="2400">
                <a:solidFill>
                  <a:schemeClr val="tx1"/>
                </a:solidFill>
                <a:latin typeface="Times" charset="0"/>
                <a:ea typeface="ＭＳ Ｐゴシック" charset="0"/>
              </a:defRPr>
            </a:lvl2pPr>
            <a:lvl3pPr marL="622300" defTabSz="622300">
              <a:defRPr sz="2400">
                <a:solidFill>
                  <a:schemeClr val="tx1"/>
                </a:solidFill>
                <a:latin typeface="Times" charset="0"/>
                <a:ea typeface="ＭＳ Ｐゴシック" charset="0"/>
              </a:defRPr>
            </a:lvl3pPr>
            <a:lvl4pPr marL="931863" defTabSz="622300">
              <a:defRPr sz="2400">
                <a:solidFill>
                  <a:schemeClr val="tx1"/>
                </a:solidFill>
                <a:latin typeface="Times" charset="0"/>
                <a:ea typeface="ＭＳ Ｐゴシック" charset="0"/>
              </a:defRPr>
            </a:lvl4pPr>
            <a:lvl5pPr marL="1244600" defTabSz="622300">
              <a:defRPr sz="2400">
                <a:solidFill>
                  <a:schemeClr val="tx1"/>
                </a:solidFill>
                <a:latin typeface="Times" charset="0"/>
                <a:ea typeface="ＭＳ Ｐゴシック" charset="0"/>
              </a:defRPr>
            </a:lvl5pPr>
            <a:lvl6pPr marL="1701800" defTabSz="622300" eaLnBrk="0" fontAlgn="base" hangingPunct="0">
              <a:spcBef>
                <a:spcPct val="0"/>
              </a:spcBef>
              <a:spcAft>
                <a:spcPct val="0"/>
              </a:spcAft>
              <a:defRPr sz="2400">
                <a:solidFill>
                  <a:schemeClr val="tx1"/>
                </a:solidFill>
                <a:latin typeface="Times" charset="0"/>
                <a:ea typeface="ＭＳ Ｐゴシック" charset="0"/>
              </a:defRPr>
            </a:lvl6pPr>
            <a:lvl7pPr marL="2159000" defTabSz="622300" eaLnBrk="0" fontAlgn="base" hangingPunct="0">
              <a:spcBef>
                <a:spcPct val="0"/>
              </a:spcBef>
              <a:spcAft>
                <a:spcPct val="0"/>
              </a:spcAft>
              <a:defRPr sz="2400">
                <a:solidFill>
                  <a:schemeClr val="tx1"/>
                </a:solidFill>
                <a:latin typeface="Times" charset="0"/>
                <a:ea typeface="ＭＳ Ｐゴシック" charset="0"/>
              </a:defRPr>
            </a:lvl7pPr>
            <a:lvl8pPr marL="2616200" defTabSz="622300" eaLnBrk="0" fontAlgn="base" hangingPunct="0">
              <a:spcBef>
                <a:spcPct val="0"/>
              </a:spcBef>
              <a:spcAft>
                <a:spcPct val="0"/>
              </a:spcAft>
              <a:defRPr sz="2400">
                <a:solidFill>
                  <a:schemeClr val="tx1"/>
                </a:solidFill>
                <a:latin typeface="Times" charset="0"/>
                <a:ea typeface="ＭＳ Ｐゴシック" charset="0"/>
              </a:defRPr>
            </a:lvl8pPr>
            <a:lvl9pPr marL="3073400" defTabSz="6223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900" b="1">
                <a:solidFill>
                  <a:srgbClr val="000000"/>
                </a:solidFill>
              </a:rPr>
              <a:t>1,1</a:t>
            </a:r>
            <a:endParaRPr lang="en-US" sz="1600" b="1">
              <a:solidFill>
                <a:srgbClr val="000000"/>
              </a:solidFill>
            </a:endParaRPr>
          </a:p>
        </p:txBody>
      </p:sp>
      <p:sp>
        <p:nvSpPr>
          <p:cNvPr id="174213" name="Oval 133"/>
          <p:cNvSpPr>
            <a:spLocks noChangeArrowheads="1"/>
          </p:cNvSpPr>
          <p:nvPr/>
        </p:nvSpPr>
        <p:spPr bwMode="auto">
          <a:xfrm>
            <a:off x="685354" y="3857625"/>
            <a:ext cx="187523" cy="15403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214" name="Oval 134"/>
          <p:cNvSpPr>
            <a:spLocks noChangeArrowheads="1"/>
          </p:cNvSpPr>
          <p:nvPr/>
        </p:nvSpPr>
        <p:spPr bwMode="auto">
          <a:xfrm>
            <a:off x="743397" y="3657824"/>
            <a:ext cx="72554" cy="61391"/>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74215" name="Text Box 135"/>
          <p:cNvSpPr txBox="1">
            <a:spLocks noChangeArrowheads="1"/>
          </p:cNvSpPr>
          <p:nvPr/>
        </p:nvSpPr>
        <p:spPr bwMode="auto">
          <a:xfrm>
            <a:off x="908596" y="3473649"/>
            <a:ext cx="1148581" cy="3739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spcBef>
                <a:spcPct val="50000"/>
              </a:spcBef>
              <a:defRPr/>
            </a:pPr>
            <a:r>
              <a:rPr lang="en-US" sz="1800">
                <a:latin typeface="Arial" charset="0"/>
              </a:rPr>
              <a:t>actin</a:t>
            </a:r>
          </a:p>
        </p:txBody>
      </p:sp>
      <p:sp>
        <p:nvSpPr>
          <p:cNvPr id="174216" name="Text Box 136"/>
          <p:cNvSpPr txBox="1">
            <a:spLocks noChangeArrowheads="1"/>
          </p:cNvSpPr>
          <p:nvPr/>
        </p:nvSpPr>
        <p:spPr bwMode="auto">
          <a:xfrm>
            <a:off x="899667" y="3743772"/>
            <a:ext cx="1149697" cy="3728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spcBef>
                <a:spcPct val="50000"/>
              </a:spcBef>
              <a:defRPr/>
            </a:pPr>
            <a:r>
              <a:rPr lang="en-US" sz="1800">
                <a:latin typeface="Arial" charset="0"/>
              </a:rPr>
              <a:t>myosin</a:t>
            </a:r>
          </a:p>
        </p:txBody>
      </p:sp>
      <p:sp>
        <p:nvSpPr>
          <p:cNvPr id="174265" name="Line 185"/>
          <p:cNvSpPr>
            <a:spLocks noChangeShapeType="1"/>
          </p:cNvSpPr>
          <p:nvPr/>
        </p:nvSpPr>
        <p:spPr bwMode="auto">
          <a:xfrm rot="437819">
            <a:off x="6409283" y="3377654"/>
            <a:ext cx="915293" cy="723305"/>
          </a:xfrm>
          <a:prstGeom prst="line">
            <a:avLst/>
          </a:prstGeom>
          <a:noFill/>
          <a:ln w="254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66" name="Line 186"/>
          <p:cNvSpPr>
            <a:spLocks noChangeShapeType="1"/>
          </p:cNvSpPr>
          <p:nvPr/>
        </p:nvSpPr>
        <p:spPr bwMode="auto">
          <a:xfrm rot="437819">
            <a:off x="6658199" y="3149948"/>
            <a:ext cx="655215" cy="515689"/>
          </a:xfrm>
          <a:prstGeom prst="line">
            <a:avLst/>
          </a:prstGeom>
          <a:noFill/>
          <a:ln w="254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67" name="Line 187"/>
          <p:cNvSpPr>
            <a:spLocks noChangeShapeType="1"/>
          </p:cNvSpPr>
          <p:nvPr/>
        </p:nvSpPr>
        <p:spPr bwMode="auto">
          <a:xfrm flipV="1">
            <a:off x="7315646" y="3095254"/>
            <a:ext cx="532433" cy="618381"/>
          </a:xfrm>
          <a:prstGeom prst="line">
            <a:avLst/>
          </a:prstGeom>
          <a:noFill/>
          <a:ln w="25400">
            <a:solidFill>
              <a:srgbClr val="000000"/>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68" name="Line 188"/>
          <p:cNvSpPr>
            <a:spLocks noChangeShapeType="1"/>
          </p:cNvSpPr>
          <p:nvPr/>
        </p:nvSpPr>
        <p:spPr bwMode="auto">
          <a:xfrm flipV="1">
            <a:off x="7313414" y="3311799"/>
            <a:ext cx="755675" cy="872877"/>
          </a:xfrm>
          <a:prstGeom prst="line">
            <a:avLst/>
          </a:prstGeom>
          <a:noFill/>
          <a:ln w="25400">
            <a:solidFill>
              <a:srgbClr val="000000"/>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grpSp>
        <p:nvGrpSpPr>
          <p:cNvPr id="92188" name="Group 189"/>
          <p:cNvGrpSpPr>
            <a:grpSpLocks/>
          </p:cNvGrpSpPr>
          <p:nvPr/>
        </p:nvGrpSpPr>
        <p:grpSpPr bwMode="auto">
          <a:xfrm>
            <a:off x="5864572" y="3661172"/>
            <a:ext cx="2925589" cy="129480"/>
            <a:chOff x="1380" y="2173"/>
            <a:chExt cx="1824" cy="74"/>
          </a:xfrm>
        </p:grpSpPr>
        <p:sp>
          <p:nvSpPr>
            <p:cNvPr id="174270" name="Line 190"/>
            <p:cNvSpPr>
              <a:spLocks noChangeShapeType="1"/>
            </p:cNvSpPr>
            <p:nvPr/>
          </p:nvSpPr>
          <p:spPr bwMode="auto">
            <a:xfrm>
              <a:off x="1380" y="2208"/>
              <a:ext cx="182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71" name="Oval 191"/>
            <p:cNvSpPr>
              <a:spLocks noChangeArrowheads="1"/>
            </p:cNvSpPr>
            <p:nvPr/>
          </p:nvSpPr>
          <p:spPr bwMode="auto">
            <a:xfrm>
              <a:off x="1412"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72" name="Oval 192"/>
            <p:cNvSpPr>
              <a:spLocks noChangeArrowheads="1"/>
            </p:cNvSpPr>
            <p:nvPr/>
          </p:nvSpPr>
          <p:spPr bwMode="auto">
            <a:xfrm>
              <a:off x="2238" y="2180"/>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73" name="Oval 193"/>
            <p:cNvSpPr>
              <a:spLocks noChangeArrowheads="1"/>
            </p:cNvSpPr>
            <p:nvPr/>
          </p:nvSpPr>
          <p:spPr bwMode="auto">
            <a:xfrm>
              <a:off x="1826"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74" name="Oval 194"/>
            <p:cNvSpPr>
              <a:spLocks noChangeArrowheads="1"/>
            </p:cNvSpPr>
            <p:nvPr/>
          </p:nvSpPr>
          <p:spPr bwMode="auto">
            <a:xfrm>
              <a:off x="2653"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75" name="Oval 195"/>
            <p:cNvSpPr>
              <a:spLocks noChangeArrowheads="1"/>
            </p:cNvSpPr>
            <p:nvPr/>
          </p:nvSpPr>
          <p:spPr bwMode="auto">
            <a:xfrm>
              <a:off x="3063"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92189" name="Group 196"/>
          <p:cNvGrpSpPr>
            <a:grpSpLocks/>
          </p:cNvGrpSpPr>
          <p:nvPr/>
        </p:nvGrpSpPr>
        <p:grpSpPr bwMode="auto">
          <a:xfrm>
            <a:off x="5857875" y="4128865"/>
            <a:ext cx="2927822" cy="130596"/>
            <a:chOff x="1380" y="2173"/>
            <a:chExt cx="1824" cy="74"/>
          </a:xfrm>
        </p:grpSpPr>
        <p:sp>
          <p:nvSpPr>
            <p:cNvPr id="174277" name="Line 197"/>
            <p:cNvSpPr>
              <a:spLocks noChangeShapeType="1"/>
            </p:cNvSpPr>
            <p:nvPr/>
          </p:nvSpPr>
          <p:spPr bwMode="auto">
            <a:xfrm>
              <a:off x="1380" y="2208"/>
              <a:ext cx="182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78" name="Oval 198"/>
            <p:cNvSpPr>
              <a:spLocks noChangeArrowheads="1"/>
            </p:cNvSpPr>
            <p:nvPr/>
          </p:nvSpPr>
          <p:spPr bwMode="auto">
            <a:xfrm>
              <a:off x="1412"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79" name="Oval 199"/>
            <p:cNvSpPr>
              <a:spLocks noChangeArrowheads="1"/>
            </p:cNvSpPr>
            <p:nvPr/>
          </p:nvSpPr>
          <p:spPr bwMode="auto">
            <a:xfrm>
              <a:off x="2238" y="2180"/>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80" name="Oval 200"/>
            <p:cNvSpPr>
              <a:spLocks noChangeArrowheads="1"/>
            </p:cNvSpPr>
            <p:nvPr/>
          </p:nvSpPr>
          <p:spPr bwMode="auto">
            <a:xfrm>
              <a:off x="1826"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81" name="Oval 201"/>
            <p:cNvSpPr>
              <a:spLocks noChangeArrowheads="1"/>
            </p:cNvSpPr>
            <p:nvPr/>
          </p:nvSpPr>
          <p:spPr bwMode="auto">
            <a:xfrm>
              <a:off x="2653"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82" name="Oval 202"/>
            <p:cNvSpPr>
              <a:spLocks noChangeArrowheads="1"/>
            </p:cNvSpPr>
            <p:nvPr/>
          </p:nvSpPr>
          <p:spPr bwMode="auto">
            <a:xfrm>
              <a:off x="3063"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74283" name="Line 203"/>
          <p:cNvSpPr>
            <a:spLocks noChangeShapeType="1"/>
          </p:cNvSpPr>
          <p:nvPr/>
        </p:nvSpPr>
        <p:spPr bwMode="auto">
          <a:xfrm flipV="1">
            <a:off x="7294439" y="3703588"/>
            <a:ext cx="0" cy="487785"/>
          </a:xfrm>
          <a:prstGeom prst="line">
            <a:avLst/>
          </a:prstGeom>
          <a:noFill/>
          <a:ln w="127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84" name="Line 204"/>
          <p:cNvSpPr>
            <a:spLocks noChangeShapeType="1"/>
          </p:cNvSpPr>
          <p:nvPr/>
        </p:nvSpPr>
        <p:spPr bwMode="auto">
          <a:xfrm flipV="1">
            <a:off x="7092404" y="3673451"/>
            <a:ext cx="254496" cy="286866"/>
          </a:xfrm>
          <a:prstGeom prst="line">
            <a:avLst/>
          </a:prstGeom>
          <a:noFill/>
          <a:ln w="127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85" name="Line 205"/>
          <p:cNvSpPr>
            <a:spLocks noChangeShapeType="1"/>
          </p:cNvSpPr>
          <p:nvPr/>
        </p:nvSpPr>
        <p:spPr bwMode="auto">
          <a:xfrm flipH="1" flipV="1">
            <a:off x="7241977" y="3677916"/>
            <a:ext cx="257845" cy="273471"/>
          </a:xfrm>
          <a:prstGeom prst="line">
            <a:avLst/>
          </a:prstGeom>
          <a:noFill/>
          <a:ln w="127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86" name="Freeform 206"/>
          <p:cNvSpPr>
            <a:spLocks/>
          </p:cNvSpPr>
          <p:nvPr/>
        </p:nvSpPr>
        <p:spPr bwMode="auto">
          <a:xfrm>
            <a:off x="7183934" y="3853160"/>
            <a:ext cx="107156" cy="53578"/>
          </a:xfrm>
          <a:custGeom>
            <a:avLst/>
            <a:gdLst>
              <a:gd name="T0" fmla="*/ 0 w 134"/>
              <a:gd name="T1" fmla="*/ 0 h 63"/>
              <a:gd name="T2" fmla="*/ 59 w 134"/>
              <a:gd name="T3" fmla="*/ 54 h 63"/>
              <a:gd name="T4" fmla="*/ 134 w 134"/>
              <a:gd name="T5" fmla="*/ 59 h 63"/>
            </a:gdLst>
            <a:ahLst/>
            <a:cxnLst>
              <a:cxn ang="0">
                <a:pos x="T0" y="T1"/>
              </a:cxn>
              <a:cxn ang="0">
                <a:pos x="T2" y="T3"/>
              </a:cxn>
              <a:cxn ang="0">
                <a:pos x="T4" y="T5"/>
              </a:cxn>
            </a:cxnLst>
            <a:rect l="0" t="0" r="r" b="b"/>
            <a:pathLst>
              <a:path w="134" h="63">
                <a:moveTo>
                  <a:pt x="0" y="0"/>
                </a:moveTo>
                <a:cubicBezTo>
                  <a:pt x="18" y="22"/>
                  <a:pt x="36" y="44"/>
                  <a:pt x="59" y="54"/>
                </a:cubicBezTo>
                <a:cubicBezTo>
                  <a:pt x="81" y="63"/>
                  <a:pt x="118" y="58"/>
                  <a:pt x="134" y="59"/>
                </a:cubicBezTo>
              </a:path>
            </a:pathLst>
          </a:custGeom>
          <a:noFill/>
          <a:ln w="12700" cap="flat"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87" name="Text Box 207"/>
          <p:cNvSpPr txBox="1">
            <a:spLocks noChangeArrowheads="1"/>
          </p:cNvSpPr>
          <p:nvPr/>
        </p:nvSpPr>
        <p:spPr bwMode="auto">
          <a:xfrm>
            <a:off x="7147099" y="3894461"/>
            <a:ext cx="190872" cy="24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300">
                <a:solidFill>
                  <a:srgbClr val="0000CC"/>
                </a:solidFill>
                <a:sym typeface="Symbol" charset="0"/>
              </a:rPr>
              <a:t></a:t>
            </a:r>
            <a:endParaRPr lang="en-US" sz="1400">
              <a:solidFill>
                <a:srgbClr val="0000CC"/>
              </a:solidFill>
            </a:endParaRPr>
          </a:p>
        </p:txBody>
      </p:sp>
      <p:sp>
        <p:nvSpPr>
          <p:cNvPr id="174288" name="Line 208"/>
          <p:cNvSpPr>
            <a:spLocks noChangeShapeType="1"/>
          </p:cNvSpPr>
          <p:nvPr/>
        </p:nvSpPr>
        <p:spPr bwMode="auto">
          <a:xfrm flipH="1" flipV="1">
            <a:off x="7400479" y="3963666"/>
            <a:ext cx="55811" cy="59159"/>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89" name="Line 209"/>
          <p:cNvSpPr>
            <a:spLocks noChangeShapeType="1"/>
          </p:cNvSpPr>
          <p:nvPr/>
        </p:nvSpPr>
        <p:spPr bwMode="auto">
          <a:xfrm flipH="1">
            <a:off x="7402711" y="3906738"/>
            <a:ext cx="53578" cy="51346"/>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90" name="Line 210"/>
          <p:cNvSpPr>
            <a:spLocks noChangeShapeType="1"/>
          </p:cNvSpPr>
          <p:nvPr/>
        </p:nvSpPr>
        <p:spPr bwMode="auto">
          <a:xfrm rot="437819">
            <a:off x="7226350" y="4199186"/>
            <a:ext cx="745629" cy="591592"/>
          </a:xfrm>
          <a:prstGeom prst="line">
            <a:avLst/>
          </a:prstGeom>
          <a:noFill/>
          <a:ln w="254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grpSp>
        <p:nvGrpSpPr>
          <p:cNvPr id="92198" name="Group 211"/>
          <p:cNvGrpSpPr>
            <a:grpSpLocks/>
          </p:cNvGrpSpPr>
          <p:nvPr/>
        </p:nvGrpSpPr>
        <p:grpSpPr bwMode="auto">
          <a:xfrm>
            <a:off x="5856760" y="4616649"/>
            <a:ext cx="2926705" cy="128365"/>
            <a:chOff x="1380" y="2173"/>
            <a:chExt cx="1824" cy="74"/>
          </a:xfrm>
        </p:grpSpPr>
        <p:sp>
          <p:nvSpPr>
            <p:cNvPr id="174292" name="Line 212"/>
            <p:cNvSpPr>
              <a:spLocks noChangeShapeType="1"/>
            </p:cNvSpPr>
            <p:nvPr/>
          </p:nvSpPr>
          <p:spPr bwMode="auto">
            <a:xfrm>
              <a:off x="1380" y="2208"/>
              <a:ext cx="182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93" name="Oval 213"/>
            <p:cNvSpPr>
              <a:spLocks noChangeArrowheads="1"/>
            </p:cNvSpPr>
            <p:nvPr/>
          </p:nvSpPr>
          <p:spPr bwMode="auto">
            <a:xfrm>
              <a:off x="1412"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94" name="Oval 214"/>
            <p:cNvSpPr>
              <a:spLocks noChangeArrowheads="1"/>
            </p:cNvSpPr>
            <p:nvPr/>
          </p:nvSpPr>
          <p:spPr bwMode="auto">
            <a:xfrm>
              <a:off x="2238" y="2180"/>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95" name="Oval 215"/>
            <p:cNvSpPr>
              <a:spLocks noChangeArrowheads="1"/>
            </p:cNvSpPr>
            <p:nvPr/>
          </p:nvSpPr>
          <p:spPr bwMode="auto">
            <a:xfrm>
              <a:off x="1826"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96" name="Oval 216"/>
            <p:cNvSpPr>
              <a:spLocks noChangeArrowheads="1"/>
            </p:cNvSpPr>
            <p:nvPr/>
          </p:nvSpPr>
          <p:spPr bwMode="auto">
            <a:xfrm>
              <a:off x="2653"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4297" name="Oval 217"/>
            <p:cNvSpPr>
              <a:spLocks noChangeArrowheads="1"/>
            </p:cNvSpPr>
            <p:nvPr/>
          </p:nvSpPr>
          <p:spPr bwMode="auto">
            <a:xfrm>
              <a:off x="3063"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74298" name="Arc 218"/>
          <p:cNvSpPr>
            <a:spLocks/>
          </p:cNvSpPr>
          <p:nvPr/>
        </p:nvSpPr>
        <p:spPr bwMode="auto">
          <a:xfrm>
            <a:off x="7575724" y="3894461"/>
            <a:ext cx="112737" cy="582662"/>
          </a:xfrm>
          <a:custGeom>
            <a:avLst/>
            <a:gdLst>
              <a:gd name="G0" fmla="+- 0 0 0"/>
              <a:gd name="G1" fmla="+- 21600 0 0"/>
              <a:gd name="G2" fmla="+- 21600 0 0"/>
              <a:gd name="T0" fmla="*/ 0 w 21600"/>
              <a:gd name="T1" fmla="*/ 0 h 43042"/>
              <a:gd name="T2" fmla="*/ 2599 w 21600"/>
              <a:gd name="T3" fmla="*/ 43042 h 43042"/>
              <a:gd name="T4" fmla="*/ 0 w 21600"/>
              <a:gd name="T5" fmla="*/ 21600 h 43042"/>
            </a:gdLst>
            <a:ahLst/>
            <a:cxnLst>
              <a:cxn ang="0">
                <a:pos x="T0" y="T1"/>
              </a:cxn>
              <a:cxn ang="0">
                <a:pos x="T2" y="T3"/>
              </a:cxn>
              <a:cxn ang="0">
                <a:pos x="T4" y="T5"/>
              </a:cxn>
            </a:cxnLst>
            <a:rect l="0" t="0" r="r" b="b"/>
            <a:pathLst>
              <a:path w="21600" h="43042" fill="none" extrusionOk="0">
                <a:moveTo>
                  <a:pt x="0" y="-1"/>
                </a:moveTo>
                <a:cubicBezTo>
                  <a:pt x="11929" y="0"/>
                  <a:pt x="21600" y="9670"/>
                  <a:pt x="21600" y="21600"/>
                </a:cubicBezTo>
                <a:cubicBezTo>
                  <a:pt x="21600" y="32524"/>
                  <a:pt x="13443" y="41728"/>
                  <a:pt x="2599" y="43043"/>
                </a:cubicBezTo>
              </a:path>
              <a:path w="21600" h="43042" stroke="0" extrusionOk="0">
                <a:moveTo>
                  <a:pt x="0" y="-1"/>
                </a:moveTo>
                <a:cubicBezTo>
                  <a:pt x="11929" y="0"/>
                  <a:pt x="21600" y="9670"/>
                  <a:pt x="21600" y="21600"/>
                </a:cubicBezTo>
                <a:cubicBezTo>
                  <a:pt x="21600" y="32524"/>
                  <a:pt x="13443" y="41728"/>
                  <a:pt x="2599" y="43043"/>
                </a:cubicBezTo>
                <a:lnTo>
                  <a:pt x="0" y="21600"/>
                </a:lnTo>
                <a:close/>
              </a:path>
            </a:pathLst>
          </a:custGeom>
          <a:noFill/>
          <a:ln w="12700">
            <a:solidFill>
              <a:srgbClr val="000000"/>
            </a:solidFill>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299" name="Line 219"/>
          <p:cNvSpPr>
            <a:spLocks noChangeShapeType="1"/>
          </p:cNvSpPr>
          <p:nvPr/>
        </p:nvSpPr>
        <p:spPr bwMode="auto">
          <a:xfrm flipV="1">
            <a:off x="7688461" y="4195837"/>
            <a:ext cx="0" cy="49113"/>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00" name="Line 220"/>
          <p:cNvSpPr>
            <a:spLocks noChangeShapeType="1"/>
          </p:cNvSpPr>
          <p:nvPr/>
        </p:nvSpPr>
        <p:spPr bwMode="auto">
          <a:xfrm>
            <a:off x="7686229" y="4127748"/>
            <a:ext cx="0" cy="49113"/>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01" name="Text Box 221"/>
          <p:cNvSpPr txBox="1">
            <a:spLocks noChangeArrowheads="1"/>
          </p:cNvSpPr>
          <p:nvPr/>
        </p:nvSpPr>
        <p:spPr bwMode="auto">
          <a:xfrm>
            <a:off x="7650510" y="3910087"/>
            <a:ext cx="189756" cy="24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300">
                <a:solidFill>
                  <a:srgbClr val="0000CC"/>
                </a:solidFill>
                <a:sym typeface="Symbol" charset="0"/>
              </a:rPr>
              <a:t></a:t>
            </a:r>
            <a:endParaRPr lang="en-US" sz="1400">
              <a:solidFill>
                <a:srgbClr val="0000CC"/>
              </a:solidFill>
            </a:endParaRPr>
          </a:p>
        </p:txBody>
      </p:sp>
      <p:sp>
        <p:nvSpPr>
          <p:cNvPr id="174302" name="Text Box 222"/>
          <p:cNvSpPr txBox="1">
            <a:spLocks noChangeArrowheads="1"/>
          </p:cNvSpPr>
          <p:nvPr/>
        </p:nvSpPr>
        <p:spPr bwMode="auto">
          <a:xfrm>
            <a:off x="7643813" y="4292947"/>
            <a:ext cx="190872" cy="24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300">
                <a:solidFill>
                  <a:srgbClr val="0000CC"/>
                </a:solidFill>
                <a:sym typeface="Symbol" charset="0"/>
              </a:rPr>
              <a:t></a:t>
            </a:r>
            <a:endParaRPr lang="en-US" sz="1400">
              <a:solidFill>
                <a:srgbClr val="0000CC"/>
              </a:solidFill>
            </a:endParaRPr>
          </a:p>
        </p:txBody>
      </p:sp>
      <p:sp>
        <p:nvSpPr>
          <p:cNvPr id="174303" name="Text Box 223"/>
          <p:cNvSpPr txBox="1">
            <a:spLocks noChangeArrowheads="1"/>
          </p:cNvSpPr>
          <p:nvPr/>
        </p:nvSpPr>
        <p:spPr bwMode="auto">
          <a:xfrm>
            <a:off x="5562079" y="3812977"/>
            <a:ext cx="294680" cy="2957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600">
                <a:solidFill>
                  <a:srgbClr val="0000CC"/>
                </a:solidFill>
                <a:latin typeface="Arial" charset="0"/>
              </a:rPr>
              <a:t>d</a:t>
            </a:r>
          </a:p>
        </p:txBody>
      </p:sp>
      <p:sp>
        <p:nvSpPr>
          <p:cNvPr id="174304" name="Line 224"/>
          <p:cNvSpPr>
            <a:spLocks noChangeShapeType="1"/>
          </p:cNvSpPr>
          <p:nvPr/>
        </p:nvSpPr>
        <p:spPr bwMode="auto">
          <a:xfrm flipV="1">
            <a:off x="5864572" y="3729261"/>
            <a:ext cx="0" cy="459879"/>
          </a:xfrm>
          <a:prstGeom prst="line">
            <a:avLst/>
          </a:prstGeom>
          <a:noFill/>
          <a:ln w="12700">
            <a:solidFill>
              <a:srgbClr val="000000"/>
            </a:solidFill>
            <a:prstDash val="dash"/>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05" name="Text Box 225"/>
          <p:cNvSpPr txBox="1">
            <a:spLocks noChangeArrowheads="1"/>
          </p:cNvSpPr>
          <p:nvPr/>
        </p:nvSpPr>
        <p:spPr bwMode="auto">
          <a:xfrm rot="2722267">
            <a:off x="6402029" y="3259894"/>
            <a:ext cx="686469" cy="263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400">
                <a:solidFill>
                  <a:srgbClr val="000000"/>
                </a:solidFill>
                <a:latin typeface="Arial" charset="0"/>
              </a:rPr>
              <a:t>X-rays</a:t>
            </a:r>
          </a:p>
        </p:txBody>
      </p:sp>
      <p:sp>
        <p:nvSpPr>
          <p:cNvPr id="174306" name="Oval 226"/>
          <p:cNvSpPr>
            <a:spLocks noChangeArrowheads="1"/>
          </p:cNvSpPr>
          <p:nvPr/>
        </p:nvSpPr>
        <p:spPr bwMode="auto">
          <a:xfrm>
            <a:off x="7060035" y="3941342"/>
            <a:ext cx="50229" cy="54694"/>
          </a:xfrm>
          <a:prstGeom prst="ellipse">
            <a:avLst/>
          </a:prstGeom>
          <a:solidFill>
            <a:srgbClr val="000000"/>
          </a:solidFill>
          <a:ln w="127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07" name="Oval 227"/>
          <p:cNvSpPr>
            <a:spLocks noChangeArrowheads="1"/>
          </p:cNvSpPr>
          <p:nvPr/>
        </p:nvSpPr>
        <p:spPr bwMode="auto">
          <a:xfrm>
            <a:off x="7485310" y="3929063"/>
            <a:ext cx="50230" cy="52462"/>
          </a:xfrm>
          <a:prstGeom prst="ellipse">
            <a:avLst/>
          </a:prstGeom>
          <a:solidFill>
            <a:srgbClr val="000000"/>
          </a:solidFill>
          <a:ln w="127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08" name="Text Box 228"/>
          <p:cNvSpPr txBox="1">
            <a:spLocks noChangeArrowheads="1"/>
          </p:cNvSpPr>
          <p:nvPr/>
        </p:nvSpPr>
        <p:spPr bwMode="auto">
          <a:xfrm>
            <a:off x="6909346" y="3881066"/>
            <a:ext cx="274588" cy="2466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300">
                <a:solidFill>
                  <a:srgbClr val="0000CC"/>
                </a:solidFill>
                <a:latin typeface="Arial" charset="0"/>
              </a:rPr>
              <a:t>A</a:t>
            </a:r>
          </a:p>
        </p:txBody>
      </p:sp>
      <p:sp>
        <p:nvSpPr>
          <p:cNvPr id="174309" name="Text Box 229"/>
          <p:cNvSpPr txBox="1">
            <a:spLocks noChangeArrowheads="1"/>
          </p:cNvSpPr>
          <p:nvPr/>
        </p:nvSpPr>
        <p:spPr bwMode="auto">
          <a:xfrm>
            <a:off x="7202910" y="4252764"/>
            <a:ext cx="277936" cy="2466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300">
                <a:solidFill>
                  <a:srgbClr val="0000CC"/>
                </a:solidFill>
                <a:latin typeface="Arial" charset="0"/>
              </a:rPr>
              <a:t>B</a:t>
            </a:r>
          </a:p>
        </p:txBody>
      </p:sp>
      <p:sp>
        <p:nvSpPr>
          <p:cNvPr id="174310" name="Text Box 230"/>
          <p:cNvSpPr txBox="1">
            <a:spLocks noChangeArrowheads="1"/>
          </p:cNvSpPr>
          <p:nvPr/>
        </p:nvSpPr>
        <p:spPr bwMode="auto">
          <a:xfrm>
            <a:off x="7460754" y="3946922"/>
            <a:ext cx="276820" cy="24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300">
                <a:solidFill>
                  <a:srgbClr val="0000CC"/>
                </a:solidFill>
                <a:latin typeface="Arial" charset="0"/>
              </a:rPr>
              <a:t>C</a:t>
            </a:r>
          </a:p>
        </p:txBody>
      </p:sp>
      <p:sp>
        <p:nvSpPr>
          <p:cNvPr id="174311" name="Text Box 231"/>
          <p:cNvSpPr txBox="1">
            <a:spLocks noChangeArrowheads="1"/>
          </p:cNvSpPr>
          <p:nvPr/>
        </p:nvSpPr>
        <p:spPr bwMode="auto">
          <a:xfrm rot="-2938640">
            <a:off x="7598048" y="3240361"/>
            <a:ext cx="450949" cy="263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400">
                <a:solidFill>
                  <a:srgbClr val="000000"/>
                </a:solidFill>
                <a:latin typeface="Arial" charset="0"/>
              </a:rPr>
              <a:t>diff.</a:t>
            </a:r>
          </a:p>
        </p:txBody>
      </p:sp>
      <p:sp>
        <p:nvSpPr>
          <p:cNvPr id="174312" name="Text Box 232"/>
          <p:cNvSpPr txBox="1">
            <a:spLocks noChangeArrowheads="1"/>
          </p:cNvSpPr>
          <p:nvPr/>
        </p:nvSpPr>
        <p:spPr bwMode="auto">
          <a:xfrm>
            <a:off x="6680523" y="4832078"/>
            <a:ext cx="1456655" cy="2299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50000"/>
              </a:spcBef>
              <a:defRPr/>
            </a:pPr>
            <a:r>
              <a:rPr lang="en-US" sz="1200">
                <a:solidFill>
                  <a:srgbClr val="000000"/>
                </a:solidFill>
                <a:latin typeface="Arial" charset="0"/>
              </a:rPr>
              <a:t>AB=BC=d</a:t>
            </a:r>
            <a:r>
              <a:rPr lang="en-US" sz="1200" baseline="-18000">
                <a:solidFill>
                  <a:srgbClr val="000000"/>
                </a:solidFill>
                <a:latin typeface="Arial" charset="0"/>
              </a:rPr>
              <a:t>10 </a:t>
            </a:r>
            <a:r>
              <a:rPr lang="en-US" sz="1200">
                <a:solidFill>
                  <a:srgbClr val="000000"/>
                </a:solidFill>
                <a:latin typeface="Arial" charset="0"/>
              </a:rPr>
              <a:t>sin </a:t>
            </a:r>
            <a:r>
              <a:rPr lang="en-US" sz="1200">
                <a:solidFill>
                  <a:srgbClr val="000000"/>
                </a:solidFill>
                <a:latin typeface="Arial" charset="0"/>
                <a:sym typeface="Symbol" charset="0"/>
              </a:rPr>
              <a:t></a:t>
            </a:r>
            <a:endParaRPr lang="en-US" sz="1200">
              <a:solidFill>
                <a:srgbClr val="000000"/>
              </a:solidFill>
              <a:latin typeface="Arial" charset="0"/>
            </a:endParaRPr>
          </a:p>
        </p:txBody>
      </p:sp>
      <p:sp>
        <p:nvSpPr>
          <p:cNvPr id="174313" name="Line 233"/>
          <p:cNvSpPr>
            <a:spLocks noChangeShapeType="1"/>
          </p:cNvSpPr>
          <p:nvPr/>
        </p:nvSpPr>
        <p:spPr bwMode="auto">
          <a:xfrm>
            <a:off x="5270748" y="5834435"/>
            <a:ext cx="1102816" cy="0"/>
          </a:xfrm>
          <a:prstGeom prst="line">
            <a:avLst/>
          </a:prstGeom>
          <a:noFill/>
          <a:ln w="38100">
            <a:solidFill>
              <a:srgbClr val="000000"/>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14" name="Line 234"/>
          <p:cNvSpPr>
            <a:spLocks noChangeShapeType="1"/>
          </p:cNvSpPr>
          <p:nvPr/>
        </p:nvSpPr>
        <p:spPr bwMode="auto">
          <a:xfrm>
            <a:off x="6045399" y="5834435"/>
            <a:ext cx="1297037" cy="0"/>
          </a:xfrm>
          <a:prstGeom prst="line">
            <a:avLst/>
          </a:prstGeom>
          <a:noFill/>
          <a:ln w="38100">
            <a:solidFill>
              <a:srgbClr val="000000"/>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15" name="Text Box 235"/>
          <p:cNvSpPr txBox="1">
            <a:spLocks noChangeArrowheads="1"/>
          </p:cNvSpPr>
          <p:nvPr/>
        </p:nvSpPr>
        <p:spPr bwMode="auto">
          <a:xfrm>
            <a:off x="5963915" y="5466085"/>
            <a:ext cx="664145" cy="263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400">
                <a:solidFill>
                  <a:srgbClr val="000000"/>
                </a:solidFill>
                <a:latin typeface="Arial" charset="0"/>
              </a:rPr>
              <a:t>X-rays</a:t>
            </a:r>
          </a:p>
        </p:txBody>
      </p:sp>
      <p:sp>
        <p:nvSpPr>
          <p:cNvPr id="174316" name="Rectangle 236"/>
          <p:cNvSpPr>
            <a:spLocks noChangeArrowheads="1"/>
          </p:cNvSpPr>
          <p:nvPr/>
        </p:nvSpPr>
        <p:spPr bwMode="auto">
          <a:xfrm>
            <a:off x="7368109" y="5699373"/>
            <a:ext cx="253380" cy="270123"/>
          </a:xfrm>
          <a:prstGeom prst="rect">
            <a:avLst/>
          </a:prstGeom>
          <a:gradFill rotWithShape="0">
            <a:gsLst>
              <a:gs pos="0">
                <a:srgbClr val="996633"/>
              </a:gs>
              <a:gs pos="50000">
                <a:srgbClr val="E1C2A3"/>
              </a:gs>
              <a:gs pos="100000">
                <a:srgbClr val="996633"/>
              </a:gs>
            </a:gsLst>
            <a:lin ang="5400000" scaled="1"/>
          </a:gra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flatTx/>
          </a:bodyPr>
          <a:lstStyle/>
          <a:p>
            <a:pPr>
              <a:defRPr/>
            </a:pPr>
            <a:endParaRPr lang="en-US"/>
          </a:p>
        </p:txBody>
      </p:sp>
      <p:sp>
        <p:nvSpPr>
          <p:cNvPr id="174317" name="Line 237"/>
          <p:cNvSpPr>
            <a:spLocks noChangeShapeType="1"/>
          </p:cNvSpPr>
          <p:nvPr/>
        </p:nvSpPr>
        <p:spPr bwMode="auto">
          <a:xfrm flipV="1">
            <a:off x="8937501" y="4704829"/>
            <a:ext cx="0" cy="1704454"/>
          </a:xfrm>
          <a:prstGeom prst="line">
            <a:avLst/>
          </a:prstGeom>
          <a:noFill/>
          <a:ln w="762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18" name="Line 238"/>
          <p:cNvSpPr>
            <a:spLocks noChangeShapeType="1"/>
          </p:cNvSpPr>
          <p:nvPr/>
        </p:nvSpPr>
        <p:spPr bwMode="auto">
          <a:xfrm flipV="1">
            <a:off x="7699623" y="5086574"/>
            <a:ext cx="1225600" cy="620613"/>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19" name="Line 239"/>
          <p:cNvSpPr>
            <a:spLocks noChangeShapeType="1"/>
          </p:cNvSpPr>
          <p:nvPr/>
        </p:nvSpPr>
        <p:spPr bwMode="auto">
          <a:xfrm flipV="1">
            <a:off x="7699623" y="5827738"/>
            <a:ext cx="1226716"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20" name="Text Box 240"/>
          <p:cNvSpPr txBox="1">
            <a:spLocks noChangeArrowheads="1"/>
          </p:cNvSpPr>
          <p:nvPr/>
        </p:nvSpPr>
        <p:spPr bwMode="auto">
          <a:xfrm>
            <a:off x="8240986" y="5794252"/>
            <a:ext cx="458762" cy="3281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800">
                <a:solidFill>
                  <a:srgbClr val="000000"/>
                </a:solidFill>
                <a:latin typeface="Arial" charset="0"/>
              </a:rPr>
              <a:t>F</a:t>
            </a:r>
          </a:p>
        </p:txBody>
      </p:sp>
      <p:sp>
        <p:nvSpPr>
          <p:cNvPr id="174321" name="Freeform 241"/>
          <p:cNvSpPr>
            <a:spLocks/>
          </p:cNvSpPr>
          <p:nvPr/>
        </p:nvSpPr>
        <p:spPr bwMode="auto">
          <a:xfrm>
            <a:off x="8098111" y="5507385"/>
            <a:ext cx="77018" cy="317004"/>
          </a:xfrm>
          <a:custGeom>
            <a:avLst/>
            <a:gdLst>
              <a:gd name="T0" fmla="*/ 96 w 96"/>
              <a:gd name="T1" fmla="*/ 384 h 384"/>
              <a:gd name="T2" fmla="*/ 76 w 96"/>
              <a:gd name="T3" fmla="*/ 171 h 384"/>
              <a:gd name="T4" fmla="*/ 0 w 96"/>
              <a:gd name="T5" fmla="*/ 0 h 384"/>
            </a:gdLst>
            <a:ahLst/>
            <a:cxnLst>
              <a:cxn ang="0">
                <a:pos x="T0" y="T1"/>
              </a:cxn>
              <a:cxn ang="0">
                <a:pos x="T2" y="T3"/>
              </a:cxn>
              <a:cxn ang="0">
                <a:pos x="T4" y="T5"/>
              </a:cxn>
            </a:cxnLst>
            <a:rect l="0" t="0" r="r" b="b"/>
            <a:pathLst>
              <a:path w="96" h="384">
                <a:moveTo>
                  <a:pt x="96" y="384"/>
                </a:moveTo>
                <a:cubicBezTo>
                  <a:pt x="93" y="309"/>
                  <a:pt x="91" y="234"/>
                  <a:pt x="76" y="171"/>
                </a:cubicBezTo>
                <a:cubicBezTo>
                  <a:pt x="60" y="107"/>
                  <a:pt x="30" y="53"/>
                  <a:pt x="0" y="0"/>
                </a:cubicBezTo>
              </a:path>
            </a:pathLst>
          </a:custGeom>
          <a:noFill/>
          <a:ln w="12700" cap="flat"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174323" name="Text Box 243"/>
          <p:cNvSpPr txBox="1">
            <a:spLocks noChangeArrowheads="1"/>
          </p:cNvSpPr>
          <p:nvPr/>
        </p:nvSpPr>
        <p:spPr bwMode="auto">
          <a:xfrm>
            <a:off x="8203035" y="5518547"/>
            <a:ext cx="380628" cy="2455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300">
                <a:solidFill>
                  <a:srgbClr val="000000"/>
                </a:solidFill>
                <a:sym typeface="Symbol" charset="0"/>
              </a:rPr>
              <a:t>2</a:t>
            </a:r>
            <a:endParaRPr lang="en-US" sz="1300">
              <a:solidFill>
                <a:srgbClr val="000000"/>
              </a:solidFill>
            </a:endParaRPr>
          </a:p>
        </p:txBody>
      </p:sp>
      <p:sp>
        <p:nvSpPr>
          <p:cNvPr id="174324" name="Text Box 244"/>
          <p:cNvSpPr txBox="1">
            <a:spLocks noChangeArrowheads="1"/>
          </p:cNvSpPr>
          <p:nvPr/>
        </p:nvSpPr>
        <p:spPr bwMode="auto">
          <a:xfrm>
            <a:off x="8669611" y="5308700"/>
            <a:ext cx="455414" cy="3281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7" tIns="23249" rIns="46497" bIns="23249">
            <a:spAutoFit/>
          </a:bodyPr>
          <a:lstStyle>
            <a:lvl1pPr defTabSz="463550">
              <a:defRPr sz="2400">
                <a:solidFill>
                  <a:schemeClr val="tx1"/>
                </a:solidFill>
                <a:latin typeface="Times" charset="0"/>
                <a:ea typeface="ＭＳ Ｐゴシック" charset="0"/>
              </a:defRPr>
            </a:lvl1pPr>
            <a:lvl2pPr marL="231775" defTabSz="463550">
              <a:defRPr sz="2400">
                <a:solidFill>
                  <a:schemeClr val="tx1"/>
                </a:solidFill>
                <a:latin typeface="Times" charset="0"/>
                <a:ea typeface="ＭＳ Ｐゴシック" charset="0"/>
              </a:defRPr>
            </a:lvl2pPr>
            <a:lvl3pPr marL="463550" defTabSz="463550">
              <a:defRPr sz="2400">
                <a:solidFill>
                  <a:schemeClr val="tx1"/>
                </a:solidFill>
                <a:latin typeface="Times" charset="0"/>
                <a:ea typeface="ＭＳ Ｐゴシック" charset="0"/>
              </a:defRPr>
            </a:lvl3pPr>
            <a:lvl4pPr marL="698500" defTabSz="463550">
              <a:defRPr sz="2400">
                <a:solidFill>
                  <a:schemeClr val="tx1"/>
                </a:solidFill>
                <a:latin typeface="Times" charset="0"/>
                <a:ea typeface="ＭＳ Ｐゴシック" charset="0"/>
              </a:defRPr>
            </a:lvl4pPr>
            <a:lvl5pPr marL="930275" defTabSz="463550">
              <a:defRPr sz="2400">
                <a:solidFill>
                  <a:schemeClr val="tx1"/>
                </a:solidFill>
                <a:latin typeface="Times" charset="0"/>
                <a:ea typeface="ＭＳ Ｐゴシック" charset="0"/>
              </a:defRPr>
            </a:lvl5pPr>
            <a:lvl6pPr marL="1387475" defTabSz="463550" eaLnBrk="0" fontAlgn="base" hangingPunct="0">
              <a:spcBef>
                <a:spcPct val="0"/>
              </a:spcBef>
              <a:spcAft>
                <a:spcPct val="0"/>
              </a:spcAft>
              <a:defRPr sz="2400">
                <a:solidFill>
                  <a:schemeClr val="tx1"/>
                </a:solidFill>
                <a:latin typeface="Times" charset="0"/>
                <a:ea typeface="ＭＳ Ｐゴシック" charset="0"/>
              </a:defRPr>
            </a:lvl6pPr>
            <a:lvl7pPr marL="1844675" defTabSz="463550" eaLnBrk="0" fontAlgn="base" hangingPunct="0">
              <a:spcBef>
                <a:spcPct val="0"/>
              </a:spcBef>
              <a:spcAft>
                <a:spcPct val="0"/>
              </a:spcAft>
              <a:defRPr sz="2400">
                <a:solidFill>
                  <a:schemeClr val="tx1"/>
                </a:solidFill>
                <a:latin typeface="Times" charset="0"/>
                <a:ea typeface="ＭＳ Ｐゴシック" charset="0"/>
              </a:defRPr>
            </a:lvl7pPr>
            <a:lvl8pPr marL="2301875" defTabSz="463550" eaLnBrk="0" fontAlgn="base" hangingPunct="0">
              <a:spcBef>
                <a:spcPct val="0"/>
              </a:spcBef>
              <a:spcAft>
                <a:spcPct val="0"/>
              </a:spcAft>
              <a:defRPr sz="2400">
                <a:solidFill>
                  <a:schemeClr val="tx1"/>
                </a:solidFill>
                <a:latin typeface="Times" charset="0"/>
                <a:ea typeface="ＭＳ Ｐゴシック" charset="0"/>
              </a:defRPr>
            </a:lvl8pPr>
            <a:lvl9pPr marL="2759075" defTabSz="463550"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defRPr/>
            </a:pPr>
            <a:r>
              <a:rPr lang="en-US" sz="1800">
                <a:solidFill>
                  <a:srgbClr val="000000"/>
                </a:solidFill>
                <a:latin typeface="Arial" charset="0"/>
              </a:rPr>
              <a:t>D </a:t>
            </a:r>
          </a:p>
        </p:txBody>
      </p:sp>
      <p:sp>
        <p:nvSpPr>
          <p:cNvPr id="174326" name="Text Box 246"/>
          <p:cNvSpPr txBox="1">
            <a:spLocks noChangeArrowheads="1"/>
          </p:cNvSpPr>
          <p:nvPr/>
        </p:nvSpPr>
        <p:spPr bwMode="auto">
          <a:xfrm>
            <a:off x="1678781" y="6159252"/>
            <a:ext cx="3335238" cy="698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0000" tIns="24999" rIns="50000" bIns="24999">
            <a:spAutoFit/>
          </a:bodyPr>
          <a:lstStyle>
            <a:lvl1pPr defTabSz="500063">
              <a:defRPr sz="2400">
                <a:solidFill>
                  <a:schemeClr val="tx1"/>
                </a:solidFill>
                <a:latin typeface="Times" charset="0"/>
                <a:ea typeface="ＭＳ Ｐゴシック" charset="0"/>
              </a:defRPr>
            </a:lvl1pPr>
            <a:lvl2pPr marL="249238" defTabSz="500063">
              <a:defRPr sz="2400">
                <a:solidFill>
                  <a:schemeClr val="tx1"/>
                </a:solidFill>
                <a:latin typeface="Times" charset="0"/>
                <a:ea typeface="ＭＳ Ｐゴシック" charset="0"/>
              </a:defRPr>
            </a:lvl2pPr>
            <a:lvl3pPr marL="500063" defTabSz="500063">
              <a:defRPr sz="2400">
                <a:solidFill>
                  <a:schemeClr val="tx1"/>
                </a:solidFill>
                <a:latin typeface="Times" charset="0"/>
                <a:ea typeface="ＭＳ Ｐゴシック" charset="0"/>
              </a:defRPr>
            </a:lvl3pPr>
            <a:lvl4pPr marL="749300" defTabSz="500063">
              <a:defRPr sz="2400">
                <a:solidFill>
                  <a:schemeClr val="tx1"/>
                </a:solidFill>
                <a:latin typeface="Times" charset="0"/>
                <a:ea typeface="ＭＳ Ｐゴシック" charset="0"/>
              </a:defRPr>
            </a:lvl4pPr>
            <a:lvl5pPr marL="1000125" defTabSz="500063">
              <a:defRPr sz="2400">
                <a:solidFill>
                  <a:schemeClr val="tx1"/>
                </a:solidFill>
                <a:latin typeface="Times" charset="0"/>
                <a:ea typeface="ＭＳ Ｐゴシック" charset="0"/>
              </a:defRPr>
            </a:lvl5pPr>
            <a:lvl6pPr marL="1457325" defTabSz="500063" eaLnBrk="0" fontAlgn="base" hangingPunct="0">
              <a:spcBef>
                <a:spcPct val="0"/>
              </a:spcBef>
              <a:spcAft>
                <a:spcPct val="0"/>
              </a:spcAft>
              <a:defRPr sz="2400">
                <a:solidFill>
                  <a:schemeClr val="tx1"/>
                </a:solidFill>
                <a:latin typeface="Times" charset="0"/>
                <a:ea typeface="ＭＳ Ｐゴシック" charset="0"/>
              </a:defRPr>
            </a:lvl6pPr>
            <a:lvl7pPr marL="1914525" defTabSz="500063" eaLnBrk="0" fontAlgn="base" hangingPunct="0">
              <a:spcBef>
                <a:spcPct val="0"/>
              </a:spcBef>
              <a:spcAft>
                <a:spcPct val="0"/>
              </a:spcAft>
              <a:defRPr sz="2400">
                <a:solidFill>
                  <a:schemeClr val="tx1"/>
                </a:solidFill>
                <a:latin typeface="Times" charset="0"/>
                <a:ea typeface="ＭＳ Ｐゴシック" charset="0"/>
              </a:defRPr>
            </a:lvl7pPr>
            <a:lvl8pPr marL="2371725" defTabSz="500063" eaLnBrk="0" fontAlgn="base" hangingPunct="0">
              <a:spcBef>
                <a:spcPct val="0"/>
              </a:spcBef>
              <a:spcAft>
                <a:spcPct val="0"/>
              </a:spcAft>
              <a:defRPr sz="2400">
                <a:solidFill>
                  <a:schemeClr val="tx1"/>
                </a:solidFill>
                <a:latin typeface="Times" charset="0"/>
                <a:ea typeface="ＭＳ Ｐゴシック" charset="0"/>
              </a:defRPr>
            </a:lvl8pPr>
            <a:lvl9pPr marL="2828925" defTabSz="500063"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en-GB" sz="1400" dirty="0">
                <a:solidFill>
                  <a:srgbClr val="080808"/>
                </a:solidFill>
                <a:latin typeface="Arial" charset="0"/>
                <a:cs typeface="Times" charset="0"/>
              </a:rPr>
              <a:t>2sin </a:t>
            </a:r>
            <a:r>
              <a:rPr lang="en-GB" sz="1400" dirty="0">
                <a:solidFill>
                  <a:srgbClr val="080808"/>
                </a:solidFill>
                <a:cs typeface="Times" charset="0"/>
                <a:sym typeface="Symbol" charset="0"/>
              </a:rPr>
              <a:t></a:t>
            </a:r>
            <a:r>
              <a:rPr lang="en-GB" sz="1400" dirty="0">
                <a:solidFill>
                  <a:srgbClr val="080808"/>
                </a:solidFill>
                <a:latin typeface="Arial" charset="0"/>
                <a:cs typeface="Times" charset="0"/>
              </a:rPr>
              <a:t> = n</a:t>
            </a:r>
            <a:r>
              <a:rPr lang="en-GB" sz="1400" dirty="0">
                <a:solidFill>
                  <a:srgbClr val="080808"/>
                </a:solidFill>
                <a:cs typeface="Times" charset="0"/>
                <a:sym typeface="Symbol" charset="0"/>
              </a:rPr>
              <a:t></a:t>
            </a:r>
            <a:r>
              <a:rPr lang="en-GB" sz="1400" dirty="0">
                <a:solidFill>
                  <a:srgbClr val="080808"/>
                </a:solidFill>
                <a:latin typeface="Arial" charset="0"/>
                <a:cs typeface="Times" charset="0"/>
              </a:rPr>
              <a:t>/d</a:t>
            </a:r>
          </a:p>
          <a:p>
            <a:pPr>
              <a:defRPr/>
            </a:pPr>
            <a:r>
              <a:rPr lang="en-GB" sz="1400" dirty="0">
                <a:solidFill>
                  <a:srgbClr val="080808"/>
                </a:solidFill>
                <a:latin typeface="Arial" charset="0"/>
                <a:cs typeface="Times" charset="0"/>
              </a:rPr>
              <a:t>2sin </a:t>
            </a:r>
            <a:r>
              <a:rPr lang="en-GB" sz="1400" dirty="0">
                <a:solidFill>
                  <a:srgbClr val="080808"/>
                </a:solidFill>
                <a:cs typeface="Times" charset="0"/>
                <a:sym typeface="Symbol" charset="0"/>
              </a:rPr>
              <a:t></a:t>
            </a:r>
            <a:r>
              <a:rPr lang="en-GB" sz="1400" dirty="0">
                <a:solidFill>
                  <a:srgbClr val="080808"/>
                </a:solidFill>
                <a:latin typeface="Arial" charset="0"/>
                <a:cs typeface="Times" charset="0"/>
              </a:rPr>
              <a:t> = D/(D</a:t>
            </a:r>
            <a:r>
              <a:rPr lang="en-GB" sz="1400" baseline="30000" dirty="0">
                <a:solidFill>
                  <a:srgbClr val="080808"/>
                </a:solidFill>
                <a:latin typeface="Arial" charset="0"/>
                <a:cs typeface="Times" charset="0"/>
              </a:rPr>
              <a:t>2</a:t>
            </a:r>
            <a:r>
              <a:rPr lang="en-GB" sz="1400" dirty="0">
                <a:solidFill>
                  <a:srgbClr val="080808"/>
                </a:solidFill>
                <a:latin typeface="Arial" charset="0"/>
                <a:cs typeface="Times" charset="0"/>
              </a:rPr>
              <a:t>+F</a:t>
            </a:r>
            <a:r>
              <a:rPr lang="en-GB" sz="1400" baseline="30000" dirty="0">
                <a:solidFill>
                  <a:srgbClr val="080808"/>
                </a:solidFill>
                <a:latin typeface="Arial" charset="0"/>
                <a:cs typeface="Times" charset="0"/>
              </a:rPr>
              <a:t>2</a:t>
            </a:r>
            <a:r>
              <a:rPr lang="en-GB" sz="1400" dirty="0">
                <a:solidFill>
                  <a:srgbClr val="080808"/>
                </a:solidFill>
                <a:latin typeface="Arial" charset="0"/>
                <a:cs typeface="Times" charset="0"/>
              </a:rPr>
              <a:t>)</a:t>
            </a:r>
            <a:r>
              <a:rPr lang="en-GB" sz="1400" baseline="30000" dirty="0">
                <a:solidFill>
                  <a:srgbClr val="080808"/>
                </a:solidFill>
                <a:latin typeface="Arial" charset="0"/>
                <a:cs typeface="Times" charset="0"/>
              </a:rPr>
              <a:t>1/2</a:t>
            </a:r>
            <a:endParaRPr lang="en-GB" sz="1400" dirty="0">
              <a:solidFill>
                <a:srgbClr val="080808"/>
              </a:solidFill>
              <a:cs typeface="Times" charset="0"/>
            </a:endParaRPr>
          </a:p>
          <a:p>
            <a:pPr>
              <a:defRPr/>
            </a:pPr>
            <a:r>
              <a:rPr lang="en-GB" sz="1400" dirty="0">
                <a:solidFill>
                  <a:srgbClr val="080808"/>
                </a:solidFill>
                <a:latin typeface="Arial" charset="0"/>
                <a:cs typeface="Times" charset="0"/>
              </a:rPr>
              <a:t>d10 = (n</a:t>
            </a:r>
            <a:r>
              <a:rPr lang="en-GB" sz="1400" dirty="0">
                <a:solidFill>
                  <a:srgbClr val="080808"/>
                </a:solidFill>
                <a:cs typeface="Times" charset="0"/>
                <a:sym typeface="Symbol" charset="0"/>
              </a:rPr>
              <a:t></a:t>
            </a:r>
            <a:r>
              <a:rPr lang="en-GB" sz="1400" dirty="0">
                <a:solidFill>
                  <a:srgbClr val="080808"/>
                </a:solidFill>
                <a:latin typeface="Arial" charset="0"/>
                <a:cs typeface="Times" charset="0"/>
              </a:rPr>
              <a:t>(D</a:t>
            </a:r>
            <a:r>
              <a:rPr lang="en-GB" sz="1400" baseline="30000" dirty="0">
                <a:solidFill>
                  <a:srgbClr val="080808"/>
                </a:solidFill>
                <a:latin typeface="Arial" charset="0"/>
                <a:cs typeface="Times" charset="0"/>
              </a:rPr>
              <a:t>2</a:t>
            </a:r>
            <a:r>
              <a:rPr lang="en-GB" sz="1400" dirty="0">
                <a:solidFill>
                  <a:srgbClr val="080808"/>
                </a:solidFill>
                <a:latin typeface="Arial" charset="0"/>
                <a:cs typeface="Times" charset="0"/>
              </a:rPr>
              <a:t>+F</a:t>
            </a:r>
            <a:r>
              <a:rPr lang="en-GB" sz="1400" baseline="30000" dirty="0">
                <a:solidFill>
                  <a:srgbClr val="080808"/>
                </a:solidFill>
                <a:latin typeface="Arial" charset="0"/>
                <a:cs typeface="Times" charset="0"/>
              </a:rPr>
              <a:t>2</a:t>
            </a:r>
            <a:r>
              <a:rPr lang="en-GB" sz="1400" dirty="0">
                <a:solidFill>
                  <a:srgbClr val="080808"/>
                </a:solidFill>
                <a:latin typeface="Arial" charset="0"/>
                <a:cs typeface="Times" charset="0"/>
              </a:rPr>
              <a:t>)</a:t>
            </a:r>
            <a:r>
              <a:rPr lang="en-GB" sz="1400" baseline="30000" dirty="0">
                <a:solidFill>
                  <a:srgbClr val="080808"/>
                </a:solidFill>
                <a:latin typeface="Arial" charset="0"/>
                <a:cs typeface="Times" charset="0"/>
              </a:rPr>
              <a:t>1/2</a:t>
            </a:r>
            <a:r>
              <a:rPr lang="en-GB" sz="1400" dirty="0">
                <a:solidFill>
                  <a:srgbClr val="080808"/>
                </a:solidFill>
                <a:latin typeface="Arial" charset="0"/>
                <a:cs typeface="Times" charset="0"/>
              </a:rPr>
              <a:t>/D)/2</a:t>
            </a:r>
            <a:endParaRPr lang="en-US" sz="2000" dirty="0">
              <a:solidFill>
                <a:srgbClr val="080808"/>
              </a:solidFill>
            </a:endParaRPr>
          </a:p>
        </p:txBody>
      </p:sp>
      <p:sp>
        <p:nvSpPr>
          <p:cNvPr id="174328" name="Text Box 248"/>
          <p:cNvSpPr txBox="1">
            <a:spLocks noChangeArrowheads="1"/>
          </p:cNvSpPr>
          <p:nvPr/>
        </p:nvSpPr>
        <p:spPr bwMode="auto">
          <a:xfrm>
            <a:off x="4411266" y="6161485"/>
            <a:ext cx="4607719" cy="461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35" tIns="45718" rIns="91435" bIns="45718">
            <a:spAutoFit/>
          </a:bodyPr>
          <a:lstStyle/>
          <a:p>
            <a:pPr>
              <a:spcBef>
                <a:spcPct val="50000"/>
              </a:spcBef>
              <a:defRPr/>
            </a:pPr>
            <a:r>
              <a:rPr lang="en-GB" sz="1700" dirty="0">
                <a:solidFill>
                  <a:srgbClr val="080808"/>
                </a:solidFill>
                <a:latin typeface="Arial" charset="0"/>
                <a:cs typeface="Times" charset="0"/>
              </a:rPr>
              <a:t>inter-thick filament spacing = d10*(2/</a:t>
            </a:r>
            <a:r>
              <a:rPr lang="en-GB" sz="1700" dirty="0">
                <a:solidFill>
                  <a:srgbClr val="080808"/>
                </a:solidFill>
                <a:cs typeface="Times" charset="0"/>
                <a:sym typeface="Symbol" charset="0"/>
              </a:rPr>
              <a:t></a:t>
            </a:r>
            <a:r>
              <a:rPr lang="en-GB" sz="1700" dirty="0">
                <a:solidFill>
                  <a:srgbClr val="080808"/>
                </a:solidFill>
                <a:latin typeface="Arial" charset="0"/>
                <a:cs typeface="Times" charset="0"/>
              </a:rPr>
              <a:t>3</a:t>
            </a:r>
            <a:r>
              <a:rPr lang="en-GB" i="1" dirty="0">
                <a:solidFill>
                  <a:srgbClr val="080808"/>
                </a:solidFill>
                <a:latin typeface="Arial" charset="0"/>
                <a:cs typeface="Times" charset="0"/>
              </a:rPr>
              <a:t>)</a:t>
            </a:r>
            <a:endParaRPr lang="en-US" i="1" dirty="0">
              <a:solidFill>
                <a:srgbClr val="080808"/>
              </a:solidFill>
              <a:latin typeface="Arial" charset="0"/>
              <a:cs typeface="Times" charset="0"/>
            </a:endParaRPr>
          </a:p>
        </p:txBody>
      </p:sp>
      <p:sp>
        <p:nvSpPr>
          <p:cNvPr id="174329" name="AutoShape 249"/>
          <p:cNvSpPr>
            <a:spLocks/>
          </p:cNvSpPr>
          <p:nvPr/>
        </p:nvSpPr>
        <p:spPr bwMode="auto">
          <a:xfrm>
            <a:off x="3821907" y="6107906"/>
            <a:ext cx="267890" cy="698748"/>
          </a:xfrm>
          <a:prstGeom prst="rightBrace">
            <a:avLst>
              <a:gd name="adj1" fmla="val 61806"/>
              <a:gd name="adj2" fmla="val 52556"/>
            </a:avLst>
          </a:prstGeom>
          <a:noFill/>
          <a:ln w="12700">
            <a:solidFill>
              <a:srgbClr val="080808"/>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35" tIns="45718" rIns="91435" bIns="45718" anchor="ctr"/>
          <a:lstStyle/>
          <a:p>
            <a:pPr>
              <a:defRPr/>
            </a:pPr>
            <a:endParaRPr lang="en-US"/>
          </a:p>
        </p:txBody>
      </p:sp>
      <p:sp>
        <p:nvSpPr>
          <p:cNvPr id="2" name="TextBox 1"/>
          <p:cNvSpPr txBox="1"/>
          <p:nvPr/>
        </p:nvSpPr>
        <p:spPr>
          <a:xfrm>
            <a:off x="660797" y="160734"/>
            <a:ext cx="8197453" cy="434252"/>
          </a:xfrm>
          <a:prstGeom prst="rect">
            <a:avLst/>
          </a:prstGeom>
          <a:solidFill>
            <a:schemeClr val="accent6">
              <a:lumMod val="40000"/>
              <a:lumOff val="60000"/>
            </a:schemeClr>
          </a:solidFill>
        </p:spPr>
        <p:txBody>
          <a:bodyPr wrap="square" lIns="64291" tIns="32146" rIns="64291" bIns="32146" rtlCol="0">
            <a:spAutoFit/>
          </a:bodyPr>
          <a:lstStyle/>
          <a:p>
            <a:r>
              <a:rPr lang="en-US" dirty="0"/>
              <a:t>Using X-ray Diffraction to Measure Lattice Spacing</a:t>
            </a:r>
          </a:p>
        </p:txBody>
      </p:sp>
      <p:sp>
        <p:nvSpPr>
          <p:cNvPr id="3" name="Slide Number Placeholder 2">
            <a:extLst>
              <a:ext uri="{FF2B5EF4-FFF2-40B4-BE49-F238E27FC236}">
                <a16:creationId xmlns:a16="http://schemas.microsoft.com/office/drawing/2014/main" id="{C644BC37-8A2E-EF4A-9404-D433A55B7369}"/>
              </a:ext>
            </a:extLst>
          </p:cNvPr>
          <p:cNvSpPr>
            <a:spLocks noGrp="1"/>
          </p:cNvSpPr>
          <p:nvPr>
            <p:ph type="sldNum" sz="quarter" idx="12"/>
          </p:nvPr>
        </p:nvSpPr>
        <p:spPr/>
        <p:txBody>
          <a:bodyPr/>
          <a:lstStyle/>
          <a:p>
            <a:pPr>
              <a:defRPr/>
            </a:pPr>
            <a:fld id="{310A61C0-5623-5449-8CDA-82E7EA462280}" type="slidenum">
              <a:rPr lang="en-US" smtClean="0"/>
              <a:pPr>
                <a:defRPr/>
              </a:pPr>
              <a:t>11</a:t>
            </a:fld>
            <a:endParaRPr lang="en-US"/>
          </a:p>
        </p:txBody>
      </p:sp>
    </p:spTree>
    <p:extLst>
      <p:ext uri="{BB962C8B-B14F-4D97-AF65-F5344CB8AC3E}">
        <p14:creationId xmlns:p14="http://schemas.microsoft.com/office/powerpoint/2010/main" val="830793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EF2CB34-6776-E744-8D63-BD6A1168BB95}" type="slidenum">
              <a:rPr lang="en-US" sz="1400"/>
              <a:pPr/>
              <a:t>12</a:t>
            </a:fld>
            <a:endParaRPr lang="en-US" sz="1400"/>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073727"/>
            <a:ext cx="6286500" cy="422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685800" y="5575300"/>
            <a:ext cx="1981200" cy="830997"/>
          </a:xfrm>
          <a:prstGeom prst="rect">
            <a:avLst/>
          </a:prstGeom>
          <a:noFill/>
        </p:spPr>
        <p:txBody>
          <a:bodyPr wrap="square" rtlCol="0">
            <a:spAutoFit/>
          </a:bodyPr>
          <a:lstStyle/>
          <a:p>
            <a:r>
              <a:rPr lang="en-US" dirty="0"/>
              <a:t>Thin filaments near Z band</a:t>
            </a:r>
          </a:p>
        </p:txBody>
      </p:sp>
      <p:sp>
        <p:nvSpPr>
          <p:cNvPr id="3" name="TextBox 2"/>
          <p:cNvSpPr txBox="1"/>
          <p:nvPr/>
        </p:nvSpPr>
        <p:spPr>
          <a:xfrm>
            <a:off x="2895600" y="5391738"/>
            <a:ext cx="2387600" cy="1569660"/>
          </a:xfrm>
          <a:prstGeom prst="rect">
            <a:avLst/>
          </a:prstGeom>
          <a:noFill/>
        </p:spPr>
        <p:txBody>
          <a:bodyPr wrap="square" rtlCol="0">
            <a:spAutoFit/>
          </a:bodyPr>
          <a:lstStyle/>
          <a:p>
            <a:r>
              <a:rPr lang="en-US" dirty="0"/>
              <a:t>Thick and thin filaments overlapping in A-band</a:t>
            </a:r>
          </a:p>
        </p:txBody>
      </p:sp>
      <p:sp>
        <p:nvSpPr>
          <p:cNvPr id="4" name="TextBox 3"/>
          <p:cNvSpPr txBox="1"/>
          <p:nvPr/>
        </p:nvSpPr>
        <p:spPr>
          <a:xfrm>
            <a:off x="1028700" y="119620"/>
            <a:ext cx="8191500" cy="954107"/>
          </a:xfrm>
          <a:prstGeom prst="rect">
            <a:avLst/>
          </a:prstGeom>
          <a:noFill/>
        </p:spPr>
        <p:txBody>
          <a:bodyPr wrap="square" rtlCol="0">
            <a:spAutoFit/>
          </a:bodyPr>
          <a:lstStyle/>
          <a:p>
            <a:r>
              <a:rPr lang="en-US" sz="2800" dirty="0"/>
              <a:t>Cross-sections of a sarcomere showing 2-D crystalline structure</a:t>
            </a:r>
          </a:p>
        </p:txBody>
      </p:sp>
      <p:sp>
        <p:nvSpPr>
          <p:cNvPr id="7" name="TextBox 6"/>
          <p:cNvSpPr txBox="1"/>
          <p:nvPr/>
        </p:nvSpPr>
        <p:spPr>
          <a:xfrm>
            <a:off x="5638800" y="5391738"/>
            <a:ext cx="2133599" cy="830997"/>
          </a:xfrm>
          <a:prstGeom prst="rect">
            <a:avLst/>
          </a:prstGeom>
          <a:noFill/>
        </p:spPr>
        <p:txBody>
          <a:bodyPr wrap="square" rtlCol="0">
            <a:spAutoFit/>
          </a:bodyPr>
          <a:lstStyle/>
          <a:p>
            <a:r>
              <a:rPr lang="en-US" dirty="0"/>
              <a:t>Thick filaments Only in H-zone</a:t>
            </a:r>
          </a:p>
        </p:txBody>
      </p:sp>
    </p:spTree>
    <p:extLst>
      <p:ext uri="{BB962C8B-B14F-4D97-AF65-F5344CB8AC3E}">
        <p14:creationId xmlns:p14="http://schemas.microsoft.com/office/powerpoint/2010/main" val="2424397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lide Number Placeholder 4"/>
          <p:cNvSpPr>
            <a:spLocks noGrp="1"/>
          </p:cNvSpPr>
          <p:nvPr>
            <p:ph type="sldNum" sz="quarter" idx="12"/>
          </p:nvPr>
        </p:nvSpPr>
        <p:spPr/>
        <p:txBody>
          <a:bodyPr/>
          <a:lstStyle/>
          <a:p>
            <a:pPr>
              <a:defRPr/>
            </a:pPr>
            <a:fld id="{78F8162C-26AE-604F-9013-2453AD0CB30C}" type="slidenum">
              <a:rPr lang="en-US"/>
              <a:pPr>
                <a:defRPr/>
              </a:pPr>
              <a:t>13</a:t>
            </a:fld>
            <a:endParaRPr lang="en-US"/>
          </a:p>
        </p:txBody>
      </p:sp>
      <p:sp>
        <p:nvSpPr>
          <p:cNvPr id="528386" name="Rectangle 1026"/>
          <p:cNvSpPr>
            <a:spLocks noGrp="1" noChangeArrowheads="1"/>
          </p:cNvSpPr>
          <p:nvPr>
            <p:ph type="title"/>
          </p:nvPr>
        </p:nvSpPr>
        <p:spPr/>
        <p:txBody>
          <a:bodyPr/>
          <a:lstStyle/>
          <a:p>
            <a:pPr>
              <a:defRPr/>
            </a:pPr>
            <a:r>
              <a:rPr lang="en-US">
                <a:cs typeface="+mj-cs"/>
              </a:rPr>
              <a:t>Hexagonal Lattice</a:t>
            </a:r>
          </a:p>
        </p:txBody>
      </p:sp>
      <p:grpSp>
        <p:nvGrpSpPr>
          <p:cNvPr id="16387" name="Group 1027"/>
          <p:cNvGrpSpPr>
            <a:grpSpLocks/>
          </p:cNvGrpSpPr>
          <p:nvPr/>
        </p:nvGrpSpPr>
        <p:grpSpPr bwMode="auto">
          <a:xfrm>
            <a:off x="2328864" y="2405063"/>
            <a:ext cx="4313237" cy="1906587"/>
            <a:chOff x="1467" y="1515"/>
            <a:chExt cx="2717" cy="1201"/>
          </a:xfrm>
        </p:grpSpPr>
        <p:grpSp>
          <p:nvGrpSpPr>
            <p:cNvPr id="16411" name="Group 1028"/>
            <p:cNvGrpSpPr>
              <a:grpSpLocks/>
            </p:cNvGrpSpPr>
            <p:nvPr/>
          </p:nvGrpSpPr>
          <p:grpSpPr bwMode="auto">
            <a:xfrm>
              <a:off x="1467" y="1515"/>
              <a:ext cx="426" cy="1194"/>
              <a:chOff x="1467" y="1515"/>
              <a:chExt cx="426" cy="1194"/>
            </a:xfrm>
          </p:grpSpPr>
          <p:sp>
            <p:nvSpPr>
              <p:cNvPr id="528389" name="Oval 1029"/>
              <p:cNvSpPr>
                <a:spLocks noChangeArrowheads="1"/>
              </p:cNvSpPr>
              <p:nvPr/>
            </p:nvSpPr>
            <p:spPr bwMode="auto">
              <a:xfrm>
                <a:off x="1467" y="266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390" name="Oval 1030"/>
              <p:cNvSpPr>
                <a:spLocks noChangeArrowheads="1"/>
              </p:cNvSpPr>
              <p:nvPr/>
            </p:nvSpPr>
            <p:spPr bwMode="auto">
              <a:xfrm>
                <a:off x="1659" y="208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391" name="Oval 1031"/>
              <p:cNvSpPr>
                <a:spLocks noChangeArrowheads="1"/>
              </p:cNvSpPr>
              <p:nvPr/>
            </p:nvSpPr>
            <p:spPr bwMode="auto">
              <a:xfrm>
                <a:off x="1845" y="151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6412" name="Group 1032"/>
            <p:cNvGrpSpPr>
              <a:grpSpLocks/>
            </p:cNvGrpSpPr>
            <p:nvPr/>
          </p:nvGrpSpPr>
          <p:grpSpPr bwMode="auto">
            <a:xfrm>
              <a:off x="2036" y="1522"/>
              <a:ext cx="426" cy="1194"/>
              <a:chOff x="1467" y="1515"/>
              <a:chExt cx="426" cy="1194"/>
            </a:xfrm>
          </p:grpSpPr>
          <p:sp>
            <p:nvSpPr>
              <p:cNvPr id="528393" name="Oval 1033"/>
              <p:cNvSpPr>
                <a:spLocks noChangeArrowheads="1"/>
              </p:cNvSpPr>
              <p:nvPr/>
            </p:nvSpPr>
            <p:spPr bwMode="auto">
              <a:xfrm>
                <a:off x="1467" y="266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394" name="Oval 1034"/>
              <p:cNvSpPr>
                <a:spLocks noChangeArrowheads="1"/>
              </p:cNvSpPr>
              <p:nvPr/>
            </p:nvSpPr>
            <p:spPr bwMode="auto">
              <a:xfrm>
                <a:off x="1659" y="208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395" name="Oval 1035"/>
              <p:cNvSpPr>
                <a:spLocks noChangeArrowheads="1"/>
              </p:cNvSpPr>
              <p:nvPr/>
            </p:nvSpPr>
            <p:spPr bwMode="auto">
              <a:xfrm>
                <a:off x="1845" y="151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6413" name="Group 1036"/>
            <p:cNvGrpSpPr>
              <a:grpSpLocks/>
            </p:cNvGrpSpPr>
            <p:nvPr/>
          </p:nvGrpSpPr>
          <p:grpSpPr bwMode="auto">
            <a:xfrm>
              <a:off x="2613" y="1516"/>
              <a:ext cx="426" cy="1194"/>
              <a:chOff x="1467" y="1515"/>
              <a:chExt cx="426" cy="1194"/>
            </a:xfrm>
          </p:grpSpPr>
          <p:sp>
            <p:nvSpPr>
              <p:cNvPr id="528397" name="Oval 1037"/>
              <p:cNvSpPr>
                <a:spLocks noChangeArrowheads="1"/>
              </p:cNvSpPr>
              <p:nvPr/>
            </p:nvSpPr>
            <p:spPr bwMode="auto">
              <a:xfrm>
                <a:off x="1467" y="266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398" name="Oval 1038"/>
              <p:cNvSpPr>
                <a:spLocks noChangeArrowheads="1"/>
              </p:cNvSpPr>
              <p:nvPr/>
            </p:nvSpPr>
            <p:spPr bwMode="auto">
              <a:xfrm>
                <a:off x="1659" y="208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399" name="Oval 1039"/>
              <p:cNvSpPr>
                <a:spLocks noChangeArrowheads="1"/>
              </p:cNvSpPr>
              <p:nvPr/>
            </p:nvSpPr>
            <p:spPr bwMode="auto">
              <a:xfrm>
                <a:off x="1845" y="151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6414" name="Group 1040"/>
            <p:cNvGrpSpPr>
              <a:grpSpLocks/>
            </p:cNvGrpSpPr>
            <p:nvPr/>
          </p:nvGrpSpPr>
          <p:grpSpPr bwMode="auto">
            <a:xfrm>
              <a:off x="3182" y="1522"/>
              <a:ext cx="426" cy="1194"/>
              <a:chOff x="1467" y="1515"/>
              <a:chExt cx="426" cy="1194"/>
            </a:xfrm>
          </p:grpSpPr>
          <p:sp>
            <p:nvSpPr>
              <p:cNvPr id="528401" name="Oval 1041"/>
              <p:cNvSpPr>
                <a:spLocks noChangeArrowheads="1"/>
              </p:cNvSpPr>
              <p:nvPr/>
            </p:nvSpPr>
            <p:spPr bwMode="auto">
              <a:xfrm>
                <a:off x="1467" y="266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402" name="Oval 1042"/>
              <p:cNvSpPr>
                <a:spLocks noChangeArrowheads="1"/>
              </p:cNvSpPr>
              <p:nvPr/>
            </p:nvSpPr>
            <p:spPr bwMode="auto">
              <a:xfrm>
                <a:off x="1659" y="208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403" name="Oval 1043"/>
              <p:cNvSpPr>
                <a:spLocks noChangeArrowheads="1"/>
              </p:cNvSpPr>
              <p:nvPr/>
            </p:nvSpPr>
            <p:spPr bwMode="auto">
              <a:xfrm>
                <a:off x="1845" y="151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6415" name="Group 1044"/>
            <p:cNvGrpSpPr>
              <a:grpSpLocks/>
            </p:cNvGrpSpPr>
            <p:nvPr/>
          </p:nvGrpSpPr>
          <p:grpSpPr bwMode="auto">
            <a:xfrm>
              <a:off x="3758" y="1516"/>
              <a:ext cx="426" cy="1194"/>
              <a:chOff x="1467" y="1515"/>
              <a:chExt cx="426" cy="1194"/>
            </a:xfrm>
          </p:grpSpPr>
          <p:sp>
            <p:nvSpPr>
              <p:cNvPr id="528405" name="Oval 1045"/>
              <p:cNvSpPr>
                <a:spLocks noChangeArrowheads="1"/>
              </p:cNvSpPr>
              <p:nvPr/>
            </p:nvSpPr>
            <p:spPr bwMode="auto">
              <a:xfrm>
                <a:off x="1467" y="266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406" name="Oval 1046"/>
              <p:cNvSpPr>
                <a:spLocks noChangeArrowheads="1"/>
              </p:cNvSpPr>
              <p:nvPr/>
            </p:nvSpPr>
            <p:spPr bwMode="auto">
              <a:xfrm>
                <a:off x="1659" y="208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28407" name="Oval 1047"/>
              <p:cNvSpPr>
                <a:spLocks noChangeArrowheads="1"/>
              </p:cNvSpPr>
              <p:nvPr/>
            </p:nvSpPr>
            <p:spPr bwMode="auto">
              <a:xfrm>
                <a:off x="1845" y="151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sp>
        <p:nvSpPr>
          <p:cNvPr id="528408" name="Line 1048"/>
          <p:cNvSpPr>
            <a:spLocks noChangeShapeType="1"/>
          </p:cNvSpPr>
          <p:nvPr/>
        </p:nvSpPr>
        <p:spPr bwMode="auto">
          <a:xfrm>
            <a:off x="4484688" y="3363913"/>
            <a:ext cx="1447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8409" name="Line 1049"/>
          <p:cNvSpPr>
            <a:spLocks noChangeShapeType="1"/>
          </p:cNvSpPr>
          <p:nvPr/>
        </p:nvSpPr>
        <p:spPr bwMode="auto">
          <a:xfrm rot="-7518799">
            <a:off x="3369469" y="2780507"/>
            <a:ext cx="1447800" cy="15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8410" name="Line 1050"/>
          <p:cNvSpPr>
            <a:spLocks noChangeShapeType="1"/>
          </p:cNvSpPr>
          <p:nvPr/>
        </p:nvSpPr>
        <p:spPr bwMode="auto">
          <a:xfrm rot="19555277" flipH="1">
            <a:off x="3643314" y="3617914"/>
            <a:ext cx="1196975" cy="904875"/>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8411" name="Text Box 1051"/>
          <p:cNvSpPr txBox="1">
            <a:spLocks noChangeArrowheads="1"/>
          </p:cNvSpPr>
          <p:nvPr/>
        </p:nvSpPr>
        <p:spPr bwMode="auto">
          <a:xfrm>
            <a:off x="3854341" y="1806575"/>
            <a:ext cx="40027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cs typeface="+mn-cs"/>
              </a:rPr>
              <a:t>u</a:t>
            </a:r>
          </a:p>
        </p:txBody>
      </p:sp>
      <p:sp>
        <p:nvSpPr>
          <p:cNvPr id="528412" name="Text Box 1052"/>
          <p:cNvSpPr txBox="1">
            <a:spLocks noChangeArrowheads="1"/>
          </p:cNvSpPr>
          <p:nvPr/>
        </p:nvSpPr>
        <p:spPr bwMode="auto">
          <a:xfrm>
            <a:off x="3643775" y="4016375"/>
            <a:ext cx="364202"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cs typeface="+mn-cs"/>
              </a:rPr>
              <a:t>x</a:t>
            </a:r>
          </a:p>
        </p:txBody>
      </p:sp>
      <p:sp>
        <p:nvSpPr>
          <p:cNvPr id="528413" name="Text Box 1053"/>
          <p:cNvSpPr txBox="1">
            <a:spLocks noChangeArrowheads="1"/>
          </p:cNvSpPr>
          <p:nvPr/>
        </p:nvSpPr>
        <p:spPr bwMode="auto">
          <a:xfrm>
            <a:off x="5513918" y="2720975"/>
            <a:ext cx="370414"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3200">
                <a:cs typeface="+mn-cs"/>
              </a:rPr>
              <a:t>y</a:t>
            </a:r>
          </a:p>
        </p:txBody>
      </p:sp>
      <p:sp>
        <p:nvSpPr>
          <p:cNvPr id="528414" name="Line 1054"/>
          <p:cNvSpPr>
            <a:spLocks noChangeShapeType="1"/>
          </p:cNvSpPr>
          <p:nvPr/>
        </p:nvSpPr>
        <p:spPr bwMode="auto">
          <a:xfrm flipH="1">
            <a:off x="4343400" y="3505200"/>
            <a:ext cx="228600" cy="685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8415" name="Line 1055"/>
          <p:cNvSpPr>
            <a:spLocks noChangeShapeType="1"/>
          </p:cNvSpPr>
          <p:nvPr/>
        </p:nvSpPr>
        <p:spPr bwMode="auto">
          <a:xfrm rot="15078759" flipH="1">
            <a:off x="4845049" y="3124200"/>
            <a:ext cx="228600" cy="6858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16396" name="Group 1056"/>
          <p:cNvGrpSpPr>
            <a:grpSpLocks/>
          </p:cNvGrpSpPr>
          <p:nvPr/>
        </p:nvGrpSpPr>
        <p:grpSpPr bwMode="auto">
          <a:xfrm>
            <a:off x="4373563" y="3679833"/>
            <a:ext cx="493712" cy="369888"/>
            <a:chOff x="512" y="3578"/>
            <a:chExt cx="311" cy="233"/>
          </a:xfrm>
        </p:grpSpPr>
        <p:sp>
          <p:nvSpPr>
            <p:cNvPr id="528417" name="Text Box 1057"/>
            <p:cNvSpPr txBox="1">
              <a:spLocks noChangeArrowheads="1"/>
            </p:cNvSpPr>
            <p:nvPr/>
          </p:nvSpPr>
          <p:spPr bwMode="auto">
            <a:xfrm>
              <a:off x="512" y="3578"/>
              <a:ext cx="227"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i="1">
                  <a:cs typeface="+mn-cs"/>
                </a:rPr>
                <a:t>a</a:t>
              </a:r>
            </a:p>
          </p:txBody>
        </p:sp>
        <p:sp>
          <p:nvSpPr>
            <p:cNvPr id="528418" name="Rectangle 1058"/>
            <p:cNvSpPr>
              <a:spLocks noChangeArrowheads="1"/>
            </p:cNvSpPr>
            <p:nvPr/>
          </p:nvSpPr>
          <p:spPr bwMode="auto">
            <a:xfrm>
              <a:off x="535" y="3580"/>
              <a:ext cx="288" cy="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100" b="1">
                  <a:cs typeface="Times New Roman" charset="0"/>
                  <a:sym typeface="Symbol" charset="0"/>
                </a:rPr>
                <a:t></a:t>
              </a:r>
              <a:r>
                <a:rPr lang="en-US" sz="1100" b="1">
                  <a:cs typeface="Times New Roman" charset="0"/>
                </a:rPr>
                <a:t>   </a:t>
              </a:r>
              <a:endParaRPr lang="en-US" sz="1100" b="1">
                <a:cs typeface="Times New Roman" charset="0"/>
                <a:sym typeface="Symbol" charset="0"/>
              </a:endParaRPr>
            </a:p>
          </p:txBody>
        </p:sp>
      </p:grpSp>
      <p:grpSp>
        <p:nvGrpSpPr>
          <p:cNvPr id="16397" name="Group 1059"/>
          <p:cNvGrpSpPr>
            <a:grpSpLocks/>
          </p:cNvGrpSpPr>
          <p:nvPr/>
        </p:nvGrpSpPr>
        <p:grpSpPr bwMode="auto">
          <a:xfrm>
            <a:off x="4808536" y="3398845"/>
            <a:ext cx="493712" cy="411163"/>
            <a:chOff x="2825" y="3766"/>
            <a:chExt cx="311" cy="259"/>
          </a:xfrm>
        </p:grpSpPr>
        <p:sp>
          <p:nvSpPr>
            <p:cNvPr id="528420" name="Text Box 1060"/>
            <p:cNvSpPr txBox="1">
              <a:spLocks noChangeArrowheads="1"/>
            </p:cNvSpPr>
            <p:nvPr/>
          </p:nvSpPr>
          <p:spPr bwMode="auto">
            <a:xfrm>
              <a:off x="2825" y="3792"/>
              <a:ext cx="227"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i="1">
                  <a:cs typeface="+mn-cs"/>
                </a:rPr>
                <a:t>b</a:t>
              </a:r>
            </a:p>
          </p:txBody>
        </p:sp>
        <p:sp>
          <p:nvSpPr>
            <p:cNvPr id="528421" name="Rectangle 1061"/>
            <p:cNvSpPr>
              <a:spLocks noChangeArrowheads="1"/>
            </p:cNvSpPr>
            <p:nvPr/>
          </p:nvSpPr>
          <p:spPr bwMode="auto">
            <a:xfrm>
              <a:off x="2848" y="3766"/>
              <a:ext cx="288" cy="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100" b="1">
                  <a:cs typeface="Times New Roman" charset="0"/>
                  <a:sym typeface="Symbol" charset="0"/>
                </a:rPr>
                <a:t></a:t>
              </a:r>
              <a:r>
                <a:rPr lang="en-US" sz="1100" b="1">
                  <a:cs typeface="Times New Roman" charset="0"/>
                </a:rPr>
                <a:t>   </a:t>
              </a:r>
              <a:endParaRPr lang="en-US" sz="1100" b="1">
                <a:cs typeface="Times New Roman" charset="0"/>
                <a:sym typeface="Symbol" charset="0"/>
              </a:endParaRPr>
            </a:p>
          </p:txBody>
        </p:sp>
      </p:grpSp>
      <p:grpSp>
        <p:nvGrpSpPr>
          <p:cNvPr id="16398" name="Group 1062"/>
          <p:cNvGrpSpPr>
            <a:grpSpLocks/>
          </p:cNvGrpSpPr>
          <p:nvPr/>
        </p:nvGrpSpPr>
        <p:grpSpPr bwMode="auto">
          <a:xfrm>
            <a:off x="4789488" y="4952997"/>
            <a:ext cx="1081087" cy="411162"/>
            <a:chOff x="3559" y="2880"/>
            <a:chExt cx="681" cy="259"/>
          </a:xfrm>
        </p:grpSpPr>
        <p:grpSp>
          <p:nvGrpSpPr>
            <p:cNvPr id="16399" name="Group 1063"/>
            <p:cNvGrpSpPr>
              <a:grpSpLocks/>
            </p:cNvGrpSpPr>
            <p:nvPr/>
          </p:nvGrpSpPr>
          <p:grpSpPr bwMode="auto">
            <a:xfrm>
              <a:off x="3559" y="2902"/>
              <a:ext cx="311" cy="233"/>
              <a:chOff x="512" y="3578"/>
              <a:chExt cx="311" cy="233"/>
            </a:xfrm>
          </p:grpSpPr>
          <p:sp>
            <p:nvSpPr>
              <p:cNvPr id="528424" name="Text Box 1064"/>
              <p:cNvSpPr txBox="1">
                <a:spLocks noChangeArrowheads="1"/>
              </p:cNvSpPr>
              <p:nvPr/>
            </p:nvSpPr>
            <p:spPr bwMode="auto">
              <a:xfrm>
                <a:off x="512" y="3578"/>
                <a:ext cx="227"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i="1">
                    <a:cs typeface="+mn-cs"/>
                  </a:rPr>
                  <a:t>a</a:t>
                </a:r>
              </a:p>
            </p:txBody>
          </p:sp>
          <p:sp>
            <p:nvSpPr>
              <p:cNvPr id="528425" name="Rectangle 1065"/>
              <p:cNvSpPr>
                <a:spLocks noChangeArrowheads="1"/>
              </p:cNvSpPr>
              <p:nvPr/>
            </p:nvSpPr>
            <p:spPr bwMode="auto">
              <a:xfrm>
                <a:off x="535" y="3580"/>
                <a:ext cx="288" cy="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100" b="1">
                    <a:cs typeface="Times New Roman" charset="0"/>
                    <a:sym typeface="Symbol" charset="0"/>
                  </a:rPr>
                  <a:t></a:t>
                </a:r>
                <a:r>
                  <a:rPr lang="en-US" sz="1100" b="1">
                    <a:cs typeface="Times New Roman" charset="0"/>
                  </a:rPr>
                  <a:t>   </a:t>
                </a:r>
                <a:endParaRPr lang="en-US" sz="1100" b="1">
                  <a:cs typeface="Times New Roman" charset="0"/>
                  <a:sym typeface="Symbol" charset="0"/>
                </a:endParaRPr>
              </a:p>
            </p:txBody>
          </p:sp>
        </p:grpSp>
        <p:grpSp>
          <p:nvGrpSpPr>
            <p:cNvPr id="16400" name="Group 1066"/>
            <p:cNvGrpSpPr>
              <a:grpSpLocks/>
            </p:cNvGrpSpPr>
            <p:nvPr/>
          </p:nvGrpSpPr>
          <p:grpSpPr bwMode="auto">
            <a:xfrm>
              <a:off x="3929" y="2880"/>
              <a:ext cx="311" cy="259"/>
              <a:chOff x="2825" y="3766"/>
              <a:chExt cx="311" cy="259"/>
            </a:xfrm>
          </p:grpSpPr>
          <p:sp>
            <p:nvSpPr>
              <p:cNvPr id="528427" name="Text Box 1067"/>
              <p:cNvSpPr txBox="1">
                <a:spLocks noChangeArrowheads="1"/>
              </p:cNvSpPr>
              <p:nvPr/>
            </p:nvSpPr>
            <p:spPr bwMode="auto">
              <a:xfrm>
                <a:off x="2825" y="3792"/>
                <a:ext cx="227" cy="2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i="1">
                    <a:cs typeface="+mn-cs"/>
                  </a:rPr>
                  <a:t>b</a:t>
                </a:r>
              </a:p>
            </p:txBody>
          </p:sp>
          <p:sp>
            <p:nvSpPr>
              <p:cNvPr id="528428" name="Rectangle 1068"/>
              <p:cNvSpPr>
                <a:spLocks noChangeArrowheads="1"/>
              </p:cNvSpPr>
              <p:nvPr/>
            </p:nvSpPr>
            <p:spPr bwMode="auto">
              <a:xfrm>
                <a:off x="2848" y="3766"/>
                <a:ext cx="288" cy="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100" b="1">
                    <a:cs typeface="Times New Roman" charset="0"/>
                    <a:sym typeface="Symbol" charset="0"/>
                  </a:rPr>
                  <a:t></a:t>
                </a:r>
                <a:r>
                  <a:rPr lang="en-US" sz="1100" b="1">
                    <a:cs typeface="Times New Roman" charset="0"/>
                  </a:rPr>
                  <a:t>   </a:t>
                </a:r>
                <a:endParaRPr lang="en-US" sz="1100" b="1">
                  <a:cs typeface="Times New Roman" charset="0"/>
                  <a:sym typeface="Symbol" charset="0"/>
                </a:endParaRPr>
              </a:p>
            </p:txBody>
          </p:sp>
        </p:grpSp>
        <p:sp>
          <p:nvSpPr>
            <p:cNvPr id="528429" name="Line 1069"/>
            <p:cNvSpPr>
              <a:spLocks noChangeShapeType="1"/>
            </p:cNvSpPr>
            <p:nvPr/>
          </p:nvSpPr>
          <p:spPr bwMode="auto">
            <a:xfrm>
              <a:off x="3785" y="3058"/>
              <a:ext cx="144"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528430" name="Line 1070"/>
            <p:cNvSpPr>
              <a:spLocks noChangeShapeType="1"/>
            </p:cNvSpPr>
            <p:nvPr/>
          </p:nvSpPr>
          <p:spPr bwMode="auto">
            <a:xfrm>
              <a:off x="3783" y="3091"/>
              <a:ext cx="144" cy="0"/>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Tree>
    <p:extLst>
      <p:ext uri="{BB962C8B-B14F-4D97-AF65-F5344CB8AC3E}">
        <p14:creationId xmlns:p14="http://schemas.microsoft.com/office/powerpoint/2010/main" val="22839355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Slide Number Placeholder 4"/>
          <p:cNvSpPr>
            <a:spLocks noGrp="1"/>
          </p:cNvSpPr>
          <p:nvPr>
            <p:ph type="sldNum" sz="quarter" idx="12"/>
          </p:nvPr>
        </p:nvSpPr>
        <p:spPr/>
        <p:txBody>
          <a:bodyPr/>
          <a:lstStyle/>
          <a:p>
            <a:pPr>
              <a:defRPr/>
            </a:pPr>
            <a:fld id="{D8F04B9A-7D89-154A-81CE-2FE4BE0BC734}" type="slidenum">
              <a:rPr lang="en-US"/>
              <a:pPr>
                <a:defRPr/>
              </a:pPr>
              <a:t>14</a:t>
            </a:fld>
            <a:endParaRPr lang="en-US"/>
          </a:p>
        </p:txBody>
      </p:sp>
      <p:sp>
        <p:nvSpPr>
          <p:cNvPr id="450562" name="Rectangle 2"/>
          <p:cNvSpPr>
            <a:spLocks noGrp="1" noChangeArrowheads="1"/>
          </p:cNvSpPr>
          <p:nvPr>
            <p:ph type="title"/>
          </p:nvPr>
        </p:nvSpPr>
        <p:spPr>
          <a:xfrm>
            <a:off x="685800" y="152400"/>
            <a:ext cx="7772400" cy="1143000"/>
          </a:xfrm>
        </p:spPr>
        <p:txBody>
          <a:bodyPr/>
          <a:lstStyle/>
          <a:p>
            <a:pPr>
              <a:defRPr/>
            </a:pPr>
            <a:r>
              <a:rPr lang="en-US" sz="3600">
                <a:cs typeface="+mj-cs"/>
              </a:rPr>
              <a:t>Ewald Sphere</a:t>
            </a:r>
            <a:endParaRPr lang="en-US">
              <a:cs typeface="+mj-cs"/>
            </a:endParaRPr>
          </a:p>
        </p:txBody>
      </p:sp>
      <p:grpSp>
        <p:nvGrpSpPr>
          <p:cNvPr id="18435" name="Group 107"/>
          <p:cNvGrpSpPr>
            <a:grpSpLocks/>
          </p:cNvGrpSpPr>
          <p:nvPr/>
        </p:nvGrpSpPr>
        <p:grpSpPr bwMode="auto">
          <a:xfrm>
            <a:off x="2012949" y="1485900"/>
            <a:ext cx="5164139" cy="3913188"/>
            <a:chOff x="1268" y="936"/>
            <a:chExt cx="3253" cy="2465"/>
          </a:xfrm>
        </p:grpSpPr>
        <p:grpSp>
          <p:nvGrpSpPr>
            <p:cNvPr id="18443" name="Group 108"/>
            <p:cNvGrpSpPr>
              <a:grpSpLocks/>
            </p:cNvGrpSpPr>
            <p:nvPr/>
          </p:nvGrpSpPr>
          <p:grpSpPr bwMode="auto">
            <a:xfrm>
              <a:off x="1268" y="936"/>
              <a:ext cx="3253" cy="2432"/>
              <a:chOff x="1268" y="936"/>
              <a:chExt cx="3253" cy="2432"/>
            </a:xfrm>
          </p:grpSpPr>
          <p:sp>
            <p:nvSpPr>
              <p:cNvPr id="450669" name="Oval 109"/>
              <p:cNvSpPr>
                <a:spLocks noChangeArrowheads="1"/>
              </p:cNvSpPr>
              <p:nvPr/>
            </p:nvSpPr>
            <p:spPr bwMode="auto">
              <a:xfrm>
                <a:off x="1268" y="251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0" name="Oval 110"/>
              <p:cNvSpPr>
                <a:spLocks noChangeArrowheads="1"/>
              </p:cNvSpPr>
              <p:nvPr/>
            </p:nvSpPr>
            <p:spPr bwMode="auto">
              <a:xfrm>
                <a:off x="1269" y="304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1" name="Oval 111"/>
              <p:cNvSpPr>
                <a:spLocks noChangeArrowheads="1"/>
              </p:cNvSpPr>
              <p:nvPr/>
            </p:nvSpPr>
            <p:spPr bwMode="auto">
              <a:xfrm>
                <a:off x="1714" y="278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2" name="Oval 112"/>
              <p:cNvSpPr>
                <a:spLocks noChangeArrowheads="1"/>
              </p:cNvSpPr>
              <p:nvPr/>
            </p:nvSpPr>
            <p:spPr bwMode="auto">
              <a:xfrm>
                <a:off x="1714" y="227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3" name="Oval 113"/>
              <p:cNvSpPr>
                <a:spLocks noChangeArrowheads="1"/>
              </p:cNvSpPr>
              <p:nvPr/>
            </p:nvSpPr>
            <p:spPr bwMode="auto">
              <a:xfrm>
                <a:off x="1715" y="3319"/>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4" name="Oval 114"/>
              <p:cNvSpPr>
                <a:spLocks noChangeArrowheads="1"/>
              </p:cNvSpPr>
              <p:nvPr/>
            </p:nvSpPr>
            <p:spPr bwMode="auto">
              <a:xfrm>
                <a:off x="2180" y="251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5" name="Oval 115"/>
              <p:cNvSpPr>
                <a:spLocks noChangeArrowheads="1"/>
              </p:cNvSpPr>
              <p:nvPr/>
            </p:nvSpPr>
            <p:spPr bwMode="auto">
              <a:xfrm>
                <a:off x="2181" y="304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6" name="Oval 116"/>
              <p:cNvSpPr>
                <a:spLocks noChangeArrowheads="1"/>
              </p:cNvSpPr>
              <p:nvPr/>
            </p:nvSpPr>
            <p:spPr bwMode="auto">
              <a:xfrm>
                <a:off x="2633" y="278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7" name="Oval 117"/>
              <p:cNvSpPr>
                <a:spLocks noChangeArrowheads="1"/>
              </p:cNvSpPr>
              <p:nvPr/>
            </p:nvSpPr>
            <p:spPr bwMode="auto">
              <a:xfrm>
                <a:off x="2633" y="227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8" name="Oval 118"/>
              <p:cNvSpPr>
                <a:spLocks noChangeArrowheads="1"/>
              </p:cNvSpPr>
              <p:nvPr/>
            </p:nvSpPr>
            <p:spPr bwMode="auto">
              <a:xfrm>
                <a:off x="2634" y="332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79" name="Oval 119"/>
              <p:cNvSpPr>
                <a:spLocks noChangeArrowheads="1"/>
              </p:cNvSpPr>
              <p:nvPr/>
            </p:nvSpPr>
            <p:spPr bwMode="auto">
              <a:xfrm>
                <a:off x="3100" y="251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0" name="Oval 120"/>
              <p:cNvSpPr>
                <a:spLocks noChangeArrowheads="1"/>
              </p:cNvSpPr>
              <p:nvPr/>
            </p:nvSpPr>
            <p:spPr bwMode="auto">
              <a:xfrm>
                <a:off x="3101" y="305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1" name="Oval 121"/>
              <p:cNvSpPr>
                <a:spLocks noChangeArrowheads="1"/>
              </p:cNvSpPr>
              <p:nvPr/>
            </p:nvSpPr>
            <p:spPr bwMode="auto">
              <a:xfrm>
                <a:off x="3552" y="2773"/>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2" name="Oval 122"/>
              <p:cNvSpPr>
                <a:spLocks noChangeArrowheads="1"/>
              </p:cNvSpPr>
              <p:nvPr/>
            </p:nvSpPr>
            <p:spPr bwMode="auto">
              <a:xfrm>
                <a:off x="3552" y="2259"/>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3" name="Oval 123"/>
              <p:cNvSpPr>
                <a:spLocks noChangeArrowheads="1"/>
              </p:cNvSpPr>
              <p:nvPr/>
            </p:nvSpPr>
            <p:spPr bwMode="auto">
              <a:xfrm>
                <a:off x="3553" y="330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4" name="Oval 124"/>
              <p:cNvSpPr>
                <a:spLocks noChangeArrowheads="1"/>
              </p:cNvSpPr>
              <p:nvPr/>
            </p:nvSpPr>
            <p:spPr bwMode="auto">
              <a:xfrm>
                <a:off x="4012" y="251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5" name="Oval 125"/>
              <p:cNvSpPr>
                <a:spLocks noChangeArrowheads="1"/>
              </p:cNvSpPr>
              <p:nvPr/>
            </p:nvSpPr>
            <p:spPr bwMode="auto">
              <a:xfrm>
                <a:off x="4013" y="304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6" name="Oval 126"/>
              <p:cNvSpPr>
                <a:spLocks noChangeArrowheads="1"/>
              </p:cNvSpPr>
              <p:nvPr/>
            </p:nvSpPr>
            <p:spPr bwMode="auto">
              <a:xfrm>
                <a:off x="4471" y="275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7" name="Oval 127"/>
              <p:cNvSpPr>
                <a:spLocks noChangeArrowheads="1"/>
              </p:cNvSpPr>
              <p:nvPr/>
            </p:nvSpPr>
            <p:spPr bwMode="auto">
              <a:xfrm>
                <a:off x="4471" y="2243"/>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8" name="Oval 128"/>
              <p:cNvSpPr>
                <a:spLocks noChangeArrowheads="1"/>
              </p:cNvSpPr>
              <p:nvPr/>
            </p:nvSpPr>
            <p:spPr bwMode="auto">
              <a:xfrm>
                <a:off x="1268" y="199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89" name="Oval 129"/>
              <p:cNvSpPr>
                <a:spLocks noChangeArrowheads="1"/>
              </p:cNvSpPr>
              <p:nvPr/>
            </p:nvSpPr>
            <p:spPr bwMode="auto">
              <a:xfrm>
                <a:off x="1269" y="146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0" name="Oval 130"/>
              <p:cNvSpPr>
                <a:spLocks noChangeArrowheads="1"/>
              </p:cNvSpPr>
              <p:nvPr/>
            </p:nvSpPr>
            <p:spPr bwMode="auto">
              <a:xfrm>
                <a:off x="1715" y="174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1" name="Oval 131"/>
              <p:cNvSpPr>
                <a:spLocks noChangeArrowheads="1"/>
              </p:cNvSpPr>
              <p:nvPr/>
            </p:nvSpPr>
            <p:spPr bwMode="auto">
              <a:xfrm>
                <a:off x="2180" y="199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2" name="Oval 132"/>
              <p:cNvSpPr>
                <a:spLocks noChangeArrowheads="1"/>
              </p:cNvSpPr>
              <p:nvPr/>
            </p:nvSpPr>
            <p:spPr bwMode="auto">
              <a:xfrm>
                <a:off x="2181" y="146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3" name="Oval 133"/>
              <p:cNvSpPr>
                <a:spLocks noChangeArrowheads="1"/>
              </p:cNvSpPr>
              <p:nvPr/>
            </p:nvSpPr>
            <p:spPr bwMode="auto">
              <a:xfrm>
                <a:off x="2634" y="174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4" name="Oval 134"/>
              <p:cNvSpPr>
                <a:spLocks noChangeArrowheads="1"/>
              </p:cNvSpPr>
              <p:nvPr/>
            </p:nvSpPr>
            <p:spPr bwMode="auto">
              <a:xfrm>
                <a:off x="3100" y="2003"/>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5" name="Oval 135"/>
              <p:cNvSpPr>
                <a:spLocks noChangeArrowheads="1"/>
              </p:cNvSpPr>
              <p:nvPr/>
            </p:nvSpPr>
            <p:spPr bwMode="auto">
              <a:xfrm>
                <a:off x="3101" y="147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6" name="Oval 136"/>
              <p:cNvSpPr>
                <a:spLocks noChangeArrowheads="1"/>
              </p:cNvSpPr>
              <p:nvPr/>
            </p:nvSpPr>
            <p:spPr bwMode="auto">
              <a:xfrm>
                <a:off x="3553" y="173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7" name="Oval 137"/>
              <p:cNvSpPr>
                <a:spLocks noChangeArrowheads="1"/>
              </p:cNvSpPr>
              <p:nvPr/>
            </p:nvSpPr>
            <p:spPr bwMode="auto">
              <a:xfrm>
                <a:off x="4012" y="199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8" name="Oval 138"/>
              <p:cNvSpPr>
                <a:spLocks noChangeArrowheads="1"/>
              </p:cNvSpPr>
              <p:nvPr/>
            </p:nvSpPr>
            <p:spPr bwMode="auto">
              <a:xfrm>
                <a:off x="4013" y="1468"/>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699" name="Oval 139"/>
              <p:cNvSpPr>
                <a:spLocks noChangeArrowheads="1"/>
              </p:cNvSpPr>
              <p:nvPr/>
            </p:nvSpPr>
            <p:spPr bwMode="auto">
              <a:xfrm>
                <a:off x="4472" y="1714"/>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0" name="Oval 140"/>
              <p:cNvSpPr>
                <a:spLocks noChangeArrowheads="1"/>
              </p:cNvSpPr>
              <p:nvPr/>
            </p:nvSpPr>
            <p:spPr bwMode="auto">
              <a:xfrm>
                <a:off x="4472" y="329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1" name="Oval 141"/>
              <p:cNvSpPr>
                <a:spLocks noChangeArrowheads="1"/>
              </p:cNvSpPr>
              <p:nvPr/>
            </p:nvSpPr>
            <p:spPr bwMode="auto">
              <a:xfrm>
                <a:off x="1269" y="146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2" name="Oval 142"/>
              <p:cNvSpPr>
                <a:spLocks noChangeArrowheads="1"/>
              </p:cNvSpPr>
              <p:nvPr/>
            </p:nvSpPr>
            <p:spPr bwMode="auto">
              <a:xfrm>
                <a:off x="1270" y="9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3" name="Oval 143"/>
              <p:cNvSpPr>
                <a:spLocks noChangeArrowheads="1"/>
              </p:cNvSpPr>
              <p:nvPr/>
            </p:nvSpPr>
            <p:spPr bwMode="auto">
              <a:xfrm>
                <a:off x="1716" y="1210"/>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4" name="Oval 144"/>
              <p:cNvSpPr>
                <a:spLocks noChangeArrowheads="1"/>
              </p:cNvSpPr>
              <p:nvPr/>
            </p:nvSpPr>
            <p:spPr bwMode="auto">
              <a:xfrm>
                <a:off x="2181" y="1465"/>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5" name="Oval 145"/>
              <p:cNvSpPr>
                <a:spLocks noChangeArrowheads="1"/>
              </p:cNvSpPr>
              <p:nvPr/>
            </p:nvSpPr>
            <p:spPr bwMode="auto">
              <a:xfrm>
                <a:off x="2182" y="93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6" name="Oval 146"/>
              <p:cNvSpPr>
                <a:spLocks noChangeArrowheads="1"/>
              </p:cNvSpPr>
              <p:nvPr/>
            </p:nvSpPr>
            <p:spPr bwMode="auto">
              <a:xfrm>
                <a:off x="2635" y="1211"/>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7" name="Oval 147"/>
              <p:cNvSpPr>
                <a:spLocks noChangeArrowheads="1"/>
              </p:cNvSpPr>
              <p:nvPr/>
            </p:nvSpPr>
            <p:spPr bwMode="auto">
              <a:xfrm>
                <a:off x="3101" y="1472"/>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8" name="Oval 148"/>
              <p:cNvSpPr>
                <a:spLocks noChangeArrowheads="1"/>
              </p:cNvSpPr>
              <p:nvPr/>
            </p:nvSpPr>
            <p:spPr bwMode="auto">
              <a:xfrm>
                <a:off x="3102" y="943"/>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09" name="Oval 149"/>
              <p:cNvSpPr>
                <a:spLocks noChangeArrowheads="1"/>
              </p:cNvSpPr>
              <p:nvPr/>
            </p:nvSpPr>
            <p:spPr bwMode="auto">
              <a:xfrm>
                <a:off x="3554" y="1199"/>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10" name="Oval 150"/>
              <p:cNvSpPr>
                <a:spLocks noChangeArrowheads="1"/>
              </p:cNvSpPr>
              <p:nvPr/>
            </p:nvSpPr>
            <p:spPr bwMode="auto">
              <a:xfrm>
                <a:off x="4013" y="1466"/>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11" name="Oval 151"/>
              <p:cNvSpPr>
                <a:spLocks noChangeArrowheads="1"/>
              </p:cNvSpPr>
              <p:nvPr/>
            </p:nvSpPr>
            <p:spPr bwMode="auto">
              <a:xfrm>
                <a:off x="4014" y="937"/>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12" name="Oval 152"/>
              <p:cNvSpPr>
                <a:spLocks noChangeArrowheads="1"/>
              </p:cNvSpPr>
              <p:nvPr/>
            </p:nvSpPr>
            <p:spPr bwMode="auto">
              <a:xfrm>
                <a:off x="4473" y="1183"/>
                <a:ext cx="48" cy="4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50713" name="Oval 153"/>
            <p:cNvSpPr>
              <a:spLocks noChangeArrowheads="1"/>
            </p:cNvSpPr>
            <p:nvPr/>
          </p:nvSpPr>
          <p:spPr bwMode="auto">
            <a:xfrm>
              <a:off x="1749" y="1399"/>
              <a:ext cx="1824" cy="1776"/>
            </a:xfrm>
            <a:prstGeom prst="ellipse">
              <a:avLst/>
            </a:pr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50714" name="Line 154"/>
            <p:cNvSpPr>
              <a:spLocks noChangeShapeType="1"/>
            </p:cNvSpPr>
            <p:nvPr/>
          </p:nvSpPr>
          <p:spPr bwMode="auto">
            <a:xfrm>
              <a:off x="1431" y="2297"/>
              <a:ext cx="216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50715" name="Line 155"/>
            <p:cNvSpPr>
              <a:spLocks noChangeShapeType="1"/>
            </p:cNvSpPr>
            <p:nvPr/>
          </p:nvSpPr>
          <p:spPr bwMode="auto">
            <a:xfrm flipV="1">
              <a:off x="2647" y="1248"/>
              <a:ext cx="624" cy="105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50716" name="Line 156"/>
            <p:cNvSpPr>
              <a:spLocks noChangeShapeType="1"/>
            </p:cNvSpPr>
            <p:nvPr/>
          </p:nvSpPr>
          <p:spPr bwMode="auto">
            <a:xfrm>
              <a:off x="2654" y="2297"/>
              <a:ext cx="672" cy="110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50717" name="Line 157"/>
            <p:cNvSpPr>
              <a:spLocks noChangeShapeType="1"/>
            </p:cNvSpPr>
            <p:nvPr/>
          </p:nvSpPr>
          <p:spPr bwMode="auto">
            <a:xfrm flipV="1">
              <a:off x="3600" y="2016"/>
              <a:ext cx="432" cy="281"/>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50718" name="Line 158"/>
            <p:cNvSpPr>
              <a:spLocks noChangeShapeType="1"/>
            </p:cNvSpPr>
            <p:nvPr/>
          </p:nvSpPr>
          <p:spPr bwMode="auto">
            <a:xfrm>
              <a:off x="3579" y="2270"/>
              <a:ext cx="0" cy="52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450719" name="Line 159"/>
          <p:cNvSpPr>
            <a:spLocks noChangeShapeType="1"/>
          </p:cNvSpPr>
          <p:nvPr/>
        </p:nvSpPr>
        <p:spPr bwMode="auto">
          <a:xfrm>
            <a:off x="4471988" y="3244850"/>
            <a:ext cx="228600" cy="3810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50720" name="Text Box 160"/>
          <p:cNvSpPr txBox="1">
            <a:spLocks noChangeArrowheads="1"/>
          </p:cNvSpPr>
          <p:nvPr/>
        </p:nvSpPr>
        <p:spPr bwMode="auto">
          <a:xfrm>
            <a:off x="4591123" y="3167063"/>
            <a:ext cx="506268"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a:cs typeface="+mn-cs"/>
              </a:rPr>
              <a:t>2 </a:t>
            </a:r>
            <a:r>
              <a:rPr lang="en-US" sz="2000" b="1">
                <a:cs typeface="Times New Roman" charset="0"/>
                <a:sym typeface="Symbol" charset="0"/>
              </a:rPr>
              <a:t></a:t>
            </a:r>
            <a:r>
              <a:rPr lang="en-US" sz="2000">
                <a:cs typeface="+mn-cs"/>
              </a:rPr>
              <a:t> </a:t>
            </a:r>
          </a:p>
        </p:txBody>
      </p:sp>
      <p:sp>
        <p:nvSpPr>
          <p:cNvPr id="450721" name="Text Box 161"/>
          <p:cNvSpPr txBox="1">
            <a:spLocks noChangeArrowheads="1"/>
          </p:cNvSpPr>
          <p:nvPr/>
        </p:nvSpPr>
        <p:spPr bwMode="auto">
          <a:xfrm>
            <a:off x="5084596" y="3590926"/>
            <a:ext cx="314659"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sz="2000">
                <a:cs typeface="+mn-cs"/>
              </a:rPr>
              <a:t>1</a:t>
            </a:r>
          </a:p>
        </p:txBody>
      </p:sp>
      <p:sp>
        <p:nvSpPr>
          <p:cNvPr id="450722" name="Line 162"/>
          <p:cNvSpPr>
            <a:spLocks noChangeShapeType="1"/>
          </p:cNvSpPr>
          <p:nvPr/>
        </p:nvSpPr>
        <p:spPr bwMode="auto">
          <a:xfrm>
            <a:off x="5127625" y="3929063"/>
            <a:ext cx="228600" cy="0"/>
          </a:xfrm>
          <a:prstGeom prst="line">
            <a:avLst/>
          </a:prstGeom>
          <a:noFill/>
          <a:ln w="190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50723" name="Text Box 163"/>
          <p:cNvSpPr txBox="1">
            <a:spLocks noChangeArrowheads="1"/>
          </p:cNvSpPr>
          <p:nvPr/>
        </p:nvSpPr>
        <p:spPr bwMode="auto">
          <a:xfrm>
            <a:off x="5656340" y="3973513"/>
            <a:ext cx="60785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cs typeface="+mn-cs"/>
              </a:rPr>
              <a:t> h a</a:t>
            </a:r>
            <a:r>
              <a:rPr lang="en-US" b="1" baseline="30000">
                <a:cs typeface="Times New Roman" charset="0"/>
              </a:rPr>
              <a:t>*</a:t>
            </a:r>
            <a:endParaRPr lang="en-US" sz="2000" b="1">
              <a:cs typeface="+mn-cs"/>
            </a:endParaRPr>
          </a:p>
        </p:txBody>
      </p:sp>
      <p:sp>
        <p:nvSpPr>
          <p:cNvPr id="450724" name="Text Box 164"/>
          <p:cNvSpPr txBox="1">
            <a:spLocks noChangeArrowheads="1"/>
          </p:cNvSpPr>
          <p:nvPr/>
        </p:nvSpPr>
        <p:spPr bwMode="auto">
          <a:xfrm>
            <a:off x="5800865" y="2890838"/>
            <a:ext cx="595035"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a:cs typeface="+mn-cs"/>
              </a:rPr>
              <a:t> k a</a:t>
            </a:r>
            <a:r>
              <a:rPr lang="en-US" b="1" baseline="30000">
                <a:cs typeface="Times New Roman" charset="0"/>
              </a:rPr>
              <a:t>*</a:t>
            </a:r>
            <a:r>
              <a:rPr lang="en-US" sz="2000" b="1">
                <a:cs typeface="+mn-cs"/>
              </a:rPr>
              <a:t> </a:t>
            </a:r>
          </a:p>
        </p:txBody>
      </p:sp>
      <p:sp>
        <p:nvSpPr>
          <p:cNvPr id="450725" name="Text Box 165"/>
          <p:cNvSpPr txBox="1">
            <a:spLocks noChangeArrowheads="1"/>
          </p:cNvSpPr>
          <p:nvPr/>
        </p:nvSpPr>
        <p:spPr bwMode="auto">
          <a:xfrm>
            <a:off x="5105400" y="3962400"/>
            <a:ext cx="3048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Symbol" charset="0"/>
              </a:rPr>
              <a:t></a:t>
            </a:r>
            <a:endParaRPr lang="en-US">
              <a:cs typeface="+mn-cs"/>
            </a:endParaRPr>
          </a:p>
        </p:txBody>
      </p:sp>
      <p:sp>
        <p:nvSpPr>
          <p:cNvPr id="2" name="TextBox 1"/>
          <p:cNvSpPr txBox="1"/>
          <p:nvPr/>
        </p:nvSpPr>
        <p:spPr>
          <a:xfrm>
            <a:off x="487362" y="5433021"/>
            <a:ext cx="8305800" cy="1477328"/>
          </a:xfrm>
          <a:prstGeom prst="rect">
            <a:avLst/>
          </a:prstGeom>
          <a:noFill/>
        </p:spPr>
        <p:txBody>
          <a:bodyPr wrap="square" rtlCol="0">
            <a:spAutoFit/>
          </a:bodyPr>
          <a:lstStyle/>
          <a:p>
            <a:r>
              <a:rPr lang="en-US" sz="1800" dirty="0"/>
              <a:t>For every lattice in real space there is a corresponding lattice in “</a:t>
            </a:r>
            <a:r>
              <a:rPr lang="en-US" sz="1800" dirty="0" err="1"/>
              <a:t>recripocal</a:t>
            </a:r>
            <a:r>
              <a:rPr lang="en-US" sz="1800" dirty="0"/>
              <a:t>” i.e. diffraction space. Distances between lattice points are proportional to 1/lattice dimensions in real space.  The origin of the reciprocal lattice is at O. Lattice points (corresponding to diffraction spots one can observe) are indexed by Miller indices h and k </a:t>
            </a:r>
          </a:p>
        </p:txBody>
      </p:sp>
      <p:sp>
        <p:nvSpPr>
          <p:cNvPr id="3" name="TextBox 2"/>
          <p:cNvSpPr txBox="1"/>
          <p:nvPr/>
        </p:nvSpPr>
        <p:spPr>
          <a:xfrm>
            <a:off x="5800865" y="3681413"/>
            <a:ext cx="463334" cy="369332"/>
          </a:xfrm>
          <a:prstGeom prst="rect">
            <a:avLst/>
          </a:prstGeom>
          <a:noFill/>
        </p:spPr>
        <p:txBody>
          <a:bodyPr wrap="square" rtlCol="0">
            <a:spAutoFit/>
          </a:bodyPr>
          <a:lstStyle/>
          <a:p>
            <a:r>
              <a:rPr lang="en-US" b="1" dirty="0"/>
              <a:t>O</a:t>
            </a:r>
          </a:p>
        </p:txBody>
      </p:sp>
      <p:cxnSp>
        <p:nvCxnSpPr>
          <p:cNvPr id="5" name="Straight Arrow Connector 4"/>
          <p:cNvCxnSpPr/>
          <p:nvPr/>
        </p:nvCxnSpPr>
        <p:spPr>
          <a:xfrm flipH="1" flipV="1">
            <a:off x="5718175" y="3681413"/>
            <a:ext cx="174625" cy="904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5200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p:txBody>
          <a:bodyPr/>
          <a:lstStyle/>
          <a:p>
            <a:pPr>
              <a:defRPr/>
            </a:pPr>
            <a:fld id="{A7849936-47AD-A246-A49E-FE0443A600F3}" type="slidenum">
              <a:rPr lang="en-US"/>
              <a:pPr>
                <a:defRPr/>
              </a:pPr>
              <a:t>15</a:t>
            </a:fld>
            <a:endParaRPr lang="en-US"/>
          </a:p>
        </p:txBody>
      </p:sp>
      <p:sp>
        <p:nvSpPr>
          <p:cNvPr id="632834" name="Rectangle 2"/>
          <p:cNvSpPr>
            <a:spLocks noGrp="1" noChangeArrowheads="1"/>
          </p:cNvSpPr>
          <p:nvPr>
            <p:ph type="title"/>
          </p:nvPr>
        </p:nvSpPr>
        <p:spPr>
          <a:xfrm>
            <a:off x="533400" y="304800"/>
            <a:ext cx="7772400" cy="1143000"/>
          </a:xfrm>
        </p:spPr>
        <p:txBody>
          <a:bodyPr>
            <a:normAutofit fontScale="90000"/>
          </a:bodyPr>
          <a:lstStyle/>
          <a:p>
            <a:pPr>
              <a:defRPr/>
            </a:pPr>
            <a:r>
              <a:rPr lang="en-US">
                <a:cs typeface="+mj-cs"/>
              </a:rPr>
              <a:t>End on view of hexagonal reciprocal lattice</a:t>
            </a:r>
          </a:p>
        </p:txBody>
      </p:sp>
      <p:pic>
        <p:nvPicPr>
          <p:cNvPr id="6328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958975"/>
            <a:ext cx="5029200" cy="441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extBox 1"/>
          <p:cNvSpPr txBox="1"/>
          <p:nvPr/>
        </p:nvSpPr>
        <p:spPr>
          <a:xfrm>
            <a:off x="304800" y="1752600"/>
            <a:ext cx="2209800" cy="3416320"/>
          </a:xfrm>
          <a:prstGeom prst="rect">
            <a:avLst/>
          </a:prstGeom>
          <a:noFill/>
        </p:spPr>
        <p:txBody>
          <a:bodyPr wrap="square" rtlCol="0">
            <a:spAutoFit/>
          </a:bodyPr>
          <a:lstStyle/>
          <a:p>
            <a:r>
              <a:rPr lang="en-US" dirty="0"/>
              <a:t>This was taken by shining the X-ray beam down the axis of a muscle myofibril.(one crystallite)</a:t>
            </a:r>
          </a:p>
          <a:p>
            <a:r>
              <a:rPr lang="en-US" dirty="0"/>
              <a:t>Not the way we normally do it.</a:t>
            </a:r>
          </a:p>
        </p:txBody>
      </p:sp>
    </p:spTree>
    <p:extLst>
      <p:ext uri="{BB962C8B-B14F-4D97-AF65-F5344CB8AC3E}">
        <p14:creationId xmlns:p14="http://schemas.microsoft.com/office/powerpoint/2010/main" val="3438623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lide Number Placeholder 3"/>
          <p:cNvSpPr>
            <a:spLocks noGrp="1"/>
          </p:cNvSpPr>
          <p:nvPr>
            <p:ph type="sldNum" sz="quarter" idx="12"/>
          </p:nvPr>
        </p:nvSpPr>
        <p:spPr/>
        <p:txBody>
          <a:bodyPr/>
          <a:lstStyle/>
          <a:p>
            <a:pPr>
              <a:defRPr/>
            </a:pPr>
            <a:fld id="{331F3906-894D-274A-9099-88D340EE2045}" type="slidenum">
              <a:rPr lang="en-US"/>
              <a:pPr>
                <a:defRPr/>
              </a:pPr>
              <a:t>16</a:t>
            </a:fld>
            <a:endParaRPr lang="en-US"/>
          </a:p>
        </p:txBody>
      </p:sp>
      <p:grpSp>
        <p:nvGrpSpPr>
          <p:cNvPr id="22530" name="Group 2"/>
          <p:cNvGrpSpPr>
            <a:grpSpLocks/>
          </p:cNvGrpSpPr>
          <p:nvPr/>
        </p:nvGrpSpPr>
        <p:grpSpPr bwMode="auto">
          <a:xfrm rot="3606378">
            <a:off x="4865688" y="3243263"/>
            <a:ext cx="304800" cy="304800"/>
            <a:chOff x="1488" y="2544"/>
            <a:chExt cx="240" cy="240"/>
          </a:xfrm>
        </p:grpSpPr>
        <p:sp>
          <p:nvSpPr>
            <p:cNvPr id="481283" name="Oval 3"/>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284" name="Line 4"/>
            <p:cNvSpPr>
              <a:spLocks noChangeShapeType="1"/>
            </p:cNvSpPr>
            <p:nvPr/>
          </p:nvSpPr>
          <p:spPr bwMode="auto">
            <a:xfrm flipV="1">
              <a:off x="1603" y="2564"/>
              <a:ext cx="0" cy="193"/>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31" name="Group 5"/>
          <p:cNvGrpSpPr>
            <a:grpSpLocks/>
          </p:cNvGrpSpPr>
          <p:nvPr/>
        </p:nvGrpSpPr>
        <p:grpSpPr bwMode="auto">
          <a:xfrm rot="3606378">
            <a:off x="5000625" y="2892425"/>
            <a:ext cx="381000" cy="381000"/>
            <a:chOff x="1488" y="2544"/>
            <a:chExt cx="240" cy="240"/>
          </a:xfrm>
        </p:grpSpPr>
        <p:sp>
          <p:nvSpPr>
            <p:cNvPr id="481286" name="Oval 6"/>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287" name="Line 7"/>
            <p:cNvSpPr>
              <a:spLocks noChangeShapeType="1"/>
            </p:cNvSpPr>
            <p:nvPr/>
          </p:nvSpPr>
          <p:spPr bwMode="auto">
            <a:xfrm flipV="1">
              <a:off x="1603" y="2564"/>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32" name="Group 8"/>
          <p:cNvGrpSpPr>
            <a:grpSpLocks/>
          </p:cNvGrpSpPr>
          <p:nvPr/>
        </p:nvGrpSpPr>
        <p:grpSpPr bwMode="auto">
          <a:xfrm rot="-1520902">
            <a:off x="5335588" y="3103563"/>
            <a:ext cx="381000" cy="381000"/>
            <a:chOff x="1488" y="2544"/>
            <a:chExt cx="240" cy="240"/>
          </a:xfrm>
        </p:grpSpPr>
        <p:sp>
          <p:nvSpPr>
            <p:cNvPr id="481289" name="Oval 9"/>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290" name="Line 10"/>
            <p:cNvSpPr>
              <a:spLocks noChangeShapeType="1"/>
            </p:cNvSpPr>
            <p:nvPr/>
          </p:nvSpPr>
          <p:spPr bwMode="auto">
            <a:xfrm flipV="1">
              <a:off x="1603" y="2564"/>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33" name="Group 11"/>
          <p:cNvGrpSpPr>
            <a:grpSpLocks/>
          </p:cNvGrpSpPr>
          <p:nvPr/>
        </p:nvGrpSpPr>
        <p:grpSpPr bwMode="auto">
          <a:xfrm rot="6164067">
            <a:off x="5105400" y="3429000"/>
            <a:ext cx="381000" cy="381000"/>
            <a:chOff x="1488" y="2544"/>
            <a:chExt cx="240" cy="240"/>
          </a:xfrm>
        </p:grpSpPr>
        <p:sp>
          <p:nvSpPr>
            <p:cNvPr id="481292" name="Oval 12"/>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293" name="Line 13"/>
            <p:cNvSpPr>
              <a:spLocks noChangeShapeType="1"/>
            </p:cNvSpPr>
            <p:nvPr/>
          </p:nvSpPr>
          <p:spPr bwMode="auto">
            <a:xfrm flipV="1">
              <a:off x="1603" y="2565"/>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34" name="Group 14"/>
          <p:cNvGrpSpPr>
            <a:grpSpLocks/>
          </p:cNvGrpSpPr>
          <p:nvPr/>
        </p:nvGrpSpPr>
        <p:grpSpPr bwMode="auto">
          <a:xfrm>
            <a:off x="3276600" y="1447800"/>
            <a:ext cx="2590800" cy="2590800"/>
            <a:chOff x="2208" y="912"/>
            <a:chExt cx="1488" cy="1536"/>
          </a:xfrm>
        </p:grpSpPr>
        <p:sp>
          <p:nvSpPr>
            <p:cNvPr id="481295" name="Oval 15"/>
            <p:cNvSpPr>
              <a:spLocks noChangeArrowheads="1"/>
            </p:cNvSpPr>
            <p:nvPr/>
          </p:nvSpPr>
          <p:spPr bwMode="auto">
            <a:xfrm>
              <a:off x="2208" y="912"/>
              <a:ext cx="1488" cy="1536"/>
            </a:xfrm>
            <a:prstGeom prst="ellipse">
              <a:avLst/>
            </a:prstGeom>
            <a:noFill/>
            <a:ln w="19050">
              <a:solidFill>
                <a:srgbClr val="990033"/>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22554" name="Group 16"/>
            <p:cNvGrpSpPr>
              <a:grpSpLocks/>
            </p:cNvGrpSpPr>
            <p:nvPr/>
          </p:nvGrpSpPr>
          <p:grpSpPr bwMode="auto">
            <a:xfrm rot="-5625278">
              <a:off x="2969" y="1735"/>
              <a:ext cx="240" cy="239"/>
              <a:chOff x="1488" y="2544"/>
              <a:chExt cx="240" cy="240"/>
            </a:xfrm>
          </p:grpSpPr>
          <p:sp>
            <p:nvSpPr>
              <p:cNvPr id="481297" name="Oval 17"/>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298" name="Line 18"/>
              <p:cNvSpPr>
                <a:spLocks noChangeShapeType="1"/>
              </p:cNvSpPr>
              <p:nvPr/>
            </p:nvSpPr>
            <p:spPr bwMode="auto">
              <a:xfrm flipV="1">
                <a:off x="1603"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55" name="Group 19"/>
            <p:cNvGrpSpPr>
              <a:grpSpLocks/>
            </p:cNvGrpSpPr>
            <p:nvPr/>
          </p:nvGrpSpPr>
          <p:grpSpPr bwMode="auto">
            <a:xfrm rot="9522460">
              <a:off x="2743" y="1426"/>
              <a:ext cx="240" cy="240"/>
              <a:chOff x="1488" y="2544"/>
              <a:chExt cx="240" cy="240"/>
            </a:xfrm>
          </p:grpSpPr>
          <p:sp>
            <p:nvSpPr>
              <p:cNvPr id="481300" name="Oval 20"/>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01" name="Line 21"/>
              <p:cNvSpPr>
                <a:spLocks noChangeShapeType="1"/>
              </p:cNvSpPr>
              <p:nvPr/>
            </p:nvSpPr>
            <p:spPr bwMode="auto">
              <a:xfrm flipV="1">
                <a:off x="1603" y="2564"/>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56" name="Group 22"/>
            <p:cNvGrpSpPr>
              <a:grpSpLocks/>
            </p:cNvGrpSpPr>
            <p:nvPr/>
          </p:nvGrpSpPr>
          <p:grpSpPr bwMode="auto">
            <a:xfrm rot="3606378">
              <a:off x="2976" y="1488"/>
              <a:ext cx="240" cy="240"/>
              <a:chOff x="1488" y="2544"/>
              <a:chExt cx="240" cy="240"/>
            </a:xfrm>
          </p:grpSpPr>
          <p:sp>
            <p:nvSpPr>
              <p:cNvPr id="481303" name="Oval 23"/>
              <p:cNvSpPr>
                <a:spLocks noChangeArrowheads="1"/>
              </p:cNvSpPr>
              <p:nvPr/>
            </p:nvSpPr>
            <p:spPr bwMode="auto">
              <a:xfrm>
                <a:off x="1488" y="2544"/>
                <a:ext cx="240" cy="241"/>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04" name="Line 24"/>
              <p:cNvSpPr>
                <a:spLocks noChangeShapeType="1"/>
              </p:cNvSpPr>
              <p:nvPr/>
            </p:nvSpPr>
            <p:spPr bwMode="auto">
              <a:xfrm flipV="1">
                <a:off x="1602" y="2565"/>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57" name="Group 25"/>
            <p:cNvGrpSpPr>
              <a:grpSpLocks/>
            </p:cNvGrpSpPr>
            <p:nvPr/>
          </p:nvGrpSpPr>
          <p:grpSpPr bwMode="auto">
            <a:xfrm rot="-7293446">
              <a:off x="3120" y="1296"/>
              <a:ext cx="240" cy="240"/>
              <a:chOff x="1488" y="2544"/>
              <a:chExt cx="240" cy="240"/>
            </a:xfrm>
          </p:grpSpPr>
          <p:sp>
            <p:nvSpPr>
              <p:cNvPr id="481306" name="Oval 26"/>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07" name="Line 27"/>
              <p:cNvSpPr>
                <a:spLocks noChangeShapeType="1"/>
              </p:cNvSpPr>
              <p:nvPr/>
            </p:nvSpPr>
            <p:spPr bwMode="auto">
              <a:xfrm flipV="1">
                <a:off x="1604"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58" name="Group 28"/>
            <p:cNvGrpSpPr>
              <a:grpSpLocks/>
            </p:cNvGrpSpPr>
            <p:nvPr/>
          </p:nvGrpSpPr>
          <p:grpSpPr bwMode="auto">
            <a:xfrm rot="9437433">
              <a:off x="2901" y="1166"/>
              <a:ext cx="240" cy="240"/>
              <a:chOff x="1488" y="2544"/>
              <a:chExt cx="240" cy="240"/>
            </a:xfrm>
          </p:grpSpPr>
          <p:sp>
            <p:nvSpPr>
              <p:cNvPr id="481309" name="Oval 29"/>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10" name="Line 30"/>
              <p:cNvSpPr>
                <a:spLocks noChangeShapeType="1"/>
              </p:cNvSpPr>
              <p:nvPr/>
            </p:nvSpPr>
            <p:spPr bwMode="auto">
              <a:xfrm flipV="1">
                <a:off x="1604"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59" name="Group 31"/>
            <p:cNvGrpSpPr>
              <a:grpSpLocks/>
            </p:cNvGrpSpPr>
            <p:nvPr/>
          </p:nvGrpSpPr>
          <p:grpSpPr bwMode="auto">
            <a:xfrm rot="-9100345">
              <a:off x="3209" y="1527"/>
              <a:ext cx="240" cy="240"/>
              <a:chOff x="1488" y="2544"/>
              <a:chExt cx="240" cy="240"/>
            </a:xfrm>
          </p:grpSpPr>
          <p:sp>
            <p:nvSpPr>
              <p:cNvPr id="481312" name="Oval 32"/>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13" name="Line 33"/>
              <p:cNvSpPr>
                <a:spLocks noChangeShapeType="1"/>
              </p:cNvSpPr>
              <p:nvPr/>
            </p:nvSpPr>
            <p:spPr bwMode="auto">
              <a:xfrm flipV="1">
                <a:off x="1603" y="2564"/>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0" name="Group 34"/>
            <p:cNvGrpSpPr>
              <a:grpSpLocks/>
            </p:cNvGrpSpPr>
            <p:nvPr/>
          </p:nvGrpSpPr>
          <p:grpSpPr bwMode="auto">
            <a:xfrm rot="-3400353">
              <a:off x="2645" y="1199"/>
              <a:ext cx="240" cy="240"/>
              <a:chOff x="1488" y="2544"/>
              <a:chExt cx="240" cy="240"/>
            </a:xfrm>
          </p:grpSpPr>
          <p:sp>
            <p:nvSpPr>
              <p:cNvPr id="481315" name="Oval 35"/>
              <p:cNvSpPr>
                <a:spLocks noChangeArrowheads="1"/>
              </p:cNvSpPr>
              <p:nvPr/>
            </p:nvSpPr>
            <p:spPr bwMode="auto">
              <a:xfrm>
                <a:off x="1488" y="2544"/>
                <a:ext cx="240" cy="241"/>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16" name="Line 36"/>
              <p:cNvSpPr>
                <a:spLocks noChangeShapeType="1"/>
              </p:cNvSpPr>
              <p:nvPr/>
            </p:nvSpPr>
            <p:spPr bwMode="auto">
              <a:xfrm flipV="1">
                <a:off x="1603"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1" name="Group 37"/>
            <p:cNvGrpSpPr>
              <a:grpSpLocks/>
            </p:cNvGrpSpPr>
            <p:nvPr/>
          </p:nvGrpSpPr>
          <p:grpSpPr bwMode="auto">
            <a:xfrm rot="8299696">
              <a:off x="2721" y="1666"/>
              <a:ext cx="240" cy="240"/>
              <a:chOff x="1488" y="2544"/>
              <a:chExt cx="240" cy="240"/>
            </a:xfrm>
          </p:grpSpPr>
          <p:sp>
            <p:nvSpPr>
              <p:cNvPr id="481318" name="Oval 38"/>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19" name="Line 39"/>
              <p:cNvSpPr>
                <a:spLocks noChangeShapeType="1"/>
              </p:cNvSpPr>
              <p:nvPr/>
            </p:nvSpPr>
            <p:spPr bwMode="auto">
              <a:xfrm flipV="1">
                <a:off x="1603"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2" name="Group 40"/>
            <p:cNvGrpSpPr>
              <a:grpSpLocks/>
            </p:cNvGrpSpPr>
            <p:nvPr/>
          </p:nvGrpSpPr>
          <p:grpSpPr bwMode="auto">
            <a:xfrm rot="478877">
              <a:off x="2867" y="1975"/>
              <a:ext cx="240" cy="240"/>
              <a:chOff x="1488" y="2544"/>
              <a:chExt cx="240" cy="240"/>
            </a:xfrm>
          </p:grpSpPr>
          <p:sp>
            <p:nvSpPr>
              <p:cNvPr id="481321" name="Oval 41"/>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22" name="Line 42"/>
              <p:cNvSpPr>
                <a:spLocks noChangeShapeType="1"/>
              </p:cNvSpPr>
              <p:nvPr/>
            </p:nvSpPr>
            <p:spPr bwMode="auto">
              <a:xfrm flipV="1">
                <a:off x="1603"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3" name="Group 43"/>
            <p:cNvGrpSpPr>
              <a:grpSpLocks/>
            </p:cNvGrpSpPr>
            <p:nvPr/>
          </p:nvGrpSpPr>
          <p:grpSpPr bwMode="auto">
            <a:xfrm rot="9049169">
              <a:off x="2647" y="946"/>
              <a:ext cx="240" cy="240"/>
              <a:chOff x="1488" y="2544"/>
              <a:chExt cx="240" cy="240"/>
            </a:xfrm>
          </p:grpSpPr>
          <p:sp>
            <p:nvSpPr>
              <p:cNvPr id="481324" name="Oval 44"/>
              <p:cNvSpPr>
                <a:spLocks noChangeArrowheads="1"/>
              </p:cNvSpPr>
              <p:nvPr/>
            </p:nvSpPr>
            <p:spPr bwMode="auto">
              <a:xfrm>
                <a:off x="1488" y="2544"/>
                <a:ext cx="241"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25" name="Line 45"/>
              <p:cNvSpPr>
                <a:spLocks noChangeShapeType="1"/>
              </p:cNvSpPr>
              <p:nvPr/>
            </p:nvSpPr>
            <p:spPr bwMode="auto">
              <a:xfrm flipV="1">
                <a:off x="1605" y="2564"/>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4" name="Group 46"/>
            <p:cNvGrpSpPr>
              <a:grpSpLocks/>
            </p:cNvGrpSpPr>
            <p:nvPr/>
          </p:nvGrpSpPr>
          <p:grpSpPr bwMode="auto">
            <a:xfrm rot="3606378">
              <a:off x="2530" y="2126"/>
              <a:ext cx="240" cy="240"/>
              <a:chOff x="1488" y="2544"/>
              <a:chExt cx="240" cy="240"/>
            </a:xfrm>
          </p:grpSpPr>
          <p:sp>
            <p:nvSpPr>
              <p:cNvPr id="481327" name="Oval 47"/>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28" name="Line 48"/>
              <p:cNvSpPr>
                <a:spLocks noChangeShapeType="1"/>
              </p:cNvSpPr>
              <p:nvPr/>
            </p:nvSpPr>
            <p:spPr bwMode="auto">
              <a:xfrm flipV="1">
                <a:off x="1603"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5" name="Group 49"/>
            <p:cNvGrpSpPr>
              <a:grpSpLocks/>
            </p:cNvGrpSpPr>
            <p:nvPr/>
          </p:nvGrpSpPr>
          <p:grpSpPr bwMode="auto">
            <a:xfrm rot="9092303">
              <a:off x="2496" y="1406"/>
              <a:ext cx="240" cy="240"/>
              <a:chOff x="1488" y="2544"/>
              <a:chExt cx="240" cy="240"/>
            </a:xfrm>
          </p:grpSpPr>
          <p:sp>
            <p:nvSpPr>
              <p:cNvPr id="481330" name="Oval 50"/>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31" name="Line 51"/>
              <p:cNvSpPr>
                <a:spLocks noChangeShapeType="1"/>
              </p:cNvSpPr>
              <p:nvPr/>
            </p:nvSpPr>
            <p:spPr bwMode="auto">
              <a:xfrm flipV="1">
                <a:off x="1604"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6" name="Group 52"/>
            <p:cNvGrpSpPr>
              <a:grpSpLocks/>
            </p:cNvGrpSpPr>
            <p:nvPr/>
          </p:nvGrpSpPr>
          <p:grpSpPr bwMode="auto">
            <a:xfrm rot="3606378">
              <a:off x="2208" y="1474"/>
              <a:ext cx="240" cy="240"/>
              <a:chOff x="1488" y="2544"/>
              <a:chExt cx="240" cy="240"/>
            </a:xfrm>
          </p:grpSpPr>
          <p:sp>
            <p:nvSpPr>
              <p:cNvPr id="481333" name="Oval 53"/>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34" name="Line 54"/>
              <p:cNvSpPr>
                <a:spLocks noChangeShapeType="1"/>
              </p:cNvSpPr>
              <p:nvPr/>
            </p:nvSpPr>
            <p:spPr bwMode="auto">
              <a:xfrm flipV="1">
                <a:off x="1603"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7" name="Group 55"/>
            <p:cNvGrpSpPr>
              <a:grpSpLocks/>
            </p:cNvGrpSpPr>
            <p:nvPr/>
          </p:nvGrpSpPr>
          <p:grpSpPr bwMode="auto">
            <a:xfrm rot="-8118952">
              <a:off x="3127" y="994"/>
              <a:ext cx="240" cy="240"/>
              <a:chOff x="1488" y="2544"/>
              <a:chExt cx="240" cy="240"/>
            </a:xfrm>
          </p:grpSpPr>
          <p:sp>
            <p:nvSpPr>
              <p:cNvPr id="481336" name="Oval 56"/>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37" name="Line 57"/>
              <p:cNvSpPr>
                <a:spLocks noChangeShapeType="1"/>
              </p:cNvSpPr>
              <p:nvPr/>
            </p:nvSpPr>
            <p:spPr bwMode="auto">
              <a:xfrm flipV="1">
                <a:off x="1603"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8" name="Group 58"/>
            <p:cNvGrpSpPr>
              <a:grpSpLocks/>
            </p:cNvGrpSpPr>
            <p:nvPr/>
          </p:nvGrpSpPr>
          <p:grpSpPr bwMode="auto">
            <a:xfrm rot="7836794">
              <a:off x="3319" y="1159"/>
              <a:ext cx="240" cy="240"/>
              <a:chOff x="1488" y="2544"/>
              <a:chExt cx="240" cy="240"/>
            </a:xfrm>
          </p:grpSpPr>
          <p:sp>
            <p:nvSpPr>
              <p:cNvPr id="481339" name="Oval 59"/>
              <p:cNvSpPr>
                <a:spLocks noChangeArrowheads="1"/>
              </p:cNvSpPr>
              <p:nvPr/>
            </p:nvSpPr>
            <p:spPr bwMode="auto">
              <a:xfrm>
                <a:off x="1487"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40" name="Line 60"/>
              <p:cNvSpPr>
                <a:spLocks noChangeShapeType="1"/>
              </p:cNvSpPr>
              <p:nvPr/>
            </p:nvSpPr>
            <p:spPr bwMode="auto">
              <a:xfrm flipV="1">
                <a:off x="1603" y="2563"/>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69" name="Group 61"/>
            <p:cNvGrpSpPr>
              <a:grpSpLocks/>
            </p:cNvGrpSpPr>
            <p:nvPr/>
          </p:nvGrpSpPr>
          <p:grpSpPr bwMode="auto">
            <a:xfrm rot="3606378">
              <a:off x="3429" y="1378"/>
              <a:ext cx="240" cy="240"/>
              <a:chOff x="1488" y="2544"/>
              <a:chExt cx="240" cy="240"/>
            </a:xfrm>
          </p:grpSpPr>
          <p:sp>
            <p:nvSpPr>
              <p:cNvPr id="481342" name="Oval 62"/>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43" name="Line 63"/>
              <p:cNvSpPr>
                <a:spLocks noChangeShapeType="1"/>
              </p:cNvSpPr>
              <p:nvPr/>
            </p:nvSpPr>
            <p:spPr bwMode="auto">
              <a:xfrm flipV="1">
                <a:off x="1603"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0" name="Group 64"/>
            <p:cNvGrpSpPr>
              <a:grpSpLocks/>
            </p:cNvGrpSpPr>
            <p:nvPr/>
          </p:nvGrpSpPr>
          <p:grpSpPr bwMode="auto">
            <a:xfrm rot="3606378">
              <a:off x="2476" y="1656"/>
              <a:ext cx="240" cy="240"/>
              <a:chOff x="1488" y="2544"/>
              <a:chExt cx="240" cy="240"/>
            </a:xfrm>
          </p:grpSpPr>
          <p:sp>
            <p:nvSpPr>
              <p:cNvPr id="481345" name="Oval 65"/>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46" name="Line 66"/>
              <p:cNvSpPr>
                <a:spLocks noChangeShapeType="1"/>
              </p:cNvSpPr>
              <p:nvPr/>
            </p:nvSpPr>
            <p:spPr bwMode="auto">
              <a:xfrm flipV="1">
                <a:off x="1604"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1" name="Group 67"/>
            <p:cNvGrpSpPr>
              <a:grpSpLocks/>
            </p:cNvGrpSpPr>
            <p:nvPr/>
          </p:nvGrpSpPr>
          <p:grpSpPr bwMode="auto">
            <a:xfrm rot="8733658">
              <a:off x="2770" y="2208"/>
              <a:ext cx="240" cy="240"/>
              <a:chOff x="1488" y="2544"/>
              <a:chExt cx="240" cy="240"/>
            </a:xfrm>
          </p:grpSpPr>
          <p:sp>
            <p:nvSpPr>
              <p:cNvPr id="481348" name="Oval 68"/>
              <p:cNvSpPr>
                <a:spLocks noChangeArrowheads="1"/>
              </p:cNvSpPr>
              <p:nvPr/>
            </p:nvSpPr>
            <p:spPr bwMode="auto">
              <a:xfrm>
                <a:off x="1488" y="2544"/>
                <a:ext cx="241"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49" name="Line 69"/>
              <p:cNvSpPr>
                <a:spLocks noChangeShapeType="1"/>
              </p:cNvSpPr>
              <p:nvPr/>
            </p:nvSpPr>
            <p:spPr bwMode="auto">
              <a:xfrm flipV="1">
                <a:off x="1604" y="2564"/>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2" name="Group 70"/>
            <p:cNvGrpSpPr>
              <a:grpSpLocks/>
            </p:cNvGrpSpPr>
            <p:nvPr/>
          </p:nvGrpSpPr>
          <p:grpSpPr bwMode="auto">
            <a:xfrm rot="-8851180">
              <a:off x="2441" y="1068"/>
              <a:ext cx="240" cy="240"/>
              <a:chOff x="1488" y="2544"/>
              <a:chExt cx="240" cy="240"/>
            </a:xfrm>
          </p:grpSpPr>
          <p:sp>
            <p:nvSpPr>
              <p:cNvPr id="481351" name="Oval 71"/>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52" name="Line 72"/>
              <p:cNvSpPr>
                <a:spLocks noChangeShapeType="1"/>
              </p:cNvSpPr>
              <p:nvPr/>
            </p:nvSpPr>
            <p:spPr bwMode="auto">
              <a:xfrm flipV="1">
                <a:off x="1603" y="2564"/>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3" name="Group 73"/>
            <p:cNvGrpSpPr>
              <a:grpSpLocks/>
            </p:cNvGrpSpPr>
            <p:nvPr/>
          </p:nvGrpSpPr>
          <p:grpSpPr bwMode="auto">
            <a:xfrm rot="-1461042">
              <a:off x="2894" y="918"/>
              <a:ext cx="240" cy="240"/>
              <a:chOff x="1488" y="2544"/>
              <a:chExt cx="240" cy="240"/>
            </a:xfrm>
          </p:grpSpPr>
          <p:sp>
            <p:nvSpPr>
              <p:cNvPr id="481354" name="Oval 74"/>
              <p:cNvSpPr>
                <a:spLocks noChangeArrowheads="1"/>
              </p:cNvSpPr>
              <p:nvPr/>
            </p:nvSpPr>
            <p:spPr bwMode="auto">
              <a:xfrm>
                <a:off x="1488" y="2544"/>
                <a:ext cx="241"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55" name="Line 75"/>
              <p:cNvSpPr>
                <a:spLocks noChangeShapeType="1"/>
              </p:cNvSpPr>
              <p:nvPr/>
            </p:nvSpPr>
            <p:spPr bwMode="auto">
              <a:xfrm flipV="1">
                <a:off x="1604"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4" name="Group 76"/>
            <p:cNvGrpSpPr>
              <a:grpSpLocks/>
            </p:cNvGrpSpPr>
            <p:nvPr/>
          </p:nvGrpSpPr>
          <p:grpSpPr bwMode="auto">
            <a:xfrm rot="-1086941">
              <a:off x="3445" y="1615"/>
              <a:ext cx="240" cy="240"/>
              <a:chOff x="1488" y="2544"/>
              <a:chExt cx="240" cy="240"/>
            </a:xfrm>
          </p:grpSpPr>
          <p:sp>
            <p:nvSpPr>
              <p:cNvPr id="481357" name="Oval 77"/>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58" name="Line 78"/>
              <p:cNvSpPr>
                <a:spLocks noChangeShapeType="1"/>
              </p:cNvSpPr>
              <p:nvPr/>
            </p:nvSpPr>
            <p:spPr bwMode="auto">
              <a:xfrm flipV="1">
                <a:off x="1603"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5" name="Group 79"/>
            <p:cNvGrpSpPr>
              <a:grpSpLocks/>
            </p:cNvGrpSpPr>
            <p:nvPr/>
          </p:nvGrpSpPr>
          <p:grpSpPr bwMode="auto">
            <a:xfrm rot="-9428621">
              <a:off x="2304" y="1248"/>
              <a:ext cx="240" cy="240"/>
              <a:chOff x="1488" y="2544"/>
              <a:chExt cx="240" cy="240"/>
            </a:xfrm>
          </p:grpSpPr>
          <p:sp>
            <p:nvSpPr>
              <p:cNvPr id="481360" name="Oval 80"/>
              <p:cNvSpPr>
                <a:spLocks noChangeArrowheads="1"/>
              </p:cNvSpPr>
              <p:nvPr/>
            </p:nvSpPr>
            <p:spPr bwMode="auto">
              <a:xfrm>
                <a:off x="1488" y="2544"/>
                <a:ext cx="241"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61" name="Line 81"/>
              <p:cNvSpPr>
                <a:spLocks noChangeShapeType="1"/>
              </p:cNvSpPr>
              <p:nvPr/>
            </p:nvSpPr>
            <p:spPr bwMode="auto">
              <a:xfrm flipV="1">
                <a:off x="1605"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6" name="Group 82"/>
            <p:cNvGrpSpPr>
              <a:grpSpLocks/>
            </p:cNvGrpSpPr>
            <p:nvPr/>
          </p:nvGrpSpPr>
          <p:grpSpPr bwMode="auto">
            <a:xfrm rot="-7693505">
              <a:off x="2619" y="1893"/>
              <a:ext cx="240" cy="240"/>
              <a:chOff x="1488" y="2544"/>
              <a:chExt cx="240" cy="240"/>
            </a:xfrm>
          </p:grpSpPr>
          <p:sp>
            <p:nvSpPr>
              <p:cNvPr id="481363" name="Oval 83"/>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64" name="Line 84"/>
              <p:cNvSpPr>
                <a:spLocks noChangeShapeType="1"/>
              </p:cNvSpPr>
              <p:nvPr/>
            </p:nvSpPr>
            <p:spPr bwMode="auto">
              <a:xfrm flipV="1">
                <a:off x="1603"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7" name="Group 85"/>
            <p:cNvGrpSpPr>
              <a:grpSpLocks/>
            </p:cNvGrpSpPr>
            <p:nvPr/>
          </p:nvGrpSpPr>
          <p:grpSpPr bwMode="auto">
            <a:xfrm rot="-3965778">
              <a:off x="3017" y="2167"/>
              <a:ext cx="240" cy="240"/>
              <a:chOff x="1488" y="2544"/>
              <a:chExt cx="240" cy="240"/>
            </a:xfrm>
          </p:grpSpPr>
          <p:sp>
            <p:nvSpPr>
              <p:cNvPr id="481366" name="Oval 86"/>
              <p:cNvSpPr>
                <a:spLocks noChangeArrowheads="1"/>
              </p:cNvSpPr>
              <p:nvPr/>
            </p:nvSpPr>
            <p:spPr bwMode="auto">
              <a:xfrm>
                <a:off x="1488" y="2544"/>
                <a:ext cx="240" cy="241"/>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67" name="Line 87"/>
              <p:cNvSpPr>
                <a:spLocks noChangeShapeType="1"/>
              </p:cNvSpPr>
              <p:nvPr/>
            </p:nvSpPr>
            <p:spPr bwMode="auto">
              <a:xfrm flipV="1">
                <a:off x="1604" y="2563"/>
                <a:ext cx="0" cy="19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8" name="Group 88"/>
            <p:cNvGrpSpPr>
              <a:grpSpLocks/>
            </p:cNvGrpSpPr>
            <p:nvPr/>
          </p:nvGrpSpPr>
          <p:grpSpPr bwMode="auto">
            <a:xfrm rot="3606378">
              <a:off x="2235" y="1728"/>
              <a:ext cx="240" cy="240"/>
              <a:chOff x="1488" y="2544"/>
              <a:chExt cx="240" cy="240"/>
            </a:xfrm>
          </p:grpSpPr>
          <p:sp>
            <p:nvSpPr>
              <p:cNvPr id="481369" name="Oval 89"/>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70" name="Line 90"/>
              <p:cNvSpPr>
                <a:spLocks noChangeShapeType="1"/>
              </p:cNvSpPr>
              <p:nvPr/>
            </p:nvSpPr>
            <p:spPr bwMode="auto">
              <a:xfrm flipV="1">
                <a:off x="1604" y="2564"/>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nvGrpSpPr>
            <p:cNvPr id="22579" name="Group 91"/>
            <p:cNvGrpSpPr>
              <a:grpSpLocks/>
            </p:cNvGrpSpPr>
            <p:nvPr/>
          </p:nvGrpSpPr>
          <p:grpSpPr bwMode="auto">
            <a:xfrm rot="6651027">
              <a:off x="2351" y="1947"/>
              <a:ext cx="240" cy="240"/>
              <a:chOff x="1488" y="2544"/>
              <a:chExt cx="240" cy="240"/>
            </a:xfrm>
          </p:grpSpPr>
          <p:sp>
            <p:nvSpPr>
              <p:cNvPr id="481372" name="Oval 92"/>
              <p:cNvSpPr>
                <a:spLocks noChangeArrowheads="1"/>
              </p:cNvSpPr>
              <p:nvPr/>
            </p:nvSpPr>
            <p:spPr bwMode="auto">
              <a:xfrm>
                <a:off x="1488" y="2544"/>
                <a:ext cx="240" cy="240"/>
              </a:xfrm>
              <a:prstGeom prst="ellipse">
                <a:avLst/>
              </a:prstGeom>
              <a:noFill/>
              <a:ln w="9525">
                <a:solidFill>
                  <a:srgbClr val="CC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81373" name="Line 93"/>
              <p:cNvSpPr>
                <a:spLocks noChangeShapeType="1"/>
              </p:cNvSpPr>
              <p:nvPr/>
            </p:nvSpPr>
            <p:spPr bwMode="auto">
              <a:xfrm flipV="1">
                <a:off x="1604" y="2563"/>
                <a:ext cx="0" cy="191"/>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grpSp>
      <p:grpSp>
        <p:nvGrpSpPr>
          <p:cNvPr id="22535" name="Group 94"/>
          <p:cNvGrpSpPr>
            <a:grpSpLocks/>
          </p:cNvGrpSpPr>
          <p:nvPr/>
        </p:nvGrpSpPr>
        <p:grpSpPr bwMode="auto">
          <a:xfrm>
            <a:off x="546100" y="2689225"/>
            <a:ext cx="1524000" cy="304800"/>
            <a:chOff x="192" y="1776"/>
            <a:chExt cx="960" cy="192"/>
          </a:xfrm>
        </p:grpSpPr>
        <p:sp>
          <p:nvSpPr>
            <p:cNvPr id="481375" name="Line 95"/>
            <p:cNvSpPr>
              <a:spLocks noChangeShapeType="1"/>
            </p:cNvSpPr>
            <p:nvPr/>
          </p:nvSpPr>
          <p:spPr bwMode="auto">
            <a:xfrm>
              <a:off x="192" y="1776"/>
              <a:ext cx="96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81376" name="Line 96"/>
            <p:cNvSpPr>
              <a:spLocks noChangeShapeType="1"/>
            </p:cNvSpPr>
            <p:nvPr/>
          </p:nvSpPr>
          <p:spPr bwMode="auto">
            <a:xfrm>
              <a:off x="192" y="1872"/>
              <a:ext cx="96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81377" name="Line 97"/>
            <p:cNvSpPr>
              <a:spLocks noChangeShapeType="1"/>
            </p:cNvSpPr>
            <p:nvPr/>
          </p:nvSpPr>
          <p:spPr bwMode="auto">
            <a:xfrm>
              <a:off x="192" y="1968"/>
              <a:ext cx="96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481378" name="Line 98"/>
          <p:cNvSpPr>
            <a:spLocks noChangeShapeType="1"/>
          </p:cNvSpPr>
          <p:nvPr/>
        </p:nvSpPr>
        <p:spPr bwMode="auto">
          <a:xfrm flipV="1">
            <a:off x="6457951" y="1870075"/>
            <a:ext cx="99060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81379" name="Line 99"/>
          <p:cNvSpPr>
            <a:spLocks noChangeShapeType="1"/>
          </p:cNvSpPr>
          <p:nvPr/>
        </p:nvSpPr>
        <p:spPr bwMode="auto">
          <a:xfrm flipV="1">
            <a:off x="6477000" y="2133600"/>
            <a:ext cx="99060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nvGrpSpPr>
          <p:cNvPr id="22538" name="Group 100"/>
          <p:cNvGrpSpPr>
            <a:grpSpLocks/>
          </p:cNvGrpSpPr>
          <p:nvPr/>
        </p:nvGrpSpPr>
        <p:grpSpPr bwMode="auto">
          <a:xfrm rot="169041">
            <a:off x="6542088" y="3263901"/>
            <a:ext cx="1001712" cy="698500"/>
            <a:chOff x="4121" y="2016"/>
            <a:chExt cx="631" cy="440"/>
          </a:xfrm>
        </p:grpSpPr>
        <p:sp>
          <p:nvSpPr>
            <p:cNvPr id="481381" name="Line 101"/>
            <p:cNvSpPr>
              <a:spLocks noChangeShapeType="1"/>
            </p:cNvSpPr>
            <p:nvPr/>
          </p:nvSpPr>
          <p:spPr bwMode="auto">
            <a:xfrm rot="2515061" flipV="1">
              <a:off x="4127" y="2016"/>
              <a:ext cx="624" cy="2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81382" name="Line 102"/>
            <p:cNvSpPr>
              <a:spLocks noChangeShapeType="1"/>
            </p:cNvSpPr>
            <p:nvPr/>
          </p:nvSpPr>
          <p:spPr bwMode="auto">
            <a:xfrm rot="2515061" flipV="1">
              <a:off x="4121" y="2167"/>
              <a:ext cx="624" cy="28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481383" name="Text Box 103"/>
          <p:cNvSpPr txBox="1">
            <a:spLocks noChangeArrowheads="1"/>
          </p:cNvSpPr>
          <p:nvPr/>
        </p:nvSpPr>
        <p:spPr bwMode="auto">
          <a:xfrm>
            <a:off x="685800" y="1752600"/>
            <a:ext cx="76174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cs typeface="+mn-cs"/>
              </a:rPr>
              <a:t>X-rays</a:t>
            </a:r>
          </a:p>
        </p:txBody>
      </p:sp>
      <p:sp>
        <p:nvSpPr>
          <p:cNvPr id="481384" name="Text Box 104"/>
          <p:cNvSpPr txBox="1">
            <a:spLocks noChangeArrowheads="1"/>
          </p:cNvSpPr>
          <p:nvPr/>
        </p:nvSpPr>
        <p:spPr bwMode="auto">
          <a:xfrm>
            <a:off x="2971800" y="457200"/>
            <a:ext cx="334679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3200">
                <a:cs typeface="+mn-cs"/>
              </a:rPr>
              <a:t>Fiber Cross-section</a:t>
            </a:r>
            <a:endParaRPr lang="en-US">
              <a:cs typeface="+mn-cs"/>
            </a:endParaRPr>
          </a:p>
        </p:txBody>
      </p:sp>
      <p:sp>
        <p:nvSpPr>
          <p:cNvPr id="481385" name="Text Box 105"/>
          <p:cNvSpPr txBox="1">
            <a:spLocks noChangeArrowheads="1"/>
          </p:cNvSpPr>
          <p:nvPr/>
        </p:nvSpPr>
        <p:spPr bwMode="auto">
          <a:xfrm>
            <a:off x="6681789" y="957263"/>
            <a:ext cx="1174608"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a:cs typeface="+mn-cs"/>
              </a:rPr>
              <a:t>Diffraction</a:t>
            </a:r>
          </a:p>
        </p:txBody>
      </p:sp>
      <p:sp>
        <p:nvSpPr>
          <p:cNvPr id="481386" name="Text Box 106"/>
          <p:cNvSpPr txBox="1">
            <a:spLocks noChangeArrowheads="1"/>
          </p:cNvSpPr>
          <p:nvPr/>
        </p:nvSpPr>
        <p:spPr bwMode="auto">
          <a:xfrm>
            <a:off x="2514600" y="4953001"/>
            <a:ext cx="44958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dirty="0">
                <a:cs typeface="+mn-cs"/>
              </a:rPr>
              <a:t>Complete Statistical rotation:</a:t>
            </a:r>
          </a:p>
          <a:p>
            <a:pPr algn="ctr" eaLnBrk="1" hangingPunct="1">
              <a:spcBef>
                <a:spcPct val="50000"/>
              </a:spcBef>
              <a:defRPr/>
            </a:pPr>
            <a:r>
              <a:rPr lang="en-US" dirty="0">
                <a:cs typeface="+mn-cs"/>
              </a:rPr>
              <a:t>1,0 = 1,0 = 0,1 = 0,-1</a:t>
            </a:r>
          </a:p>
          <a:p>
            <a:pPr algn="ctr" eaLnBrk="1" hangingPunct="1">
              <a:spcBef>
                <a:spcPct val="50000"/>
              </a:spcBef>
              <a:defRPr/>
            </a:pPr>
            <a:r>
              <a:rPr lang="en-US" dirty="0">
                <a:cs typeface="+mn-cs"/>
              </a:rPr>
              <a:t>1,1 = 1,1=1,1 </a:t>
            </a:r>
            <a:r>
              <a:rPr lang="en-US" dirty="0"/>
              <a:t>=</a:t>
            </a:r>
            <a:r>
              <a:rPr lang="en-US" dirty="0">
                <a:cs typeface="+mn-cs"/>
              </a:rPr>
              <a:t> 1,-1</a:t>
            </a:r>
          </a:p>
        </p:txBody>
      </p:sp>
      <p:grpSp>
        <p:nvGrpSpPr>
          <p:cNvPr id="22543" name="Group 107"/>
          <p:cNvGrpSpPr>
            <a:grpSpLocks/>
          </p:cNvGrpSpPr>
          <p:nvPr/>
        </p:nvGrpSpPr>
        <p:grpSpPr bwMode="auto">
          <a:xfrm>
            <a:off x="4930777" y="5584826"/>
            <a:ext cx="1077913" cy="544513"/>
            <a:chOff x="1337" y="3415"/>
            <a:chExt cx="679" cy="343"/>
          </a:xfrm>
        </p:grpSpPr>
        <p:sp>
          <p:nvSpPr>
            <p:cNvPr id="481388" name="Line 108"/>
            <p:cNvSpPr>
              <a:spLocks noChangeShapeType="1"/>
            </p:cNvSpPr>
            <p:nvPr/>
          </p:nvSpPr>
          <p:spPr bwMode="auto">
            <a:xfrm>
              <a:off x="1920" y="3415"/>
              <a:ext cx="96"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81389" name="Line 109"/>
            <p:cNvSpPr>
              <a:spLocks noChangeShapeType="1"/>
            </p:cNvSpPr>
            <p:nvPr/>
          </p:nvSpPr>
          <p:spPr bwMode="auto">
            <a:xfrm>
              <a:off x="1337" y="3758"/>
              <a:ext cx="96"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481390" name="Line 110"/>
            <p:cNvSpPr>
              <a:spLocks noChangeShapeType="1"/>
            </p:cNvSpPr>
            <p:nvPr/>
          </p:nvSpPr>
          <p:spPr bwMode="auto">
            <a:xfrm>
              <a:off x="1920" y="3758"/>
              <a:ext cx="96"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grpSp>
      <p:sp>
        <p:nvSpPr>
          <p:cNvPr id="481391" name="Rectangle 111"/>
          <p:cNvSpPr>
            <a:spLocks noChangeArrowheads="1"/>
          </p:cNvSpPr>
          <p:nvPr/>
        </p:nvSpPr>
        <p:spPr bwMode="auto">
          <a:xfrm>
            <a:off x="184151" y="206375"/>
            <a:ext cx="8763000" cy="6477000"/>
          </a:xfrm>
          <a:prstGeom prst="rect">
            <a:avLst/>
          </a:prstGeom>
          <a:noFill/>
          <a:ln w="28575">
            <a:solidFill>
              <a:schemeClr val="tx1"/>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 name="TextBox 1"/>
          <p:cNvSpPr txBox="1"/>
          <p:nvPr/>
        </p:nvSpPr>
        <p:spPr>
          <a:xfrm>
            <a:off x="650876" y="3343024"/>
            <a:ext cx="1927056" cy="2677656"/>
          </a:xfrm>
          <a:prstGeom prst="rect">
            <a:avLst/>
          </a:prstGeom>
          <a:noFill/>
        </p:spPr>
        <p:txBody>
          <a:bodyPr wrap="square" rtlCol="0">
            <a:spAutoFit/>
          </a:bodyPr>
          <a:lstStyle/>
          <a:p>
            <a:r>
              <a:rPr lang="en-US" dirty="0"/>
              <a:t>Myofibrils are at random orientations around the long axis of the muscle fiber</a:t>
            </a:r>
          </a:p>
        </p:txBody>
      </p:sp>
    </p:spTree>
    <p:extLst>
      <p:ext uri="{BB962C8B-B14F-4D97-AF65-F5344CB8AC3E}">
        <p14:creationId xmlns:p14="http://schemas.microsoft.com/office/powerpoint/2010/main" val="15671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Equatorial pattern from insect muscle</a:t>
            </a:r>
          </a:p>
        </p:txBody>
      </p:sp>
      <p:pic>
        <p:nvPicPr>
          <p:cNvPr id="6" name="Content Placeholder 5"/>
          <p:cNvPicPr>
            <a:picLocks noGrp="1" noChangeAspect="1"/>
          </p:cNvPicPr>
          <p:nvPr>
            <p:ph sz="quarter" idx="2"/>
          </p:nvPr>
        </p:nvPicPr>
        <p:blipFill>
          <a:blip r:embed="rId2"/>
          <a:srcRect t="22678" b="22678"/>
          <a:stretch>
            <a:fillRect/>
          </a:stretch>
        </p:blipFill>
        <p:spPr/>
      </p:pic>
      <p:pic>
        <p:nvPicPr>
          <p:cNvPr id="7" name="Content Placeholder 6"/>
          <p:cNvPicPr>
            <a:picLocks noGrp="1" noChangeAspect="1"/>
          </p:cNvPicPr>
          <p:nvPr>
            <p:ph sz="quarter" idx="3"/>
          </p:nvPr>
        </p:nvPicPr>
        <p:blipFill>
          <a:blip r:embed="rId2"/>
          <a:srcRect t="22678" b="22678"/>
          <a:stretch>
            <a:fillRect/>
          </a:stretch>
        </p:blipFill>
        <p:spPr/>
      </p:pic>
      <p:pic>
        <p:nvPicPr>
          <p:cNvPr id="8" name="Picture 7"/>
          <p:cNvPicPr>
            <a:picLocks noChangeAspect="1"/>
          </p:cNvPicPr>
          <p:nvPr/>
        </p:nvPicPr>
        <p:blipFill>
          <a:blip r:embed="rId3"/>
          <a:stretch>
            <a:fillRect/>
          </a:stretch>
        </p:blipFill>
        <p:spPr>
          <a:xfrm>
            <a:off x="431800" y="1581150"/>
            <a:ext cx="4216400" cy="4629150"/>
          </a:xfrm>
          <a:prstGeom prst="rect">
            <a:avLst/>
          </a:prstGeom>
        </p:spPr>
      </p:pic>
      <p:sp>
        <p:nvSpPr>
          <p:cNvPr id="10" name="TextBox 9"/>
          <p:cNvSpPr txBox="1"/>
          <p:nvPr/>
        </p:nvSpPr>
        <p:spPr>
          <a:xfrm>
            <a:off x="5700888" y="1866900"/>
            <a:ext cx="3443112" cy="1754327"/>
          </a:xfrm>
          <a:prstGeom prst="rect">
            <a:avLst/>
          </a:prstGeom>
          <a:noFill/>
        </p:spPr>
        <p:txBody>
          <a:bodyPr wrap="square" rtlCol="0">
            <a:spAutoFit/>
          </a:bodyPr>
          <a:lstStyle/>
          <a:p>
            <a:r>
              <a:rPr lang="en-US" dirty="0"/>
              <a:t>We are looking at projection of hexagonal lattice onto a plane. Insect muscle is highly ordered so you get lots of sharp spots along the equator.</a:t>
            </a:r>
          </a:p>
          <a:p>
            <a:r>
              <a:rPr lang="en-US" dirty="0"/>
              <a:t>Note that they vary in intensity </a:t>
            </a:r>
          </a:p>
        </p:txBody>
      </p:sp>
      <p:sp>
        <p:nvSpPr>
          <p:cNvPr id="3" name="TextBox 2"/>
          <p:cNvSpPr txBox="1"/>
          <p:nvPr/>
        </p:nvSpPr>
        <p:spPr>
          <a:xfrm>
            <a:off x="4495800" y="3117692"/>
            <a:ext cx="1205088" cy="461665"/>
          </a:xfrm>
          <a:prstGeom prst="rect">
            <a:avLst/>
          </a:prstGeom>
          <a:noFill/>
        </p:spPr>
        <p:txBody>
          <a:bodyPr wrap="square" rtlCol="0">
            <a:spAutoFit/>
          </a:bodyPr>
          <a:lstStyle/>
          <a:p>
            <a:r>
              <a:rPr lang="en-US" dirty="0"/>
              <a:t>Equator</a:t>
            </a:r>
          </a:p>
        </p:txBody>
      </p:sp>
      <p:sp>
        <p:nvSpPr>
          <p:cNvPr id="4" name="Slide Number Placeholder 3">
            <a:extLst>
              <a:ext uri="{FF2B5EF4-FFF2-40B4-BE49-F238E27FC236}">
                <a16:creationId xmlns:a16="http://schemas.microsoft.com/office/drawing/2014/main" id="{CFAA3A9E-EE28-6F4A-9389-B1DBA7B4037A}"/>
              </a:ext>
            </a:extLst>
          </p:cNvPr>
          <p:cNvSpPr>
            <a:spLocks noGrp="1"/>
          </p:cNvSpPr>
          <p:nvPr>
            <p:ph type="sldNum" sz="quarter" idx="12"/>
          </p:nvPr>
        </p:nvSpPr>
        <p:spPr/>
        <p:txBody>
          <a:bodyPr/>
          <a:lstStyle/>
          <a:p>
            <a:pPr>
              <a:defRPr/>
            </a:pPr>
            <a:fld id="{FCAF211A-BE93-C14C-89F7-894E7C4900FD}" type="slidenum">
              <a:rPr lang="en-US" smtClean="0"/>
              <a:pPr>
                <a:defRPr/>
              </a:pPr>
              <a:t>17</a:t>
            </a:fld>
            <a:endParaRPr lang="en-US"/>
          </a:p>
        </p:txBody>
      </p:sp>
    </p:spTree>
    <p:extLst>
      <p:ext uri="{BB962C8B-B14F-4D97-AF65-F5344CB8AC3E}">
        <p14:creationId xmlns:p14="http://schemas.microsoft.com/office/powerpoint/2010/main" val="4294483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3"/>
          <p:cNvSpPr>
            <a:spLocks noGrp="1"/>
          </p:cNvSpPr>
          <p:nvPr>
            <p:ph type="sldNum" sz="quarter" idx="12"/>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EFFF4D-DF70-1C4E-819B-83C4BC5EA6F9}" type="slidenum">
              <a:rPr lang="en-US" sz="1400"/>
              <a:pPr/>
              <a:t>18</a:t>
            </a:fld>
            <a:endParaRPr lang="en-US" sz="1400"/>
          </a:p>
        </p:txBody>
      </p:sp>
      <p:grpSp>
        <p:nvGrpSpPr>
          <p:cNvPr id="27651" name="Group 2"/>
          <p:cNvGrpSpPr>
            <a:grpSpLocks/>
          </p:cNvGrpSpPr>
          <p:nvPr/>
        </p:nvGrpSpPr>
        <p:grpSpPr bwMode="auto">
          <a:xfrm>
            <a:off x="801689" y="811214"/>
            <a:ext cx="7694612" cy="1800225"/>
            <a:chOff x="374" y="511"/>
            <a:chExt cx="4847" cy="1134"/>
          </a:xfrm>
        </p:grpSpPr>
        <p:sp>
          <p:nvSpPr>
            <p:cNvPr id="27814" name="Rectangle 3"/>
            <p:cNvSpPr>
              <a:spLocks noChangeArrowheads="1"/>
            </p:cNvSpPr>
            <p:nvPr/>
          </p:nvSpPr>
          <p:spPr bwMode="auto">
            <a:xfrm>
              <a:off x="3292" y="836"/>
              <a:ext cx="1590" cy="415"/>
            </a:xfrm>
            <a:prstGeom prst="rect">
              <a:avLst/>
            </a:prstGeom>
            <a:gradFill rotWithShape="0">
              <a:gsLst>
                <a:gs pos="0">
                  <a:srgbClr val="666666"/>
                </a:gs>
                <a:gs pos="50000">
                  <a:srgbClr val="DDDDDD"/>
                </a:gs>
                <a:gs pos="100000">
                  <a:srgbClr val="66666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80228" name="Rectangle 4"/>
            <p:cNvSpPr>
              <a:spLocks noChangeArrowheads="1"/>
            </p:cNvSpPr>
            <p:nvPr/>
          </p:nvSpPr>
          <p:spPr bwMode="auto">
            <a:xfrm>
              <a:off x="374" y="511"/>
              <a:ext cx="1189" cy="1015"/>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endParaRPr lang="en-US"/>
            </a:p>
          </p:txBody>
        </p:sp>
        <p:grpSp>
          <p:nvGrpSpPr>
            <p:cNvPr id="27816" name="Group 5"/>
            <p:cNvGrpSpPr>
              <a:grpSpLocks/>
            </p:cNvGrpSpPr>
            <p:nvPr/>
          </p:nvGrpSpPr>
          <p:grpSpPr bwMode="auto">
            <a:xfrm>
              <a:off x="474" y="679"/>
              <a:ext cx="928" cy="652"/>
              <a:chOff x="487" y="706"/>
              <a:chExt cx="953" cy="678"/>
            </a:xfrm>
          </p:grpSpPr>
          <p:sp>
            <p:nvSpPr>
              <p:cNvPr id="27847" name="Freeform 6"/>
              <p:cNvSpPr>
                <a:spLocks/>
              </p:cNvSpPr>
              <p:nvPr/>
            </p:nvSpPr>
            <p:spPr bwMode="auto">
              <a:xfrm>
                <a:off x="487" y="706"/>
                <a:ext cx="482" cy="678"/>
              </a:xfrm>
              <a:custGeom>
                <a:avLst/>
                <a:gdLst>
                  <a:gd name="T0" fmla="*/ 0 w 482"/>
                  <a:gd name="T1" fmla="*/ 678 h 678"/>
                  <a:gd name="T2" fmla="*/ 31 w 482"/>
                  <a:gd name="T3" fmla="*/ 369 h 678"/>
                  <a:gd name="T4" fmla="*/ 52 w 482"/>
                  <a:gd name="T5" fmla="*/ 145 h 678"/>
                  <a:gd name="T6" fmla="*/ 62 w 482"/>
                  <a:gd name="T7" fmla="*/ 31 h 678"/>
                  <a:gd name="T8" fmla="*/ 83 w 482"/>
                  <a:gd name="T9" fmla="*/ 0 h 678"/>
                  <a:gd name="T10" fmla="*/ 93 w 482"/>
                  <a:gd name="T11" fmla="*/ 103 h 678"/>
                  <a:gd name="T12" fmla="*/ 113 w 482"/>
                  <a:gd name="T13" fmla="*/ 338 h 678"/>
                  <a:gd name="T14" fmla="*/ 134 w 482"/>
                  <a:gd name="T15" fmla="*/ 575 h 678"/>
                  <a:gd name="T16" fmla="*/ 144 w 482"/>
                  <a:gd name="T17" fmla="*/ 668 h 678"/>
                  <a:gd name="T18" fmla="*/ 155 w 482"/>
                  <a:gd name="T19" fmla="*/ 678 h 678"/>
                  <a:gd name="T20" fmla="*/ 155 w 482"/>
                  <a:gd name="T21" fmla="*/ 668 h 678"/>
                  <a:gd name="T22" fmla="*/ 175 w 482"/>
                  <a:gd name="T23" fmla="*/ 544 h 678"/>
                  <a:gd name="T24" fmla="*/ 196 w 482"/>
                  <a:gd name="T25" fmla="*/ 276 h 678"/>
                  <a:gd name="T26" fmla="*/ 214 w 482"/>
                  <a:gd name="T27" fmla="*/ 83 h 678"/>
                  <a:gd name="T28" fmla="*/ 224 w 482"/>
                  <a:gd name="T29" fmla="*/ 0 h 678"/>
                  <a:gd name="T30" fmla="*/ 235 w 482"/>
                  <a:gd name="T31" fmla="*/ 41 h 678"/>
                  <a:gd name="T32" fmla="*/ 255 w 482"/>
                  <a:gd name="T33" fmla="*/ 214 h 678"/>
                  <a:gd name="T34" fmla="*/ 276 w 482"/>
                  <a:gd name="T35" fmla="*/ 492 h 678"/>
                  <a:gd name="T36" fmla="*/ 296 w 482"/>
                  <a:gd name="T37" fmla="*/ 647 h 678"/>
                  <a:gd name="T38" fmla="*/ 307 w 482"/>
                  <a:gd name="T39" fmla="*/ 678 h 678"/>
                  <a:gd name="T40" fmla="*/ 317 w 482"/>
                  <a:gd name="T41" fmla="*/ 678 h 678"/>
                  <a:gd name="T42" fmla="*/ 327 w 482"/>
                  <a:gd name="T43" fmla="*/ 616 h 678"/>
                  <a:gd name="T44" fmla="*/ 348 w 482"/>
                  <a:gd name="T45" fmla="*/ 431 h 678"/>
                  <a:gd name="T46" fmla="*/ 369 w 482"/>
                  <a:gd name="T47" fmla="*/ 155 h 678"/>
                  <a:gd name="T48" fmla="*/ 379 w 482"/>
                  <a:gd name="T49" fmla="*/ 21 h 678"/>
                  <a:gd name="T50" fmla="*/ 389 w 482"/>
                  <a:gd name="T51" fmla="*/ 11 h 678"/>
                  <a:gd name="T52" fmla="*/ 410 w 482"/>
                  <a:gd name="T53" fmla="*/ 134 h 678"/>
                  <a:gd name="T54" fmla="*/ 441 w 482"/>
                  <a:gd name="T55" fmla="*/ 410 h 678"/>
                  <a:gd name="T56" fmla="*/ 461 w 482"/>
                  <a:gd name="T57" fmla="*/ 616 h 678"/>
                  <a:gd name="T58" fmla="*/ 472 w 482"/>
                  <a:gd name="T59" fmla="*/ 678 h 678"/>
                  <a:gd name="T60" fmla="*/ 472 w 482"/>
                  <a:gd name="T61" fmla="*/ 647 h 678"/>
                  <a:gd name="T62" fmla="*/ 461 w 482"/>
                  <a:gd name="T63" fmla="*/ 503 h 678"/>
                  <a:gd name="T64" fmla="*/ 430 w 482"/>
                  <a:gd name="T65" fmla="*/ 183 h 678"/>
                  <a:gd name="T66" fmla="*/ 399 w 482"/>
                  <a:gd name="T67" fmla="*/ 41 h 678"/>
                  <a:gd name="T68" fmla="*/ 389 w 482"/>
                  <a:gd name="T69" fmla="*/ 0 h 678"/>
                  <a:gd name="T70" fmla="*/ 379 w 482"/>
                  <a:gd name="T71" fmla="*/ 0 h 678"/>
                  <a:gd name="T72" fmla="*/ 369 w 482"/>
                  <a:gd name="T73" fmla="*/ 83 h 678"/>
                  <a:gd name="T74" fmla="*/ 348 w 482"/>
                  <a:gd name="T75" fmla="*/ 276 h 678"/>
                  <a:gd name="T76" fmla="*/ 327 w 482"/>
                  <a:gd name="T77" fmla="*/ 544 h 678"/>
                  <a:gd name="T78" fmla="*/ 317 w 482"/>
                  <a:gd name="T79" fmla="*/ 668 h 678"/>
                  <a:gd name="T80" fmla="*/ 307 w 482"/>
                  <a:gd name="T81" fmla="*/ 657 h 678"/>
                  <a:gd name="T82" fmla="*/ 286 w 482"/>
                  <a:gd name="T83" fmla="*/ 523 h 678"/>
                  <a:gd name="T84" fmla="*/ 265 w 482"/>
                  <a:gd name="T85" fmla="*/ 245 h 678"/>
                  <a:gd name="T86" fmla="*/ 245 w 482"/>
                  <a:gd name="T87" fmla="*/ 62 h 678"/>
                  <a:gd name="T88" fmla="*/ 224 w 482"/>
                  <a:gd name="T89" fmla="*/ 0 h 678"/>
                  <a:gd name="T90" fmla="*/ 224 w 482"/>
                  <a:gd name="T91" fmla="*/ 0 h 678"/>
                  <a:gd name="T92" fmla="*/ 214 w 482"/>
                  <a:gd name="T93" fmla="*/ 31 h 678"/>
                  <a:gd name="T94" fmla="*/ 196 w 482"/>
                  <a:gd name="T95" fmla="*/ 183 h 678"/>
                  <a:gd name="T96" fmla="*/ 175 w 482"/>
                  <a:gd name="T97" fmla="*/ 461 h 678"/>
                  <a:gd name="T98" fmla="*/ 165 w 482"/>
                  <a:gd name="T99" fmla="*/ 626 h 678"/>
                  <a:gd name="T100" fmla="*/ 155 w 482"/>
                  <a:gd name="T101" fmla="*/ 678 h 678"/>
                  <a:gd name="T102" fmla="*/ 134 w 482"/>
                  <a:gd name="T103" fmla="*/ 595 h 678"/>
                  <a:gd name="T104" fmla="*/ 124 w 482"/>
                  <a:gd name="T105" fmla="*/ 400 h 678"/>
                  <a:gd name="T106" fmla="*/ 103 w 482"/>
                  <a:gd name="T107" fmla="*/ 134 h 678"/>
                  <a:gd name="T108" fmla="*/ 83 w 482"/>
                  <a:gd name="T109" fmla="*/ 11 h 678"/>
                  <a:gd name="T110" fmla="*/ 83 w 482"/>
                  <a:gd name="T111" fmla="*/ 0 h 678"/>
                  <a:gd name="T112" fmla="*/ 72 w 482"/>
                  <a:gd name="T113" fmla="*/ 11 h 678"/>
                  <a:gd name="T114" fmla="*/ 52 w 482"/>
                  <a:gd name="T115" fmla="*/ 93 h 678"/>
                  <a:gd name="T116" fmla="*/ 31 w 482"/>
                  <a:gd name="T117" fmla="*/ 235 h 678"/>
                  <a:gd name="T118" fmla="*/ 0 w 482"/>
                  <a:gd name="T119" fmla="*/ 616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2" h="678">
                    <a:moveTo>
                      <a:pt x="0" y="678"/>
                    </a:moveTo>
                    <a:lnTo>
                      <a:pt x="0" y="678"/>
                    </a:lnTo>
                    <a:lnTo>
                      <a:pt x="10" y="616"/>
                    </a:lnTo>
                    <a:lnTo>
                      <a:pt x="10" y="554"/>
                    </a:lnTo>
                    <a:lnTo>
                      <a:pt x="21" y="492"/>
                    </a:lnTo>
                    <a:lnTo>
                      <a:pt x="21" y="431"/>
                    </a:lnTo>
                    <a:lnTo>
                      <a:pt x="31" y="369"/>
                    </a:lnTo>
                    <a:lnTo>
                      <a:pt x="31" y="317"/>
                    </a:lnTo>
                    <a:lnTo>
                      <a:pt x="41" y="255"/>
                    </a:lnTo>
                    <a:lnTo>
                      <a:pt x="41" y="235"/>
                    </a:lnTo>
                    <a:lnTo>
                      <a:pt x="41" y="214"/>
                    </a:lnTo>
                    <a:lnTo>
                      <a:pt x="41" y="183"/>
                    </a:lnTo>
                    <a:lnTo>
                      <a:pt x="52" y="163"/>
                    </a:lnTo>
                    <a:lnTo>
                      <a:pt x="52" y="145"/>
                    </a:lnTo>
                    <a:lnTo>
                      <a:pt x="52" y="124"/>
                    </a:lnTo>
                    <a:lnTo>
                      <a:pt x="52" y="103"/>
                    </a:lnTo>
                    <a:lnTo>
                      <a:pt x="52" y="93"/>
                    </a:lnTo>
                    <a:lnTo>
                      <a:pt x="62" y="72"/>
                    </a:lnTo>
                    <a:lnTo>
                      <a:pt x="62" y="62"/>
                    </a:lnTo>
                    <a:lnTo>
                      <a:pt x="62" y="41"/>
                    </a:lnTo>
                    <a:lnTo>
                      <a:pt x="62" y="31"/>
                    </a:lnTo>
                    <a:lnTo>
                      <a:pt x="72" y="21"/>
                    </a:lnTo>
                    <a:lnTo>
                      <a:pt x="72" y="11"/>
                    </a:lnTo>
                    <a:lnTo>
                      <a:pt x="72" y="0"/>
                    </a:lnTo>
                    <a:lnTo>
                      <a:pt x="83" y="0"/>
                    </a:lnTo>
                    <a:lnTo>
                      <a:pt x="83" y="11"/>
                    </a:lnTo>
                    <a:lnTo>
                      <a:pt x="83" y="21"/>
                    </a:lnTo>
                    <a:lnTo>
                      <a:pt x="83" y="31"/>
                    </a:lnTo>
                    <a:lnTo>
                      <a:pt x="83" y="41"/>
                    </a:lnTo>
                    <a:lnTo>
                      <a:pt x="93" y="62"/>
                    </a:lnTo>
                    <a:lnTo>
                      <a:pt x="93" y="83"/>
                    </a:lnTo>
                    <a:lnTo>
                      <a:pt x="93" y="103"/>
                    </a:lnTo>
                    <a:lnTo>
                      <a:pt x="93" y="134"/>
                    </a:lnTo>
                    <a:lnTo>
                      <a:pt x="93" y="155"/>
                    </a:lnTo>
                    <a:lnTo>
                      <a:pt x="103" y="183"/>
                    </a:lnTo>
                    <a:lnTo>
                      <a:pt x="103" y="214"/>
                    </a:lnTo>
                    <a:lnTo>
                      <a:pt x="103" y="245"/>
                    </a:lnTo>
                    <a:lnTo>
                      <a:pt x="103" y="276"/>
                    </a:lnTo>
                    <a:lnTo>
                      <a:pt x="113" y="338"/>
                    </a:lnTo>
                    <a:lnTo>
                      <a:pt x="113" y="400"/>
                    </a:lnTo>
                    <a:lnTo>
                      <a:pt x="113" y="431"/>
                    </a:lnTo>
                    <a:lnTo>
                      <a:pt x="124" y="461"/>
                    </a:lnTo>
                    <a:lnTo>
                      <a:pt x="124" y="492"/>
                    </a:lnTo>
                    <a:lnTo>
                      <a:pt x="124" y="523"/>
                    </a:lnTo>
                    <a:lnTo>
                      <a:pt x="124" y="544"/>
                    </a:lnTo>
                    <a:lnTo>
                      <a:pt x="134" y="575"/>
                    </a:lnTo>
                    <a:lnTo>
                      <a:pt x="134" y="595"/>
                    </a:lnTo>
                    <a:lnTo>
                      <a:pt x="134" y="616"/>
                    </a:lnTo>
                    <a:lnTo>
                      <a:pt x="134" y="637"/>
                    </a:lnTo>
                    <a:lnTo>
                      <a:pt x="144" y="647"/>
                    </a:lnTo>
                    <a:lnTo>
                      <a:pt x="144" y="657"/>
                    </a:lnTo>
                    <a:lnTo>
                      <a:pt x="144" y="668"/>
                    </a:lnTo>
                    <a:lnTo>
                      <a:pt x="144" y="678"/>
                    </a:lnTo>
                    <a:lnTo>
                      <a:pt x="155" y="678"/>
                    </a:lnTo>
                    <a:lnTo>
                      <a:pt x="155" y="668"/>
                    </a:lnTo>
                    <a:lnTo>
                      <a:pt x="165" y="657"/>
                    </a:lnTo>
                    <a:lnTo>
                      <a:pt x="165" y="647"/>
                    </a:lnTo>
                    <a:lnTo>
                      <a:pt x="165" y="637"/>
                    </a:lnTo>
                    <a:lnTo>
                      <a:pt x="165" y="616"/>
                    </a:lnTo>
                    <a:lnTo>
                      <a:pt x="165" y="595"/>
                    </a:lnTo>
                    <a:lnTo>
                      <a:pt x="175" y="575"/>
                    </a:lnTo>
                    <a:lnTo>
                      <a:pt x="175" y="544"/>
                    </a:lnTo>
                    <a:lnTo>
                      <a:pt x="175" y="523"/>
                    </a:lnTo>
                    <a:lnTo>
                      <a:pt x="175" y="492"/>
                    </a:lnTo>
                    <a:lnTo>
                      <a:pt x="186" y="461"/>
                    </a:lnTo>
                    <a:lnTo>
                      <a:pt x="186" y="431"/>
                    </a:lnTo>
                    <a:lnTo>
                      <a:pt x="186" y="400"/>
                    </a:lnTo>
                    <a:lnTo>
                      <a:pt x="186" y="338"/>
                    </a:lnTo>
                    <a:lnTo>
                      <a:pt x="196" y="276"/>
                    </a:lnTo>
                    <a:lnTo>
                      <a:pt x="196" y="245"/>
                    </a:lnTo>
                    <a:lnTo>
                      <a:pt x="196" y="214"/>
                    </a:lnTo>
                    <a:lnTo>
                      <a:pt x="206" y="183"/>
                    </a:lnTo>
                    <a:lnTo>
                      <a:pt x="206" y="155"/>
                    </a:lnTo>
                    <a:lnTo>
                      <a:pt x="206" y="134"/>
                    </a:lnTo>
                    <a:lnTo>
                      <a:pt x="206" y="103"/>
                    </a:lnTo>
                    <a:lnTo>
                      <a:pt x="214" y="83"/>
                    </a:lnTo>
                    <a:lnTo>
                      <a:pt x="214" y="62"/>
                    </a:lnTo>
                    <a:lnTo>
                      <a:pt x="214" y="41"/>
                    </a:lnTo>
                    <a:lnTo>
                      <a:pt x="214" y="31"/>
                    </a:lnTo>
                    <a:lnTo>
                      <a:pt x="214" y="21"/>
                    </a:lnTo>
                    <a:lnTo>
                      <a:pt x="224" y="11"/>
                    </a:lnTo>
                    <a:lnTo>
                      <a:pt x="224" y="0"/>
                    </a:lnTo>
                    <a:lnTo>
                      <a:pt x="224" y="11"/>
                    </a:lnTo>
                    <a:lnTo>
                      <a:pt x="224" y="21"/>
                    </a:lnTo>
                    <a:lnTo>
                      <a:pt x="235" y="31"/>
                    </a:lnTo>
                    <a:lnTo>
                      <a:pt x="235" y="41"/>
                    </a:lnTo>
                    <a:lnTo>
                      <a:pt x="235" y="62"/>
                    </a:lnTo>
                    <a:lnTo>
                      <a:pt x="235" y="83"/>
                    </a:lnTo>
                    <a:lnTo>
                      <a:pt x="245" y="103"/>
                    </a:lnTo>
                    <a:lnTo>
                      <a:pt x="245" y="134"/>
                    </a:lnTo>
                    <a:lnTo>
                      <a:pt x="245" y="155"/>
                    </a:lnTo>
                    <a:lnTo>
                      <a:pt x="255" y="183"/>
                    </a:lnTo>
                    <a:lnTo>
                      <a:pt x="255" y="214"/>
                    </a:lnTo>
                    <a:lnTo>
                      <a:pt x="255" y="245"/>
                    </a:lnTo>
                    <a:lnTo>
                      <a:pt x="255" y="276"/>
                    </a:lnTo>
                    <a:lnTo>
                      <a:pt x="265" y="338"/>
                    </a:lnTo>
                    <a:lnTo>
                      <a:pt x="265" y="400"/>
                    </a:lnTo>
                    <a:lnTo>
                      <a:pt x="276" y="431"/>
                    </a:lnTo>
                    <a:lnTo>
                      <a:pt x="276" y="461"/>
                    </a:lnTo>
                    <a:lnTo>
                      <a:pt x="276" y="492"/>
                    </a:lnTo>
                    <a:lnTo>
                      <a:pt x="286" y="523"/>
                    </a:lnTo>
                    <a:lnTo>
                      <a:pt x="286" y="544"/>
                    </a:lnTo>
                    <a:lnTo>
                      <a:pt x="286" y="575"/>
                    </a:lnTo>
                    <a:lnTo>
                      <a:pt x="286" y="595"/>
                    </a:lnTo>
                    <a:lnTo>
                      <a:pt x="296" y="616"/>
                    </a:lnTo>
                    <a:lnTo>
                      <a:pt x="296" y="637"/>
                    </a:lnTo>
                    <a:lnTo>
                      <a:pt x="296" y="647"/>
                    </a:lnTo>
                    <a:lnTo>
                      <a:pt x="296" y="657"/>
                    </a:lnTo>
                    <a:lnTo>
                      <a:pt x="307" y="668"/>
                    </a:lnTo>
                    <a:lnTo>
                      <a:pt x="307" y="678"/>
                    </a:lnTo>
                    <a:lnTo>
                      <a:pt x="317" y="678"/>
                    </a:lnTo>
                    <a:lnTo>
                      <a:pt x="317" y="668"/>
                    </a:lnTo>
                    <a:lnTo>
                      <a:pt x="327" y="657"/>
                    </a:lnTo>
                    <a:lnTo>
                      <a:pt x="327" y="647"/>
                    </a:lnTo>
                    <a:lnTo>
                      <a:pt x="327" y="637"/>
                    </a:lnTo>
                    <a:lnTo>
                      <a:pt x="327" y="616"/>
                    </a:lnTo>
                    <a:lnTo>
                      <a:pt x="338" y="595"/>
                    </a:lnTo>
                    <a:lnTo>
                      <a:pt x="338" y="575"/>
                    </a:lnTo>
                    <a:lnTo>
                      <a:pt x="338" y="544"/>
                    </a:lnTo>
                    <a:lnTo>
                      <a:pt x="338" y="523"/>
                    </a:lnTo>
                    <a:lnTo>
                      <a:pt x="338" y="492"/>
                    </a:lnTo>
                    <a:lnTo>
                      <a:pt x="348" y="461"/>
                    </a:lnTo>
                    <a:lnTo>
                      <a:pt x="348" y="431"/>
                    </a:lnTo>
                    <a:lnTo>
                      <a:pt x="348" y="400"/>
                    </a:lnTo>
                    <a:lnTo>
                      <a:pt x="348" y="338"/>
                    </a:lnTo>
                    <a:lnTo>
                      <a:pt x="358" y="276"/>
                    </a:lnTo>
                    <a:lnTo>
                      <a:pt x="358" y="245"/>
                    </a:lnTo>
                    <a:lnTo>
                      <a:pt x="358" y="214"/>
                    </a:lnTo>
                    <a:lnTo>
                      <a:pt x="369" y="183"/>
                    </a:lnTo>
                    <a:lnTo>
                      <a:pt x="369" y="155"/>
                    </a:lnTo>
                    <a:lnTo>
                      <a:pt x="369" y="134"/>
                    </a:lnTo>
                    <a:lnTo>
                      <a:pt x="369" y="103"/>
                    </a:lnTo>
                    <a:lnTo>
                      <a:pt x="369" y="83"/>
                    </a:lnTo>
                    <a:lnTo>
                      <a:pt x="379" y="62"/>
                    </a:lnTo>
                    <a:lnTo>
                      <a:pt x="379" y="41"/>
                    </a:lnTo>
                    <a:lnTo>
                      <a:pt x="379" y="31"/>
                    </a:lnTo>
                    <a:lnTo>
                      <a:pt x="379" y="21"/>
                    </a:lnTo>
                    <a:lnTo>
                      <a:pt x="389" y="11"/>
                    </a:lnTo>
                    <a:lnTo>
                      <a:pt x="389" y="0"/>
                    </a:lnTo>
                    <a:lnTo>
                      <a:pt x="389" y="11"/>
                    </a:lnTo>
                    <a:lnTo>
                      <a:pt x="399" y="21"/>
                    </a:lnTo>
                    <a:lnTo>
                      <a:pt x="399" y="41"/>
                    </a:lnTo>
                    <a:lnTo>
                      <a:pt x="399" y="52"/>
                    </a:lnTo>
                    <a:lnTo>
                      <a:pt x="399" y="72"/>
                    </a:lnTo>
                    <a:lnTo>
                      <a:pt x="410" y="93"/>
                    </a:lnTo>
                    <a:lnTo>
                      <a:pt x="410" y="114"/>
                    </a:lnTo>
                    <a:lnTo>
                      <a:pt x="410" y="134"/>
                    </a:lnTo>
                    <a:lnTo>
                      <a:pt x="420" y="163"/>
                    </a:lnTo>
                    <a:lnTo>
                      <a:pt x="420" y="183"/>
                    </a:lnTo>
                    <a:lnTo>
                      <a:pt x="420" y="214"/>
                    </a:lnTo>
                    <a:lnTo>
                      <a:pt x="430" y="235"/>
                    </a:lnTo>
                    <a:lnTo>
                      <a:pt x="430" y="297"/>
                    </a:lnTo>
                    <a:lnTo>
                      <a:pt x="441" y="358"/>
                    </a:lnTo>
                    <a:lnTo>
                      <a:pt x="441" y="410"/>
                    </a:lnTo>
                    <a:lnTo>
                      <a:pt x="451" y="472"/>
                    </a:lnTo>
                    <a:lnTo>
                      <a:pt x="451" y="503"/>
                    </a:lnTo>
                    <a:lnTo>
                      <a:pt x="461" y="523"/>
                    </a:lnTo>
                    <a:lnTo>
                      <a:pt x="461" y="554"/>
                    </a:lnTo>
                    <a:lnTo>
                      <a:pt x="461" y="575"/>
                    </a:lnTo>
                    <a:lnTo>
                      <a:pt x="461" y="595"/>
                    </a:lnTo>
                    <a:lnTo>
                      <a:pt x="461" y="616"/>
                    </a:lnTo>
                    <a:lnTo>
                      <a:pt x="472" y="637"/>
                    </a:lnTo>
                    <a:lnTo>
                      <a:pt x="472" y="647"/>
                    </a:lnTo>
                    <a:lnTo>
                      <a:pt x="472" y="668"/>
                    </a:lnTo>
                    <a:lnTo>
                      <a:pt x="472" y="678"/>
                    </a:lnTo>
                    <a:lnTo>
                      <a:pt x="482" y="678"/>
                    </a:lnTo>
                    <a:lnTo>
                      <a:pt x="482" y="668"/>
                    </a:lnTo>
                    <a:lnTo>
                      <a:pt x="472" y="647"/>
                    </a:lnTo>
                    <a:lnTo>
                      <a:pt x="472" y="637"/>
                    </a:lnTo>
                    <a:lnTo>
                      <a:pt x="472" y="616"/>
                    </a:lnTo>
                    <a:lnTo>
                      <a:pt x="472" y="595"/>
                    </a:lnTo>
                    <a:lnTo>
                      <a:pt x="472" y="575"/>
                    </a:lnTo>
                    <a:lnTo>
                      <a:pt x="461" y="554"/>
                    </a:lnTo>
                    <a:lnTo>
                      <a:pt x="461" y="523"/>
                    </a:lnTo>
                    <a:lnTo>
                      <a:pt x="461" y="503"/>
                    </a:lnTo>
                    <a:lnTo>
                      <a:pt x="461" y="472"/>
                    </a:lnTo>
                    <a:lnTo>
                      <a:pt x="451" y="410"/>
                    </a:lnTo>
                    <a:lnTo>
                      <a:pt x="441" y="358"/>
                    </a:lnTo>
                    <a:lnTo>
                      <a:pt x="441" y="297"/>
                    </a:lnTo>
                    <a:lnTo>
                      <a:pt x="430" y="235"/>
                    </a:lnTo>
                    <a:lnTo>
                      <a:pt x="430" y="214"/>
                    </a:lnTo>
                    <a:lnTo>
                      <a:pt x="430" y="183"/>
                    </a:lnTo>
                    <a:lnTo>
                      <a:pt x="420" y="163"/>
                    </a:lnTo>
                    <a:lnTo>
                      <a:pt x="420" y="134"/>
                    </a:lnTo>
                    <a:lnTo>
                      <a:pt x="420" y="114"/>
                    </a:lnTo>
                    <a:lnTo>
                      <a:pt x="410" y="93"/>
                    </a:lnTo>
                    <a:lnTo>
                      <a:pt x="410" y="72"/>
                    </a:lnTo>
                    <a:lnTo>
                      <a:pt x="410" y="52"/>
                    </a:lnTo>
                    <a:lnTo>
                      <a:pt x="399" y="41"/>
                    </a:lnTo>
                    <a:lnTo>
                      <a:pt x="399" y="21"/>
                    </a:lnTo>
                    <a:lnTo>
                      <a:pt x="399" y="11"/>
                    </a:lnTo>
                    <a:lnTo>
                      <a:pt x="399" y="0"/>
                    </a:lnTo>
                    <a:lnTo>
                      <a:pt x="389" y="0"/>
                    </a:lnTo>
                    <a:lnTo>
                      <a:pt x="379" y="0"/>
                    </a:lnTo>
                    <a:lnTo>
                      <a:pt x="379" y="11"/>
                    </a:lnTo>
                    <a:lnTo>
                      <a:pt x="379" y="21"/>
                    </a:lnTo>
                    <a:lnTo>
                      <a:pt x="379" y="31"/>
                    </a:lnTo>
                    <a:lnTo>
                      <a:pt x="369" y="41"/>
                    </a:lnTo>
                    <a:lnTo>
                      <a:pt x="369" y="62"/>
                    </a:lnTo>
                    <a:lnTo>
                      <a:pt x="369" y="83"/>
                    </a:lnTo>
                    <a:lnTo>
                      <a:pt x="369" y="103"/>
                    </a:lnTo>
                    <a:lnTo>
                      <a:pt x="358" y="134"/>
                    </a:lnTo>
                    <a:lnTo>
                      <a:pt x="358" y="155"/>
                    </a:lnTo>
                    <a:lnTo>
                      <a:pt x="358" y="183"/>
                    </a:lnTo>
                    <a:lnTo>
                      <a:pt x="358" y="214"/>
                    </a:lnTo>
                    <a:lnTo>
                      <a:pt x="358" y="245"/>
                    </a:lnTo>
                    <a:lnTo>
                      <a:pt x="348" y="276"/>
                    </a:lnTo>
                    <a:lnTo>
                      <a:pt x="348" y="338"/>
                    </a:lnTo>
                    <a:lnTo>
                      <a:pt x="338" y="400"/>
                    </a:lnTo>
                    <a:lnTo>
                      <a:pt x="338" y="431"/>
                    </a:lnTo>
                    <a:lnTo>
                      <a:pt x="338" y="461"/>
                    </a:lnTo>
                    <a:lnTo>
                      <a:pt x="338" y="492"/>
                    </a:lnTo>
                    <a:lnTo>
                      <a:pt x="338" y="523"/>
                    </a:lnTo>
                    <a:lnTo>
                      <a:pt x="327" y="544"/>
                    </a:lnTo>
                    <a:lnTo>
                      <a:pt x="327" y="575"/>
                    </a:lnTo>
                    <a:lnTo>
                      <a:pt x="327" y="595"/>
                    </a:lnTo>
                    <a:lnTo>
                      <a:pt x="327" y="616"/>
                    </a:lnTo>
                    <a:lnTo>
                      <a:pt x="317" y="626"/>
                    </a:lnTo>
                    <a:lnTo>
                      <a:pt x="317" y="647"/>
                    </a:lnTo>
                    <a:lnTo>
                      <a:pt x="317" y="657"/>
                    </a:lnTo>
                    <a:lnTo>
                      <a:pt x="317" y="668"/>
                    </a:lnTo>
                    <a:lnTo>
                      <a:pt x="317" y="678"/>
                    </a:lnTo>
                    <a:lnTo>
                      <a:pt x="307" y="668"/>
                    </a:lnTo>
                    <a:lnTo>
                      <a:pt x="307" y="657"/>
                    </a:lnTo>
                    <a:lnTo>
                      <a:pt x="307" y="647"/>
                    </a:lnTo>
                    <a:lnTo>
                      <a:pt x="296" y="626"/>
                    </a:lnTo>
                    <a:lnTo>
                      <a:pt x="296" y="616"/>
                    </a:lnTo>
                    <a:lnTo>
                      <a:pt x="296" y="595"/>
                    </a:lnTo>
                    <a:lnTo>
                      <a:pt x="296" y="575"/>
                    </a:lnTo>
                    <a:lnTo>
                      <a:pt x="286" y="544"/>
                    </a:lnTo>
                    <a:lnTo>
                      <a:pt x="286" y="523"/>
                    </a:lnTo>
                    <a:lnTo>
                      <a:pt x="286" y="492"/>
                    </a:lnTo>
                    <a:lnTo>
                      <a:pt x="286" y="461"/>
                    </a:lnTo>
                    <a:lnTo>
                      <a:pt x="276" y="431"/>
                    </a:lnTo>
                    <a:lnTo>
                      <a:pt x="276" y="400"/>
                    </a:lnTo>
                    <a:lnTo>
                      <a:pt x="265" y="338"/>
                    </a:lnTo>
                    <a:lnTo>
                      <a:pt x="265" y="276"/>
                    </a:lnTo>
                    <a:lnTo>
                      <a:pt x="265" y="245"/>
                    </a:lnTo>
                    <a:lnTo>
                      <a:pt x="255" y="214"/>
                    </a:lnTo>
                    <a:lnTo>
                      <a:pt x="255" y="183"/>
                    </a:lnTo>
                    <a:lnTo>
                      <a:pt x="255" y="155"/>
                    </a:lnTo>
                    <a:lnTo>
                      <a:pt x="245" y="134"/>
                    </a:lnTo>
                    <a:lnTo>
                      <a:pt x="245" y="103"/>
                    </a:lnTo>
                    <a:lnTo>
                      <a:pt x="245" y="83"/>
                    </a:lnTo>
                    <a:lnTo>
                      <a:pt x="245" y="62"/>
                    </a:lnTo>
                    <a:lnTo>
                      <a:pt x="235" y="41"/>
                    </a:lnTo>
                    <a:lnTo>
                      <a:pt x="235" y="31"/>
                    </a:lnTo>
                    <a:lnTo>
                      <a:pt x="235" y="21"/>
                    </a:lnTo>
                    <a:lnTo>
                      <a:pt x="235" y="11"/>
                    </a:lnTo>
                    <a:lnTo>
                      <a:pt x="235" y="0"/>
                    </a:lnTo>
                    <a:lnTo>
                      <a:pt x="224" y="0"/>
                    </a:lnTo>
                    <a:lnTo>
                      <a:pt x="214" y="0"/>
                    </a:lnTo>
                    <a:lnTo>
                      <a:pt x="214" y="11"/>
                    </a:lnTo>
                    <a:lnTo>
                      <a:pt x="214" y="21"/>
                    </a:lnTo>
                    <a:lnTo>
                      <a:pt x="214" y="31"/>
                    </a:lnTo>
                    <a:lnTo>
                      <a:pt x="206" y="41"/>
                    </a:lnTo>
                    <a:lnTo>
                      <a:pt x="206" y="62"/>
                    </a:lnTo>
                    <a:lnTo>
                      <a:pt x="206" y="83"/>
                    </a:lnTo>
                    <a:lnTo>
                      <a:pt x="206" y="103"/>
                    </a:lnTo>
                    <a:lnTo>
                      <a:pt x="196" y="134"/>
                    </a:lnTo>
                    <a:lnTo>
                      <a:pt x="196" y="155"/>
                    </a:lnTo>
                    <a:lnTo>
                      <a:pt x="196" y="183"/>
                    </a:lnTo>
                    <a:lnTo>
                      <a:pt x="196" y="214"/>
                    </a:lnTo>
                    <a:lnTo>
                      <a:pt x="196" y="245"/>
                    </a:lnTo>
                    <a:lnTo>
                      <a:pt x="186" y="276"/>
                    </a:lnTo>
                    <a:lnTo>
                      <a:pt x="186" y="338"/>
                    </a:lnTo>
                    <a:lnTo>
                      <a:pt x="175" y="400"/>
                    </a:lnTo>
                    <a:lnTo>
                      <a:pt x="175" y="431"/>
                    </a:lnTo>
                    <a:lnTo>
                      <a:pt x="175" y="461"/>
                    </a:lnTo>
                    <a:lnTo>
                      <a:pt x="175" y="492"/>
                    </a:lnTo>
                    <a:lnTo>
                      <a:pt x="175" y="523"/>
                    </a:lnTo>
                    <a:lnTo>
                      <a:pt x="165" y="544"/>
                    </a:lnTo>
                    <a:lnTo>
                      <a:pt x="165" y="575"/>
                    </a:lnTo>
                    <a:lnTo>
                      <a:pt x="165" y="595"/>
                    </a:lnTo>
                    <a:lnTo>
                      <a:pt x="165" y="616"/>
                    </a:lnTo>
                    <a:lnTo>
                      <a:pt x="165" y="626"/>
                    </a:lnTo>
                    <a:lnTo>
                      <a:pt x="155" y="647"/>
                    </a:lnTo>
                    <a:lnTo>
                      <a:pt x="155" y="657"/>
                    </a:lnTo>
                    <a:lnTo>
                      <a:pt x="155" y="668"/>
                    </a:lnTo>
                    <a:lnTo>
                      <a:pt x="155" y="678"/>
                    </a:lnTo>
                    <a:lnTo>
                      <a:pt x="155" y="668"/>
                    </a:lnTo>
                    <a:lnTo>
                      <a:pt x="144" y="668"/>
                    </a:lnTo>
                    <a:lnTo>
                      <a:pt x="144" y="657"/>
                    </a:lnTo>
                    <a:lnTo>
                      <a:pt x="144" y="647"/>
                    </a:lnTo>
                    <a:lnTo>
                      <a:pt x="144" y="626"/>
                    </a:lnTo>
                    <a:lnTo>
                      <a:pt x="144" y="616"/>
                    </a:lnTo>
                    <a:lnTo>
                      <a:pt x="134" y="595"/>
                    </a:lnTo>
                    <a:lnTo>
                      <a:pt x="134" y="575"/>
                    </a:lnTo>
                    <a:lnTo>
                      <a:pt x="134" y="544"/>
                    </a:lnTo>
                    <a:lnTo>
                      <a:pt x="134" y="523"/>
                    </a:lnTo>
                    <a:lnTo>
                      <a:pt x="124" y="492"/>
                    </a:lnTo>
                    <a:lnTo>
                      <a:pt x="124" y="461"/>
                    </a:lnTo>
                    <a:lnTo>
                      <a:pt x="124" y="431"/>
                    </a:lnTo>
                    <a:lnTo>
                      <a:pt x="124" y="400"/>
                    </a:lnTo>
                    <a:lnTo>
                      <a:pt x="113" y="338"/>
                    </a:lnTo>
                    <a:lnTo>
                      <a:pt x="113" y="276"/>
                    </a:lnTo>
                    <a:lnTo>
                      <a:pt x="113" y="245"/>
                    </a:lnTo>
                    <a:lnTo>
                      <a:pt x="103" y="214"/>
                    </a:lnTo>
                    <a:lnTo>
                      <a:pt x="103" y="183"/>
                    </a:lnTo>
                    <a:lnTo>
                      <a:pt x="103" y="155"/>
                    </a:lnTo>
                    <a:lnTo>
                      <a:pt x="103" y="134"/>
                    </a:lnTo>
                    <a:lnTo>
                      <a:pt x="103" y="103"/>
                    </a:lnTo>
                    <a:lnTo>
                      <a:pt x="93" y="83"/>
                    </a:lnTo>
                    <a:lnTo>
                      <a:pt x="93" y="62"/>
                    </a:lnTo>
                    <a:lnTo>
                      <a:pt x="93" y="41"/>
                    </a:lnTo>
                    <a:lnTo>
                      <a:pt x="93" y="31"/>
                    </a:lnTo>
                    <a:lnTo>
                      <a:pt x="83" y="21"/>
                    </a:lnTo>
                    <a:lnTo>
                      <a:pt x="83" y="11"/>
                    </a:lnTo>
                    <a:lnTo>
                      <a:pt x="83" y="0"/>
                    </a:lnTo>
                    <a:lnTo>
                      <a:pt x="72" y="0"/>
                    </a:lnTo>
                    <a:lnTo>
                      <a:pt x="72" y="11"/>
                    </a:lnTo>
                    <a:lnTo>
                      <a:pt x="62" y="11"/>
                    </a:lnTo>
                    <a:lnTo>
                      <a:pt x="62" y="21"/>
                    </a:lnTo>
                    <a:lnTo>
                      <a:pt x="62" y="31"/>
                    </a:lnTo>
                    <a:lnTo>
                      <a:pt x="62" y="41"/>
                    </a:lnTo>
                    <a:lnTo>
                      <a:pt x="52" y="62"/>
                    </a:lnTo>
                    <a:lnTo>
                      <a:pt x="52" y="72"/>
                    </a:lnTo>
                    <a:lnTo>
                      <a:pt x="52" y="93"/>
                    </a:lnTo>
                    <a:lnTo>
                      <a:pt x="52" y="103"/>
                    </a:lnTo>
                    <a:lnTo>
                      <a:pt x="52" y="124"/>
                    </a:lnTo>
                    <a:lnTo>
                      <a:pt x="41" y="145"/>
                    </a:lnTo>
                    <a:lnTo>
                      <a:pt x="41" y="163"/>
                    </a:lnTo>
                    <a:lnTo>
                      <a:pt x="41" y="183"/>
                    </a:lnTo>
                    <a:lnTo>
                      <a:pt x="41" y="214"/>
                    </a:lnTo>
                    <a:lnTo>
                      <a:pt x="31" y="235"/>
                    </a:lnTo>
                    <a:lnTo>
                      <a:pt x="31" y="255"/>
                    </a:lnTo>
                    <a:lnTo>
                      <a:pt x="31" y="317"/>
                    </a:lnTo>
                    <a:lnTo>
                      <a:pt x="21" y="369"/>
                    </a:lnTo>
                    <a:lnTo>
                      <a:pt x="21" y="431"/>
                    </a:lnTo>
                    <a:lnTo>
                      <a:pt x="10" y="482"/>
                    </a:lnTo>
                    <a:lnTo>
                      <a:pt x="10" y="554"/>
                    </a:lnTo>
                    <a:lnTo>
                      <a:pt x="0" y="616"/>
                    </a:lnTo>
                    <a:lnTo>
                      <a:pt x="0" y="678"/>
                    </a:lnTo>
                    <a:close/>
                  </a:path>
                </a:pathLst>
              </a:custGeom>
              <a:solidFill>
                <a:srgbClr val="FFFFFF"/>
              </a:solidFill>
              <a:ln w="9525">
                <a:solidFill>
                  <a:srgbClr val="CC3300"/>
                </a:solidFill>
                <a:round/>
                <a:headEnd/>
                <a:tailEnd/>
              </a:ln>
            </p:spPr>
            <p:txBody>
              <a:bodyPr/>
              <a:lstStyle/>
              <a:p>
                <a:endParaRPr lang="en-US"/>
              </a:p>
            </p:txBody>
          </p:sp>
          <p:sp>
            <p:nvSpPr>
              <p:cNvPr id="27848" name="Freeform 7"/>
              <p:cNvSpPr>
                <a:spLocks/>
              </p:cNvSpPr>
              <p:nvPr/>
            </p:nvSpPr>
            <p:spPr bwMode="auto">
              <a:xfrm>
                <a:off x="959" y="706"/>
                <a:ext cx="481" cy="678"/>
              </a:xfrm>
              <a:custGeom>
                <a:avLst/>
                <a:gdLst>
                  <a:gd name="T0" fmla="*/ 10 w 481"/>
                  <a:gd name="T1" fmla="*/ 678 h 678"/>
                  <a:gd name="T2" fmla="*/ 31 w 481"/>
                  <a:gd name="T3" fmla="*/ 369 h 678"/>
                  <a:gd name="T4" fmla="*/ 51 w 481"/>
                  <a:gd name="T5" fmla="*/ 145 h 678"/>
                  <a:gd name="T6" fmla="*/ 72 w 481"/>
                  <a:gd name="T7" fmla="*/ 31 h 678"/>
                  <a:gd name="T8" fmla="*/ 82 w 481"/>
                  <a:gd name="T9" fmla="*/ 0 h 678"/>
                  <a:gd name="T10" fmla="*/ 92 w 481"/>
                  <a:gd name="T11" fmla="*/ 103 h 678"/>
                  <a:gd name="T12" fmla="*/ 113 w 481"/>
                  <a:gd name="T13" fmla="*/ 338 h 678"/>
                  <a:gd name="T14" fmla="*/ 134 w 481"/>
                  <a:gd name="T15" fmla="*/ 575 h 678"/>
                  <a:gd name="T16" fmla="*/ 144 w 481"/>
                  <a:gd name="T17" fmla="*/ 668 h 678"/>
                  <a:gd name="T18" fmla="*/ 154 w 481"/>
                  <a:gd name="T19" fmla="*/ 678 h 678"/>
                  <a:gd name="T20" fmla="*/ 154 w 481"/>
                  <a:gd name="T21" fmla="*/ 668 h 678"/>
                  <a:gd name="T22" fmla="*/ 175 w 481"/>
                  <a:gd name="T23" fmla="*/ 544 h 678"/>
                  <a:gd name="T24" fmla="*/ 195 w 481"/>
                  <a:gd name="T25" fmla="*/ 276 h 678"/>
                  <a:gd name="T26" fmla="*/ 216 w 481"/>
                  <a:gd name="T27" fmla="*/ 83 h 678"/>
                  <a:gd name="T28" fmla="*/ 226 w 481"/>
                  <a:gd name="T29" fmla="*/ 0 h 678"/>
                  <a:gd name="T30" fmla="*/ 237 w 481"/>
                  <a:gd name="T31" fmla="*/ 41 h 678"/>
                  <a:gd name="T32" fmla="*/ 257 w 481"/>
                  <a:gd name="T33" fmla="*/ 214 h 678"/>
                  <a:gd name="T34" fmla="*/ 278 w 481"/>
                  <a:gd name="T35" fmla="*/ 492 h 678"/>
                  <a:gd name="T36" fmla="*/ 298 w 481"/>
                  <a:gd name="T37" fmla="*/ 647 h 678"/>
                  <a:gd name="T38" fmla="*/ 309 w 481"/>
                  <a:gd name="T39" fmla="*/ 678 h 678"/>
                  <a:gd name="T40" fmla="*/ 319 w 481"/>
                  <a:gd name="T41" fmla="*/ 678 h 678"/>
                  <a:gd name="T42" fmla="*/ 329 w 481"/>
                  <a:gd name="T43" fmla="*/ 616 h 678"/>
                  <a:gd name="T44" fmla="*/ 350 w 481"/>
                  <a:gd name="T45" fmla="*/ 431 h 678"/>
                  <a:gd name="T46" fmla="*/ 371 w 481"/>
                  <a:gd name="T47" fmla="*/ 155 h 678"/>
                  <a:gd name="T48" fmla="*/ 378 w 481"/>
                  <a:gd name="T49" fmla="*/ 21 h 678"/>
                  <a:gd name="T50" fmla="*/ 389 w 481"/>
                  <a:gd name="T51" fmla="*/ 11 h 678"/>
                  <a:gd name="T52" fmla="*/ 420 w 481"/>
                  <a:gd name="T53" fmla="*/ 134 h 678"/>
                  <a:gd name="T54" fmla="*/ 450 w 481"/>
                  <a:gd name="T55" fmla="*/ 410 h 678"/>
                  <a:gd name="T56" fmla="*/ 471 w 481"/>
                  <a:gd name="T57" fmla="*/ 616 h 678"/>
                  <a:gd name="T58" fmla="*/ 481 w 481"/>
                  <a:gd name="T59" fmla="*/ 678 h 678"/>
                  <a:gd name="T60" fmla="*/ 481 w 481"/>
                  <a:gd name="T61" fmla="*/ 647 h 678"/>
                  <a:gd name="T62" fmla="*/ 461 w 481"/>
                  <a:gd name="T63" fmla="*/ 503 h 678"/>
                  <a:gd name="T64" fmla="*/ 430 w 481"/>
                  <a:gd name="T65" fmla="*/ 183 h 678"/>
                  <a:gd name="T66" fmla="*/ 409 w 481"/>
                  <a:gd name="T67" fmla="*/ 41 h 678"/>
                  <a:gd name="T68" fmla="*/ 389 w 481"/>
                  <a:gd name="T69" fmla="*/ 0 h 678"/>
                  <a:gd name="T70" fmla="*/ 378 w 481"/>
                  <a:gd name="T71" fmla="*/ 0 h 678"/>
                  <a:gd name="T72" fmla="*/ 371 w 481"/>
                  <a:gd name="T73" fmla="*/ 83 h 678"/>
                  <a:gd name="T74" fmla="*/ 350 w 481"/>
                  <a:gd name="T75" fmla="*/ 276 h 678"/>
                  <a:gd name="T76" fmla="*/ 340 w 481"/>
                  <a:gd name="T77" fmla="*/ 544 h 678"/>
                  <a:gd name="T78" fmla="*/ 319 w 481"/>
                  <a:gd name="T79" fmla="*/ 668 h 678"/>
                  <a:gd name="T80" fmla="*/ 309 w 481"/>
                  <a:gd name="T81" fmla="*/ 657 h 678"/>
                  <a:gd name="T82" fmla="*/ 288 w 481"/>
                  <a:gd name="T83" fmla="*/ 523 h 678"/>
                  <a:gd name="T84" fmla="*/ 268 w 481"/>
                  <a:gd name="T85" fmla="*/ 245 h 678"/>
                  <a:gd name="T86" fmla="*/ 247 w 481"/>
                  <a:gd name="T87" fmla="*/ 62 h 678"/>
                  <a:gd name="T88" fmla="*/ 237 w 481"/>
                  <a:gd name="T89" fmla="*/ 0 h 678"/>
                  <a:gd name="T90" fmla="*/ 226 w 481"/>
                  <a:gd name="T91" fmla="*/ 0 h 678"/>
                  <a:gd name="T92" fmla="*/ 216 w 481"/>
                  <a:gd name="T93" fmla="*/ 31 h 678"/>
                  <a:gd name="T94" fmla="*/ 195 w 481"/>
                  <a:gd name="T95" fmla="*/ 183 h 678"/>
                  <a:gd name="T96" fmla="*/ 175 w 481"/>
                  <a:gd name="T97" fmla="*/ 461 h 678"/>
                  <a:gd name="T98" fmla="*/ 164 w 481"/>
                  <a:gd name="T99" fmla="*/ 626 h 678"/>
                  <a:gd name="T100" fmla="*/ 154 w 481"/>
                  <a:gd name="T101" fmla="*/ 678 h 678"/>
                  <a:gd name="T102" fmla="*/ 144 w 481"/>
                  <a:gd name="T103" fmla="*/ 595 h 678"/>
                  <a:gd name="T104" fmla="*/ 123 w 481"/>
                  <a:gd name="T105" fmla="*/ 400 h 678"/>
                  <a:gd name="T106" fmla="*/ 103 w 481"/>
                  <a:gd name="T107" fmla="*/ 134 h 678"/>
                  <a:gd name="T108" fmla="*/ 82 w 481"/>
                  <a:gd name="T109" fmla="*/ 11 h 678"/>
                  <a:gd name="T110" fmla="*/ 82 w 481"/>
                  <a:gd name="T111" fmla="*/ 0 h 678"/>
                  <a:gd name="T112" fmla="*/ 72 w 481"/>
                  <a:gd name="T113" fmla="*/ 11 h 678"/>
                  <a:gd name="T114" fmla="*/ 51 w 481"/>
                  <a:gd name="T115" fmla="*/ 93 h 678"/>
                  <a:gd name="T116" fmla="*/ 41 w 481"/>
                  <a:gd name="T117" fmla="*/ 235 h 678"/>
                  <a:gd name="T118" fmla="*/ 10 w 481"/>
                  <a:gd name="T119" fmla="*/ 616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1" h="678">
                    <a:moveTo>
                      <a:pt x="0" y="678"/>
                    </a:moveTo>
                    <a:lnTo>
                      <a:pt x="0" y="678"/>
                    </a:lnTo>
                    <a:lnTo>
                      <a:pt x="10" y="678"/>
                    </a:lnTo>
                    <a:lnTo>
                      <a:pt x="10" y="616"/>
                    </a:lnTo>
                    <a:lnTo>
                      <a:pt x="20" y="554"/>
                    </a:lnTo>
                    <a:lnTo>
                      <a:pt x="20" y="492"/>
                    </a:lnTo>
                    <a:lnTo>
                      <a:pt x="20" y="431"/>
                    </a:lnTo>
                    <a:lnTo>
                      <a:pt x="31" y="369"/>
                    </a:lnTo>
                    <a:lnTo>
                      <a:pt x="31" y="317"/>
                    </a:lnTo>
                    <a:lnTo>
                      <a:pt x="41" y="255"/>
                    </a:lnTo>
                    <a:lnTo>
                      <a:pt x="41" y="235"/>
                    </a:lnTo>
                    <a:lnTo>
                      <a:pt x="41" y="214"/>
                    </a:lnTo>
                    <a:lnTo>
                      <a:pt x="51" y="183"/>
                    </a:lnTo>
                    <a:lnTo>
                      <a:pt x="51" y="163"/>
                    </a:lnTo>
                    <a:lnTo>
                      <a:pt x="51" y="145"/>
                    </a:lnTo>
                    <a:lnTo>
                      <a:pt x="51" y="124"/>
                    </a:lnTo>
                    <a:lnTo>
                      <a:pt x="51" y="103"/>
                    </a:lnTo>
                    <a:lnTo>
                      <a:pt x="61" y="93"/>
                    </a:lnTo>
                    <a:lnTo>
                      <a:pt x="61" y="72"/>
                    </a:lnTo>
                    <a:lnTo>
                      <a:pt x="61" y="62"/>
                    </a:lnTo>
                    <a:lnTo>
                      <a:pt x="61" y="41"/>
                    </a:lnTo>
                    <a:lnTo>
                      <a:pt x="72" y="31"/>
                    </a:lnTo>
                    <a:lnTo>
                      <a:pt x="72" y="21"/>
                    </a:lnTo>
                    <a:lnTo>
                      <a:pt x="72" y="11"/>
                    </a:lnTo>
                    <a:lnTo>
                      <a:pt x="72" y="0"/>
                    </a:lnTo>
                    <a:lnTo>
                      <a:pt x="82" y="0"/>
                    </a:lnTo>
                    <a:lnTo>
                      <a:pt x="82" y="11"/>
                    </a:lnTo>
                    <a:lnTo>
                      <a:pt x="82" y="21"/>
                    </a:lnTo>
                    <a:lnTo>
                      <a:pt x="82" y="31"/>
                    </a:lnTo>
                    <a:lnTo>
                      <a:pt x="92" y="41"/>
                    </a:lnTo>
                    <a:lnTo>
                      <a:pt x="92" y="62"/>
                    </a:lnTo>
                    <a:lnTo>
                      <a:pt x="92" y="83"/>
                    </a:lnTo>
                    <a:lnTo>
                      <a:pt x="92" y="103"/>
                    </a:lnTo>
                    <a:lnTo>
                      <a:pt x="92" y="134"/>
                    </a:lnTo>
                    <a:lnTo>
                      <a:pt x="103" y="155"/>
                    </a:lnTo>
                    <a:lnTo>
                      <a:pt x="103" y="183"/>
                    </a:lnTo>
                    <a:lnTo>
                      <a:pt x="103" y="214"/>
                    </a:lnTo>
                    <a:lnTo>
                      <a:pt x="103" y="245"/>
                    </a:lnTo>
                    <a:lnTo>
                      <a:pt x="103" y="276"/>
                    </a:lnTo>
                    <a:lnTo>
                      <a:pt x="113" y="338"/>
                    </a:lnTo>
                    <a:lnTo>
                      <a:pt x="113" y="400"/>
                    </a:lnTo>
                    <a:lnTo>
                      <a:pt x="123" y="431"/>
                    </a:lnTo>
                    <a:lnTo>
                      <a:pt x="123" y="461"/>
                    </a:lnTo>
                    <a:lnTo>
                      <a:pt x="123" y="492"/>
                    </a:lnTo>
                    <a:lnTo>
                      <a:pt x="123" y="523"/>
                    </a:lnTo>
                    <a:lnTo>
                      <a:pt x="134" y="544"/>
                    </a:lnTo>
                    <a:lnTo>
                      <a:pt x="134" y="575"/>
                    </a:lnTo>
                    <a:lnTo>
                      <a:pt x="134" y="595"/>
                    </a:lnTo>
                    <a:lnTo>
                      <a:pt x="134" y="616"/>
                    </a:lnTo>
                    <a:lnTo>
                      <a:pt x="134" y="637"/>
                    </a:lnTo>
                    <a:lnTo>
                      <a:pt x="144" y="647"/>
                    </a:lnTo>
                    <a:lnTo>
                      <a:pt x="144" y="657"/>
                    </a:lnTo>
                    <a:lnTo>
                      <a:pt x="144" y="668"/>
                    </a:lnTo>
                    <a:lnTo>
                      <a:pt x="144" y="678"/>
                    </a:lnTo>
                    <a:lnTo>
                      <a:pt x="154" y="678"/>
                    </a:lnTo>
                    <a:lnTo>
                      <a:pt x="154" y="668"/>
                    </a:lnTo>
                    <a:lnTo>
                      <a:pt x="164" y="657"/>
                    </a:lnTo>
                    <a:lnTo>
                      <a:pt x="164" y="647"/>
                    </a:lnTo>
                    <a:lnTo>
                      <a:pt x="164" y="637"/>
                    </a:lnTo>
                    <a:lnTo>
                      <a:pt x="164" y="616"/>
                    </a:lnTo>
                    <a:lnTo>
                      <a:pt x="175" y="595"/>
                    </a:lnTo>
                    <a:lnTo>
                      <a:pt x="175" y="575"/>
                    </a:lnTo>
                    <a:lnTo>
                      <a:pt x="175" y="544"/>
                    </a:lnTo>
                    <a:lnTo>
                      <a:pt x="175" y="523"/>
                    </a:lnTo>
                    <a:lnTo>
                      <a:pt x="175" y="492"/>
                    </a:lnTo>
                    <a:lnTo>
                      <a:pt x="185" y="461"/>
                    </a:lnTo>
                    <a:lnTo>
                      <a:pt x="185" y="431"/>
                    </a:lnTo>
                    <a:lnTo>
                      <a:pt x="185" y="400"/>
                    </a:lnTo>
                    <a:lnTo>
                      <a:pt x="195" y="338"/>
                    </a:lnTo>
                    <a:lnTo>
                      <a:pt x="195" y="276"/>
                    </a:lnTo>
                    <a:lnTo>
                      <a:pt x="195" y="245"/>
                    </a:lnTo>
                    <a:lnTo>
                      <a:pt x="195" y="214"/>
                    </a:lnTo>
                    <a:lnTo>
                      <a:pt x="206" y="183"/>
                    </a:lnTo>
                    <a:lnTo>
                      <a:pt x="206" y="155"/>
                    </a:lnTo>
                    <a:lnTo>
                      <a:pt x="206" y="134"/>
                    </a:lnTo>
                    <a:lnTo>
                      <a:pt x="206" y="103"/>
                    </a:lnTo>
                    <a:lnTo>
                      <a:pt x="216" y="83"/>
                    </a:lnTo>
                    <a:lnTo>
                      <a:pt x="216" y="62"/>
                    </a:lnTo>
                    <a:lnTo>
                      <a:pt x="216" y="41"/>
                    </a:lnTo>
                    <a:lnTo>
                      <a:pt x="216" y="31"/>
                    </a:lnTo>
                    <a:lnTo>
                      <a:pt x="226" y="21"/>
                    </a:lnTo>
                    <a:lnTo>
                      <a:pt x="226" y="11"/>
                    </a:lnTo>
                    <a:lnTo>
                      <a:pt x="226" y="0"/>
                    </a:lnTo>
                    <a:lnTo>
                      <a:pt x="226" y="11"/>
                    </a:lnTo>
                    <a:lnTo>
                      <a:pt x="237" y="21"/>
                    </a:lnTo>
                    <a:lnTo>
                      <a:pt x="237" y="31"/>
                    </a:lnTo>
                    <a:lnTo>
                      <a:pt x="237" y="41"/>
                    </a:lnTo>
                    <a:lnTo>
                      <a:pt x="237" y="62"/>
                    </a:lnTo>
                    <a:lnTo>
                      <a:pt x="247" y="83"/>
                    </a:lnTo>
                    <a:lnTo>
                      <a:pt x="247" y="103"/>
                    </a:lnTo>
                    <a:lnTo>
                      <a:pt x="247" y="134"/>
                    </a:lnTo>
                    <a:lnTo>
                      <a:pt x="247" y="155"/>
                    </a:lnTo>
                    <a:lnTo>
                      <a:pt x="257" y="183"/>
                    </a:lnTo>
                    <a:lnTo>
                      <a:pt x="257" y="214"/>
                    </a:lnTo>
                    <a:lnTo>
                      <a:pt x="257" y="245"/>
                    </a:lnTo>
                    <a:lnTo>
                      <a:pt x="257" y="276"/>
                    </a:lnTo>
                    <a:lnTo>
                      <a:pt x="268" y="338"/>
                    </a:lnTo>
                    <a:lnTo>
                      <a:pt x="278" y="400"/>
                    </a:lnTo>
                    <a:lnTo>
                      <a:pt x="278" y="431"/>
                    </a:lnTo>
                    <a:lnTo>
                      <a:pt x="278" y="461"/>
                    </a:lnTo>
                    <a:lnTo>
                      <a:pt x="278" y="492"/>
                    </a:lnTo>
                    <a:lnTo>
                      <a:pt x="288" y="523"/>
                    </a:lnTo>
                    <a:lnTo>
                      <a:pt x="288" y="544"/>
                    </a:lnTo>
                    <a:lnTo>
                      <a:pt x="288" y="575"/>
                    </a:lnTo>
                    <a:lnTo>
                      <a:pt x="298" y="595"/>
                    </a:lnTo>
                    <a:lnTo>
                      <a:pt x="298" y="616"/>
                    </a:lnTo>
                    <a:lnTo>
                      <a:pt x="298" y="637"/>
                    </a:lnTo>
                    <a:lnTo>
                      <a:pt x="298" y="647"/>
                    </a:lnTo>
                    <a:lnTo>
                      <a:pt x="309" y="657"/>
                    </a:lnTo>
                    <a:lnTo>
                      <a:pt x="309" y="668"/>
                    </a:lnTo>
                    <a:lnTo>
                      <a:pt x="309" y="678"/>
                    </a:lnTo>
                    <a:lnTo>
                      <a:pt x="319" y="678"/>
                    </a:lnTo>
                    <a:lnTo>
                      <a:pt x="319" y="668"/>
                    </a:lnTo>
                    <a:lnTo>
                      <a:pt x="329" y="657"/>
                    </a:lnTo>
                    <a:lnTo>
                      <a:pt x="329" y="647"/>
                    </a:lnTo>
                    <a:lnTo>
                      <a:pt x="329" y="637"/>
                    </a:lnTo>
                    <a:lnTo>
                      <a:pt x="329" y="616"/>
                    </a:lnTo>
                    <a:lnTo>
                      <a:pt x="340" y="595"/>
                    </a:lnTo>
                    <a:lnTo>
                      <a:pt x="340" y="575"/>
                    </a:lnTo>
                    <a:lnTo>
                      <a:pt x="340" y="544"/>
                    </a:lnTo>
                    <a:lnTo>
                      <a:pt x="340" y="523"/>
                    </a:lnTo>
                    <a:lnTo>
                      <a:pt x="350" y="492"/>
                    </a:lnTo>
                    <a:lnTo>
                      <a:pt x="350" y="461"/>
                    </a:lnTo>
                    <a:lnTo>
                      <a:pt x="350" y="431"/>
                    </a:lnTo>
                    <a:lnTo>
                      <a:pt x="350" y="400"/>
                    </a:lnTo>
                    <a:lnTo>
                      <a:pt x="360" y="338"/>
                    </a:lnTo>
                    <a:lnTo>
                      <a:pt x="360" y="276"/>
                    </a:lnTo>
                    <a:lnTo>
                      <a:pt x="360" y="245"/>
                    </a:lnTo>
                    <a:lnTo>
                      <a:pt x="360" y="214"/>
                    </a:lnTo>
                    <a:lnTo>
                      <a:pt x="371" y="183"/>
                    </a:lnTo>
                    <a:lnTo>
                      <a:pt x="371" y="155"/>
                    </a:lnTo>
                    <a:lnTo>
                      <a:pt x="371" y="134"/>
                    </a:lnTo>
                    <a:lnTo>
                      <a:pt x="371" y="103"/>
                    </a:lnTo>
                    <a:lnTo>
                      <a:pt x="378" y="83"/>
                    </a:lnTo>
                    <a:lnTo>
                      <a:pt x="378" y="62"/>
                    </a:lnTo>
                    <a:lnTo>
                      <a:pt x="378" y="41"/>
                    </a:lnTo>
                    <a:lnTo>
                      <a:pt x="378" y="31"/>
                    </a:lnTo>
                    <a:lnTo>
                      <a:pt x="378" y="21"/>
                    </a:lnTo>
                    <a:lnTo>
                      <a:pt x="389" y="11"/>
                    </a:lnTo>
                    <a:lnTo>
                      <a:pt x="389" y="0"/>
                    </a:lnTo>
                    <a:lnTo>
                      <a:pt x="389" y="11"/>
                    </a:lnTo>
                    <a:lnTo>
                      <a:pt x="399" y="21"/>
                    </a:lnTo>
                    <a:lnTo>
                      <a:pt x="399" y="41"/>
                    </a:lnTo>
                    <a:lnTo>
                      <a:pt x="399" y="52"/>
                    </a:lnTo>
                    <a:lnTo>
                      <a:pt x="409" y="72"/>
                    </a:lnTo>
                    <a:lnTo>
                      <a:pt x="409" y="93"/>
                    </a:lnTo>
                    <a:lnTo>
                      <a:pt x="409" y="114"/>
                    </a:lnTo>
                    <a:lnTo>
                      <a:pt x="420" y="134"/>
                    </a:lnTo>
                    <a:lnTo>
                      <a:pt x="420" y="163"/>
                    </a:lnTo>
                    <a:lnTo>
                      <a:pt x="420" y="183"/>
                    </a:lnTo>
                    <a:lnTo>
                      <a:pt x="420" y="214"/>
                    </a:lnTo>
                    <a:lnTo>
                      <a:pt x="430" y="235"/>
                    </a:lnTo>
                    <a:lnTo>
                      <a:pt x="430" y="297"/>
                    </a:lnTo>
                    <a:lnTo>
                      <a:pt x="440" y="358"/>
                    </a:lnTo>
                    <a:lnTo>
                      <a:pt x="450" y="410"/>
                    </a:lnTo>
                    <a:lnTo>
                      <a:pt x="450" y="472"/>
                    </a:lnTo>
                    <a:lnTo>
                      <a:pt x="450" y="503"/>
                    </a:lnTo>
                    <a:lnTo>
                      <a:pt x="461" y="523"/>
                    </a:lnTo>
                    <a:lnTo>
                      <a:pt x="461" y="554"/>
                    </a:lnTo>
                    <a:lnTo>
                      <a:pt x="461" y="575"/>
                    </a:lnTo>
                    <a:lnTo>
                      <a:pt x="461" y="595"/>
                    </a:lnTo>
                    <a:lnTo>
                      <a:pt x="471" y="616"/>
                    </a:lnTo>
                    <a:lnTo>
                      <a:pt x="471" y="637"/>
                    </a:lnTo>
                    <a:lnTo>
                      <a:pt x="471" y="647"/>
                    </a:lnTo>
                    <a:lnTo>
                      <a:pt x="471" y="668"/>
                    </a:lnTo>
                    <a:lnTo>
                      <a:pt x="471" y="678"/>
                    </a:lnTo>
                    <a:lnTo>
                      <a:pt x="481" y="678"/>
                    </a:lnTo>
                    <a:lnTo>
                      <a:pt x="481" y="668"/>
                    </a:lnTo>
                    <a:lnTo>
                      <a:pt x="481" y="647"/>
                    </a:lnTo>
                    <a:lnTo>
                      <a:pt x="471" y="637"/>
                    </a:lnTo>
                    <a:lnTo>
                      <a:pt x="471" y="616"/>
                    </a:lnTo>
                    <a:lnTo>
                      <a:pt x="471" y="595"/>
                    </a:lnTo>
                    <a:lnTo>
                      <a:pt x="471" y="575"/>
                    </a:lnTo>
                    <a:lnTo>
                      <a:pt x="471" y="554"/>
                    </a:lnTo>
                    <a:lnTo>
                      <a:pt x="461" y="523"/>
                    </a:lnTo>
                    <a:lnTo>
                      <a:pt x="461" y="503"/>
                    </a:lnTo>
                    <a:lnTo>
                      <a:pt x="461" y="472"/>
                    </a:lnTo>
                    <a:lnTo>
                      <a:pt x="450" y="410"/>
                    </a:lnTo>
                    <a:lnTo>
                      <a:pt x="450" y="358"/>
                    </a:lnTo>
                    <a:lnTo>
                      <a:pt x="440" y="297"/>
                    </a:lnTo>
                    <a:lnTo>
                      <a:pt x="430" y="235"/>
                    </a:lnTo>
                    <a:lnTo>
                      <a:pt x="430" y="214"/>
                    </a:lnTo>
                    <a:lnTo>
                      <a:pt x="430" y="183"/>
                    </a:lnTo>
                    <a:lnTo>
                      <a:pt x="420" y="163"/>
                    </a:lnTo>
                    <a:lnTo>
                      <a:pt x="420" y="134"/>
                    </a:lnTo>
                    <a:lnTo>
                      <a:pt x="420" y="114"/>
                    </a:lnTo>
                    <a:lnTo>
                      <a:pt x="409" y="93"/>
                    </a:lnTo>
                    <a:lnTo>
                      <a:pt x="409" y="72"/>
                    </a:lnTo>
                    <a:lnTo>
                      <a:pt x="409" y="52"/>
                    </a:lnTo>
                    <a:lnTo>
                      <a:pt x="409" y="41"/>
                    </a:lnTo>
                    <a:lnTo>
                      <a:pt x="399" y="21"/>
                    </a:lnTo>
                    <a:lnTo>
                      <a:pt x="399" y="11"/>
                    </a:lnTo>
                    <a:lnTo>
                      <a:pt x="399" y="0"/>
                    </a:lnTo>
                    <a:lnTo>
                      <a:pt x="389" y="0"/>
                    </a:lnTo>
                    <a:lnTo>
                      <a:pt x="378" y="0"/>
                    </a:lnTo>
                    <a:lnTo>
                      <a:pt x="378" y="11"/>
                    </a:lnTo>
                    <a:lnTo>
                      <a:pt x="378" y="21"/>
                    </a:lnTo>
                    <a:lnTo>
                      <a:pt x="378" y="31"/>
                    </a:lnTo>
                    <a:lnTo>
                      <a:pt x="371" y="41"/>
                    </a:lnTo>
                    <a:lnTo>
                      <a:pt x="371" y="62"/>
                    </a:lnTo>
                    <a:lnTo>
                      <a:pt x="371" y="83"/>
                    </a:lnTo>
                    <a:lnTo>
                      <a:pt x="371" y="103"/>
                    </a:lnTo>
                    <a:lnTo>
                      <a:pt x="371" y="134"/>
                    </a:lnTo>
                    <a:lnTo>
                      <a:pt x="360" y="155"/>
                    </a:lnTo>
                    <a:lnTo>
                      <a:pt x="360" y="183"/>
                    </a:lnTo>
                    <a:lnTo>
                      <a:pt x="360" y="214"/>
                    </a:lnTo>
                    <a:lnTo>
                      <a:pt x="360" y="245"/>
                    </a:lnTo>
                    <a:lnTo>
                      <a:pt x="350" y="276"/>
                    </a:lnTo>
                    <a:lnTo>
                      <a:pt x="350" y="338"/>
                    </a:lnTo>
                    <a:lnTo>
                      <a:pt x="350" y="400"/>
                    </a:lnTo>
                    <a:lnTo>
                      <a:pt x="340" y="431"/>
                    </a:lnTo>
                    <a:lnTo>
                      <a:pt x="340" y="461"/>
                    </a:lnTo>
                    <a:lnTo>
                      <a:pt x="340" y="492"/>
                    </a:lnTo>
                    <a:lnTo>
                      <a:pt x="340" y="523"/>
                    </a:lnTo>
                    <a:lnTo>
                      <a:pt x="340" y="544"/>
                    </a:lnTo>
                    <a:lnTo>
                      <a:pt x="329" y="575"/>
                    </a:lnTo>
                    <a:lnTo>
                      <a:pt x="329" y="595"/>
                    </a:lnTo>
                    <a:lnTo>
                      <a:pt x="329" y="616"/>
                    </a:lnTo>
                    <a:lnTo>
                      <a:pt x="329" y="626"/>
                    </a:lnTo>
                    <a:lnTo>
                      <a:pt x="319" y="647"/>
                    </a:lnTo>
                    <a:lnTo>
                      <a:pt x="319" y="657"/>
                    </a:lnTo>
                    <a:lnTo>
                      <a:pt x="319" y="668"/>
                    </a:lnTo>
                    <a:lnTo>
                      <a:pt x="319" y="678"/>
                    </a:lnTo>
                    <a:lnTo>
                      <a:pt x="319" y="668"/>
                    </a:lnTo>
                    <a:lnTo>
                      <a:pt x="309" y="668"/>
                    </a:lnTo>
                    <a:lnTo>
                      <a:pt x="309" y="657"/>
                    </a:lnTo>
                    <a:lnTo>
                      <a:pt x="309" y="647"/>
                    </a:lnTo>
                    <a:lnTo>
                      <a:pt x="309" y="626"/>
                    </a:lnTo>
                    <a:lnTo>
                      <a:pt x="298" y="616"/>
                    </a:lnTo>
                    <a:lnTo>
                      <a:pt x="298" y="595"/>
                    </a:lnTo>
                    <a:lnTo>
                      <a:pt x="298" y="575"/>
                    </a:lnTo>
                    <a:lnTo>
                      <a:pt x="298" y="544"/>
                    </a:lnTo>
                    <a:lnTo>
                      <a:pt x="288" y="523"/>
                    </a:lnTo>
                    <a:lnTo>
                      <a:pt x="288" y="492"/>
                    </a:lnTo>
                    <a:lnTo>
                      <a:pt x="288" y="461"/>
                    </a:lnTo>
                    <a:lnTo>
                      <a:pt x="278" y="431"/>
                    </a:lnTo>
                    <a:lnTo>
                      <a:pt x="278" y="400"/>
                    </a:lnTo>
                    <a:lnTo>
                      <a:pt x="278" y="338"/>
                    </a:lnTo>
                    <a:lnTo>
                      <a:pt x="268" y="276"/>
                    </a:lnTo>
                    <a:lnTo>
                      <a:pt x="268" y="245"/>
                    </a:lnTo>
                    <a:lnTo>
                      <a:pt x="257" y="214"/>
                    </a:lnTo>
                    <a:lnTo>
                      <a:pt x="257" y="183"/>
                    </a:lnTo>
                    <a:lnTo>
                      <a:pt x="257" y="155"/>
                    </a:lnTo>
                    <a:lnTo>
                      <a:pt x="257" y="134"/>
                    </a:lnTo>
                    <a:lnTo>
                      <a:pt x="247" y="103"/>
                    </a:lnTo>
                    <a:lnTo>
                      <a:pt x="247" y="83"/>
                    </a:lnTo>
                    <a:lnTo>
                      <a:pt x="247" y="62"/>
                    </a:lnTo>
                    <a:lnTo>
                      <a:pt x="247" y="41"/>
                    </a:lnTo>
                    <a:lnTo>
                      <a:pt x="237" y="31"/>
                    </a:lnTo>
                    <a:lnTo>
                      <a:pt x="237" y="21"/>
                    </a:lnTo>
                    <a:lnTo>
                      <a:pt x="237" y="11"/>
                    </a:lnTo>
                    <a:lnTo>
                      <a:pt x="237" y="0"/>
                    </a:lnTo>
                    <a:lnTo>
                      <a:pt x="226" y="0"/>
                    </a:lnTo>
                    <a:lnTo>
                      <a:pt x="216" y="0"/>
                    </a:lnTo>
                    <a:lnTo>
                      <a:pt x="216" y="11"/>
                    </a:lnTo>
                    <a:lnTo>
                      <a:pt x="216" y="21"/>
                    </a:lnTo>
                    <a:lnTo>
                      <a:pt x="216" y="31"/>
                    </a:lnTo>
                    <a:lnTo>
                      <a:pt x="216" y="41"/>
                    </a:lnTo>
                    <a:lnTo>
                      <a:pt x="206" y="62"/>
                    </a:lnTo>
                    <a:lnTo>
                      <a:pt x="206" y="83"/>
                    </a:lnTo>
                    <a:lnTo>
                      <a:pt x="206" y="103"/>
                    </a:lnTo>
                    <a:lnTo>
                      <a:pt x="206" y="134"/>
                    </a:lnTo>
                    <a:lnTo>
                      <a:pt x="195" y="155"/>
                    </a:lnTo>
                    <a:lnTo>
                      <a:pt x="195" y="183"/>
                    </a:lnTo>
                    <a:lnTo>
                      <a:pt x="195" y="214"/>
                    </a:lnTo>
                    <a:lnTo>
                      <a:pt x="195" y="245"/>
                    </a:lnTo>
                    <a:lnTo>
                      <a:pt x="195" y="276"/>
                    </a:lnTo>
                    <a:lnTo>
                      <a:pt x="185" y="338"/>
                    </a:lnTo>
                    <a:lnTo>
                      <a:pt x="185" y="400"/>
                    </a:lnTo>
                    <a:lnTo>
                      <a:pt x="175" y="431"/>
                    </a:lnTo>
                    <a:lnTo>
                      <a:pt x="175" y="461"/>
                    </a:lnTo>
                    <a:lnTo>
                      <a:pt x="175" y="492"/>
                    </a:lnTo>
                    <a:lnTo>
                      <a:pt x="175" y="523"/>
                    </a:lnTo>
                    <a:lnTo>
                      <a:pt x="175" y="544"/>
                    </a:lnTo>
                    <a:lnTo>
                      <a:pt x="164" y="575"/>
                    </a:lnTo>
                    <a:lnTo>
                      <a:pt x="164" y="595"/>
                    </a:lnTo>
                    <a:lnTo>
                      <a:pt x="164" y="616"/>
                    </a:lnTo>
                    <a:lnTo>
                      <a:pt x="164" y="626"/>
                    </a:lnTo>
                    <a:lnTo>
                      <a:pt x="154" y="647"/>
                    </a:lnTo>
                    <a:lnTo>
                      <a:pt x="154" y="657"/>
                    </a:lnTo>
                    <a:lnTo>
                      <a:pt x="154" y="668"/>
                    </a:lnTo>
                    <a:lnTo>
                      <a:pt x="154" y="678"/>
                    </a:lnTo>
                    <a:lnTo>
                      <a:pt x="154" y="668"/>
                    </a:lnTo>
                    <a:lnTo>
                      <a:pt x="144" y="657"/>
                    </a:lnTo>
                    <a:lnTo>
                      <a:pt x="144" y="647"/>
                    </a:lnTo>
                    <a:lnTo>
                      <a:pt x="144" y="626"/>
                    </a:lnTo>
                    <a:lnTo>
                      <a:pt x="144" y="616"/>
                    </a:lnTo>
                    <a:lnTo>
                      <a:pt x="144" y="595"/>
                    </a:lnTo>
                    <a:lnTo>
                      <a:pt x="134" y="575"/>
                    </a:lnTo>
                    <a:lnTo>
                      <a:pt x="134" y="544"/>
                    </a:lnTo>
                    <a:lnTo>
                      <a:pt x="134" y="523"/>
                    </a:lnTo>
                    <a:lnTo>
                      <a:pt x="134" y="492"/>
                    </a:lnTo>
                    <a:lnTo>
                      <a:pt x="123" y="461"/>
                    </a:lnTo>
                    <a:lnTo>
                      <a:pt x="123" y="431"/>
                    </a:lnTo>
                    <a:lnTo>
                      <a:pt x="123" y="400"/>
                    </a:lnTo>
                    <a:lnTo>
                      <a:pt x="113" y="338"/>
                    </a:lnTo>
                    <a:lnTo>
                      <a:pt x="113" y="276"/>
                    </a:lnTo>
                    <a:lnTo>
                      <a:pt x="113" y="245"/>
                    </a:lnTo>
                    <a:lnTo>
                      <a:pt x="113" y="214"/>
                    </a:lnTo>
                    <a:lnTo>
                      <a:pt x="103" y="183"/>
                    </a:lnTo>
                    <a:lnTo>
                      <a:pt x="103" y="155"/>
                    </a:lnTo>
                    <a:lnTo>
                      <a:pt x="103" y="134"/>
                    </a:lnTo>
                    <a:lnTo>
                      <a:pt x="103" y="103"/>
                    </a:lnTo>
                    <a:lnTo>
                      <a:pt x="92" y="83"/>
                    </a:lnTo>
                    <a:lnTo>
                      <a:pt x="92" y="62"/>
                    </a:lnTo>
                    <a:lnTo>
                      <a:pt x="92" y="41"/>
                    </a:lnTo>
                    <a:lnTo>
                      <a:pt x="92" y="31"/>
                    </a:lnTo>
                    <a:lnTo>
                      <a:pt x="92" y="21"/>
                    </a:lnTo>
                    <a:lnTo>
                      <a:pt x="82" y="11"/>
                    </a:lnTo>
                    <a:lnTo>
                      <a:pt x="82" y="0"/>
                    </a:lnTo>
                    <a:lnTo>
                      <a:pt x="72" y="0"/>
                    </a:lnTo>
                    <a:lnTo>
                      <a:pt x="72" y="11"/>
                    </a:lnTo>
                    <a:lnTo>
                      <a:pt x="61" y="21"/>
                    </a:lnTo>
                    <a:lnTo>
                      <a:pt x="61" y="31"/>
                    </a:lnTo>
                    <a:lnTo>
                      <a:pt x="61" y="41"/>
                    </a:lnTo>
                    <a:lnTo>
                      <a:pt x="61" y="62"/>
                    </a:lnTo>
                    <a:lnTo>
                      <a:pt x="51" y="72"/>
                    </a:lnTo>
                    <a:lnTo>
                      <a:pt x="51" y="93"/>
                    </a:lnTo>
                    <a:lnTo>
                      <a:pt x="51" y="103"/>
                    </a:lnTo>
                    <a:lnTo>
                      <a:pt x="51" y="124"/>
                    </a:lnTo>
                    <a:lnTo>
                      <a:pt x="41" y="145"/>
                    </a:lnTo>
                    <a:lnTo>
                      <a:pt x="41" y="163"/>
                    </a:lnTo>
                    <a:lnTo>
                      <a:pt x="41" y="183"/>
                    </a:lnTo>
                    <a:lnTo>
                      <a:pt x="41" y="214"/>
                    </a:lnTo>
                    <a:lnTo>
                      <a:pt x="41" y="235"/>
                    </a:lnTo>
                    <a:lnTo>
                      <a:pt x="31" y="255"/>
                    </a:lnTo>
                    <a:lnTo>
                      <a:pt x="31" y="317"/>
                    </a:lnTo>
                    <a:lnTo>
                      <a:pt x="20" y="369"/>
                    </a:lnTo>
                    <a:lnTo>
                      <a:pt x="20" y="431"/>
                    </a:lnTo>
                    <a:lnTo>
                      <a:pt x="20" y="482"/>
                    </a:lnTo>
                    <a:lnTo>
                      <a:pt x="10" y="554"/>
                    </a:lnTo>
                    <a:lnTo>
                      <a:pt x="10" y="616"/>
                    </a:lnTo>
                    <a:lnTo>
                      <a:pt x="0" y="678"/>
                    </a:lnTo>
                    <a:close/>
                  </a:path>
                </a:pathLst>
              </a:custGeom>
              <a:solidFill>
                <a:srgbClr val="FFFFFF"/>
              </a:solidFill>
              <a:ln w="9525">
                <a:solidFill>
                  <a:srgbClr val="CC3300"/>
                </a:solidFill>
                <a:round/>
                <a:headEnd/>
                <a:tailEnd/>
              </a:ln>
            </p:spPr>
            <p:txBody>
              <a:bodyPr/>
              <a:lstStyle/>
              <a:p>
                <a:endParaRPr lang="en-US"/>
              </a:p>
            </p:txBody>
          </p:sp>
        </p:grpSp>
        <p:grpSp>
          <p:nvGrpSpPr>
            <p:cNvPr id="27817" name="Group 8"/>
            <p:cNvGrpSpPr>
              <a:grpSpLocks/>
            </p:cNvGrpSpPr>
            <p:nvPr/>
          </p:nvGrpSpPr>
          <p:grpSpPr bwMode="auto">
            <a:xfrm>
              <a:off x="1593" y="855"/>
              <a:ext cx="530" cy="50"/>
              <a:chOff x="1636" y="889"/>
              <a:chExt cx="544" cy="52"/>
            </a:xfrm>
          </p:grpSpPr>
          <p:sp>
            <p:nvSpPr>
              <p:cNvPr id="27845" name="Freeform 9"/>
              <p:cNvSpPr>
                <a:spLocks/>
              </p:cNvSpPr>
              <p:nvPr/>
            </p:nvSpPr>
            <p:spPr bwMode="auto">
              <a:xfrm>
                <a:off x="1636" y="910"/>
                <a:ext cx="492" cy="10"/>
              </a:xfrm>
              <a:custGeom>
                <a:avLst/>
                <a:gdLst>
                  <a:gd name="T0" fmla="*/ 0 w 492"/>
                  <a:gd name="T1" fmla="*/ 0 h 10"/>
                  <a:gd name="T2" fmla="*/ 0 w 492"/>
                  <a:gd name="T3" fmla="*/ 0 h 10"/>
                  <a:gd name="T4" fmla="*/ 0 w 492"/>
                  <a:gd name="T5" fmla="*/ 0 h 10"/>
                  <a:gd name="T6" fmla="*/ 0 w 492"/>
                  <a:gd name="T7" fmla="*/ 0 h 10"/>
                  <a:gd name="T8" fmla="*/ 0 w 492"/>
                  <a:gd name="T9" fmla="*/ 10 h 10"/>
                  <a:gd name="T10" fmla="*/ 0 w 492"/>
                  <a:gd name="T11" fmla="*/ 10 h 10"/>
                  <a:gd name="T12" fmla="*/ 0 w 492"/>
                  <a:gd name="T13" fmla="*/ 10 h 10"/>
                  <a:gd name="T14" fmla="*/ 0 w 492"/>
                  <a:gd name="T15" fmla="*/ 10 h 10"/>
                  <a:gd name="T16" fmla="*/ 0 w 492"/>
                  <a:gd name="T17" fmla="*/ 10 h 10"/>
                  <a:gd name="T18" fmla="*/ 492 w 492"/>
                  <a:gd name="T19" fmla="*/ 10 h 10"/>
                  <a:gd name="T20" fmla="*/ 492 w 492"/>
                  <a:gd name="T21" fmla="*/ 10 h 10"/>
                  <a:gd name="T22" fmla="*/ 492 w 492"/>
                  <a:gd name="T23" fmla="*/ 10 h 10"/>
                  <a:gd name="T24" fmla="*/ 492 w 492"/>
                  <a:gd name="T25" fmla="*/ 10 h 10"/>
                  <a:gd name="T26" fmla="*/ 492 w 492"/>
                  <a:gd name="T27" fmla="*/ 10 h 10"/>
                  <a:gd name="T28" fmla="*/ 492 w 492"/>
                  <a:gd name="T29" fmla="*/ 10 h 10"/>
                  <a:gd name="T30" fmla="*/ 492 w 492"/>
                  <a:gd name="T31" fmla="*/ 0 h 10"/>
                  <a:gd name="T32" fmla="*/ 492 w 492"/>
                  <a:gd name="T33" fmla="*/ 0 h 10"/>
                  <a:gd name="T34" fmla="*/ 492 w 492"/>
                  <a:gd name="T35" fmla="*/ 0 h 10"/>
                  <a:gd name="T36" fmla="*/ 0 w 49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2" h="10">
                    <a:moveTo>
                      <a:pt x="0" y="0"/>
                    </a:moveTo>
                    <a:lnTo>
                      <a:pt x="0" y="0"/>
                    </a:lnTo>
                    <a:lnTo>
                      <a:pt x="0" y="10"/>
                    </a:lnTo>
                    <a:lnTo>
                      <a:pt x="492" y="10"/>
                    </a:lnTo>
                    <a:lnTo>
                      <a:pt x="492" y="0"/>
                    </a:lnTo>
                    <a:lnTo>
                      <a:pt x="0" y="0"/>
                    </a:lnTo>
                    <a:close/>
                  </a:path>
                </a:pathLst>
              </a:custGeom>
              <a:solidFill>
                <a:srgbClr val="080808"/>
              </a:solidFill>
              <a:ln w="9525">
                <a:solidFill>
                  <a:srgbClr val="CC3300"/>
                </a:solidFill>
                <a:round/>
                <a:headEnd/>
                <a:tailEnd/>
              </a:ln>
            </p:spPr>
            <p:txBody>
              <a:bodyPr/>
              <a:lstStyle/>
              <a:p>
                <a:endParaRPr lang="en-US"/>
              </a:p>
            </p:txBody>
          </p:sp>
          <p:sp>
            <p:nvSpPr>
              <p:cNvPr id="27846" name="Freeform 10"/>
              <p:cNvSpPr>
                <a:spLocks/>
              </p:cNvSpPr>
              <p:nvPr/>
            </p:nvSpPr>
            <p:spPr bwMode="auto">
              <a:xfrm>
                <a:off x="2128" y="889"/>
                <a:ext cx="52" cy="52"/>
              </a:xfrm>
              <a:custGeom>
                <a:avLst/>
                <a:gdLst>
                  <a:gd name="T0" fmla="*/ 0 w 52"/>
                  <a:gd name="T1" fmla="*/ 52 h 52"/>
                  <a:gd name="T2" fmla="*/ 52 w 52"/>
                  <a:gd name="T3" fmla="*/ 31 h 52"/>
                  <a:gd name="T4" fmla="*/ 0 w 52"/>
                  <a:gd name="T5" fmla="*/ 0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52" y="31"/>
                    </a:lnTo>
                    <a:lnTo>
                      <a:pt x="0" y="0"/>
                    </a:lnTo>
                    <a:lnTo>
                      <a:pt x="0" y="52"/>
                    </a:lnTo>
                    <a:close/>
                  </a:path>
                </a:pathLst>
              </a:custGeom>
              <a:solidFill>
                <a:srgbClr val="080808"/>
              </a:solidFill>
              <a:ln w="9525">
                <a:solidFill>
                  <a:srgbClr val="CC3300"/>
                </a:solidFill>
                <a:round/>
                <a:headEnd/>
                <a:tailEnd/>
              </a:ln>
            </p:spPr>
            <p:txBody>
              <a:bodyPr/>
              <a:lstStyle/>
              <a:p>
                <a:endParaRPr lang="en-US"/>
              </a:p>
            </p:txBody>
          </p:sp>
        </p:grpSp>
        <p:grpSp>
          <p:nvGrpSpPr>
            <p:cNvPr id="27818" name="Group 11"/>
            <p:cNvGrpSpPr>
              <a:grpSpLocks/>
            </p:cNvGrpSpPr>
            <p:nvPr/>
          </p:nvGrpSpPr>
          <p:grpSpPr bwMode="auto">
            <a:xfrm>
              <a:off x="1593" y="1013"/>
              <a:ext cx="530" cy="60"/>
              <a:chOff x="1636" y="1054"/>
              <a:chExt cx="544" cy="62"/>
            </a:xfrm>
          </p:grpSpPr>
          <p:sp>
            <p:nvSpPr>
              <p:cNvPr id="27843" name="Freeform 12"/>
              <p:cNvSpPr>
                <a:spLocks/>
              </p:cNvSpPr>
              <p:nvPr/>
            </p:nvSpPr>
            <p:spPr bwMode="auto">
              <a:xfrm>
                <a:off x="1636" y="1085"/>
                <a:ext cx="492" cy="1"/>
              </a:xfrm>
              <a:custGeom>
                <a:avLst/>
                <a:gdLst>
                  <a:gd name="T0" fmla="*/ 0 w 492"/>
                  <a:gd name="T1" fmla="*/ 0 h 1"/>
                  <a:gd name="T2" fmla="*/ 0 w 492"/>
                  <a:gd name="T3" fmla="*/ 0 h 1"/>
                  <a:gd name="T4" fmla="*/ 0 w 492"/>
                  <a:gd name="T5" fmla="*/ 0 h 1"/>
                  <a:gd name="T6" fmla="*/ 0 w 492"/>
                  <a:gd name="T7" fmla="*/ 0 h 1"/>
                  <a:gd name="T8" fmla="*/ 0 w 492"/>
                  <a:gd name="T9" fmla="*/ 0 h 1"/>
                  <a:gd name="T10" fmla="*/ 0 w 492"/>
                  <a:gd name="T11" fmla="*/ 0 h 1"/>
                  <a:gd name="T12" fmla="*/ 0 w 492"/>
                  <a:gd name="T13" fmla="*/ 0 h 1"/>
                  <a:gd name="T14" fmla="*/ 0 w 492"/>
                  <a:gd name="T15" fmla="*/ 0 h 1"/>
                  <a:gd name="T16" fmla="*/ 0 w 492"/>
                  <a:gd name="T17" fmla="*/ 0 h 1"/>
                  <a:gd name="T18" fmla="*/ 492 w 492"/>
                  <a:gd name="T19" fmla="*/ 0 h 1"/>
                  <a:gd name="T20" fmla="*/ 492 w 492"/>
                  <a:gd name="T21" fmla="*/ 0 h 1"/>
                  <a:gd name="T22" fmla="*/ 492 w 492"/>
                  <a:gd name="T23" fmla="*/ 0 h 1"/>
                  <a:gd name="T24" fmla="*/ 492 w 492"/>
                  <a:gd name="T25" fmla="*/ 0 h 1"/>
                  <a:gd name="T26" fmla="*/ 492 w 492"/>
                  <a:gd name="T27" fmla="*/ 0 h 1"/>
                  <a:gd name="T28" fmla="*/ 492 w 492"/>
                  <a:gd name="T29" fmla="*/ 0 h 1"/>
                  <a:gd name="T30" fmla="*/ 492 w 492"/>
                  <a:gd name="T31" fmla="*/ 0 h 1"/>
                  <a:gd name="T32" fmla="*/ 492 w 492"/>
                  <a:gd name="T33" fmla="*/ 0 h 1"/>
                  <a:gd name="T34" fmla="*/ 492 w 492"/>
                  <a:gd name="T35" fmla="*/ 0 h 1"/>
                  <a:gd name="T36" fmla="*/ 0 w 492"/>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2" h="1">
                    <a:moveTo>
                      <a:pt x="0" y="0"/>
                    </a:moveTo>
                    <a:lnTo>
                      <a:pt x="0" y="0"/>
                    </a:lnTo>
                    <a:lnTo>
                      <a:pt x="492" y="0"/>
                    </a:lnTo>
                    <a:lnTo>
                      <a:pt x="0" y="0"/>
                    </a:lnTo>
                    <a:close/>
                  </a:path>
                </a:pathLst>
              </a:custGeom>
              <a:solidFill>
                <a:srgbClr val="080808"/>
              </a:solidFill>
              <a:ln w="9525">
                <a:solidFill>
                  <a:srgbClr val="CC3300"/>
                </a:solidFill>
                <a:round/>
                <a:headEnd/>
                <a:tailEnd/>
              </a:ln>
            </p:spPr>
            <p:txBody>
              <a:bodyPr/>
              <a:lstStyle/>
              <a:p>
                <a:endParaRPr lang="en-US"/>
              </a:p>
            </p:txBody>
          </p:sp>
          <p:sp>
            <p:nvSpPr>
              <p:cNvPr id="27844" name="Freeform 13"/>
              <p:cNvSpPr>
                <a:spLocks/>
              </p:cNvSpPr>
              <p:nvPr/>
            </p:nvSpPr>
            <p:spPr bwMode="auto">
              <a:xfrm>
                <a:off x="2128" y="1054"/>
                <a:ext cx="52" cy="62"/>
              </a:xfrm>
              <a:custGeom>
                <a:avLst/>
                <a:gdLst>
                  <a:gd name="T0" fmla="*/ 0 w 52"/>
                  <a:gd name="T1" fmla="*/ 62 h 62"/>
                  <a:gd name="T2" fmla="*/ 52 w 52"/>
                  <a:gd name="T3" fmla="*/ 31 h 62"/>
                  <a:gd name="T4" fmla="*/ 0 w 52"/>
                  <a:gd name="T5" fmla="*/ 0 h 62"/>
                  <a:gd name="T6" fmla="*/ 0 w 52"/>
                  <a:gd name="T7" fmla="*/ 62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62">
                    <a:moveTo>
                      <a:pt x="0" y="62"/>
                    </a:moveTo>
                    <a:lnTo>
                      <a:pt x="52" y="31"/>
                    </a:lnTo>
                    <a:lnTo>
                      <a:pt x="0" y="0"/>
                    </a:lnTo>
                    <a:lnTo>
                      <a:pt x="0" y="62"/>
                    </a:lnTo>
                    <a:close/>
                  </a:path>
                </a:pathLst>
              </a:custGeom>
              <a:solidFill>
                <a:srgbClr val="080808"/>
              </a:solidFill>
              <a:ln w="9525">
                <a:solidFill>
                  <a:srgbClr val="CC3300"/>
                </a:solidFill>
                <a:round/>
                <a:headEnd/>
                <a:tailEnd/>
              </a:ln>
            </p:spPr>
            <p:txBody>
              <a:bodyPr/>
              <a:lstStyle/>
              <a:p>
                <a:endParaRPr lang="en-US"/>
              </a:p>
            </p:txBody>
          </p:sp>
        </p:grpSp>
        <p:grpSp>
          <p:nvGrpSpPr>
            <p:cNvPr id="27819" name="Group 14"/>
            <p:cNvGrpSpPr>
              <a:grpSpLocks/>
            </p:cNvGrpSpPr>
            <p:nvPr/>
          </p:nvGrpSpPr>
          <p:grpSpPr bwMode="auto">
            <a:xfrm>
              <a:off x="1593" y="1182"/>
              <a:ext cx="530" cy="50"/>
              <a:chOff x="1636" y="1229"/>
              <a:chExt cx="544" cy="52"/>
            </a:xfrm>
          </p:grpSpPr>
          <p:sp>
            <p:nvSpPr>
              <p:cNvPr id="27841" name="Freeform 15"/>
              <p:cNvSpPr>
                <a:spLocks/>
              </p:cNvSpPr>
              <p:nvPr/>
            </p:nvSpPr>
            <p:spPr bwMode="auto">
              <a:xfrm>
                <a:off x="1636" y="1250"/>
                <a:ext cx="492" cy="10"/>
              </a:xfrm>
              <a:custGeom>
                <a:avLst/>
                <a:gdLst>
                  <a:gd name="T0" fmla="*/ 0 w 492"/>
                  <a:gd name="T1" fmla="*/ 0 h 10"/>
                  <a:gd name="T2" fmla="*/ 0 w 492"/>
                  <a:gd name="T3" fmla="*/ 0 h 10"/>
                  <a:gd name="T4" fmla="*/ 0 w 492"/>
                  <a:gd name="T5" fmla="*/ 0 h 10"/>
                  <a:gd name="T6" fmla="*/ 0 w 492"/>
                  <a:gd name="T7" fmla="*/ 0 h 10"/>
                  <a:gd name="T8" fmla="*/ 0 w 492"/>
                  <a:gd name="T9" fmla="*/ 10 h 10"/>
                  <a:gd name="T10" fmla="*/ 0 w 492"/>
                  <a:gd name="T11" fmla="*/ 10 h 10"/>
                  <a:gd name="T12" fmla="*/ 0 w 492"/>
                  <a:gd name="T13" fmla="*/ 10 h 10"/>
                  <a:gd name="T14" fmla="*/ 0 w 492"/>
                  <a:gd name="T15" fmla="*/ 10 h 10"/>
                  <a:gd name="T16" fmla="*/ 0 w 492"/>
                  <a:gd name="T17" fmla="*/ 10 h 10"/>
                  <a:gd name="T18" fmla="*/ 492 w 492"/>
                  <a:gd name="T19" fmla="*/ 10 h 10"/>
                  <a:gd name="T20" fmla="*/ 492 w 492"/>
                  <a:gd name="T21" fmla="*/ 10 h 10"/>
                  <a:gd name="T22" fmla="*/ 492 w 492"/>
                  <a:gd name="T23" fmla="*/ 10 h 10"/>
                  <a:gd name="T24" fmla="*/ 492 w 492"/>
                  <a:gd name="T25" fmla="*/ 10 h 10"/>
                  <a:gd name="T26" fmla="*/ 492 w 492"/>
                  <a:gd name="T27" fmla="*/ 10 h 10"/>
                  <a:gd name="T28" fmla="*/ 492 w 492"/>
                  <a:gd name="T29" fmla="*/ 10 h 10"/>
                  <a:gd name="T30" fmla="*/ 492 w 492"/>
                  <a:gd name="T31" fmla="*/ 0 h 10"/>
                  <a:gd name="T32" fmla="*/ 492 w 492"/>
                  <a:gd name="T33" fmla="*/ 0 h 10"/>
                  <a:gd name="T34" fmla="*/ 492 w 492"/>
                  <a:gd name="T35" fmla="*/ 0 h 10"/>
                  <a:gd name="T36" fmla="*/ 0 w 492"/>
                  <a:gd name="T37" fmla="*/ 0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92" h="10">
                    <a:moveTo>
                      <a:pt x="0" y="0"/>
                    </a:moveTo>
                    <a:lnTo>
                      <a:pt x="0" y="0"/>
                    </a:lnTo>
                    <a:lnTo>
                      <a:pt x="0" y="10"/>
                    </a:lnTo>
                    <a:lnTo>
                      <a:pt x="492" y="10"/>
                    </a:lnTo>
                    <a:lnTo>
                      <a:pt x="492" y="0"/>
                    </a:lnTo>
                    <a:lnTo>
                      <a:pt x="0" y="0"/>
                    </a:lnTo>
                    <a:close/>
                  </a:path>
                </a:pathLst>
              </a:custGeom>
              <a:solidFill>
                <a:srgbClr val="080808"/>
              </a:solidFill>
              <a:ln w="9525">
                <a:solidFill>
                  <a:srgbClr val="CC3300"/>
                </a:solidFill>
                <a:round/>
                <a:headEnd/>
                <a:tailEnd/>
              </a:ln>
            </p:spPr>
            <p:txBody>
              <a:bodyPr/>
              <a:lstStyle/>
              <a:p>
                <a:endParaRPr lang="en-US"/>
              </a:p>
            </p:txBody>
          </p:sp>
          <p:sp>
            <p:nvSpPr>
              <p:cNvPr id="27842" name="Freeform 16"/>
              <p:cNvSpPr>
                <a:spLocks/>
              </p:cNvSpPr>
              <p:nvPr/>
            </p:nvSpPr>
            <p:spPr bwMode="auto">
              <a:xfrm>
                <a:off x="2128" y="1229"/>
                <a:ext cx="52" cy="52"/>
              </a:xfrm>
              <a:custGeom>
                <a:avLst/>
                <a:gdLst>
                  <a:gd name="T0" fmla="*/ 0 w 52"/>
                  <a:gd name="T1" fmla="*/ 52 h 52"/>
                  <a:gd name="T2" fmla="*/ 52 w 52"/>
                  <a:gd name="T3" fmla="*/ 31 h 52"/>
                  <a:gd name="T4" fmla="*/ 0 w 52"/>
                  <a:gd name="T5" fmla="*/ 0 h 52"/>
                  <a:gd name="T6" fmla="*/ 0 w 52"/>
                  <a:gd name="T7" fmla="*/ 52 h 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2" h="52">
                    <a:moveTo>
                      <a:pt x="0" y="52"/>
                    </a:moveTo>
                    <a:lnTo>
                      <a:pt x="52" y="31"/>
                    </a:lnTo>
                    <a:lnTo>
                      <a:pt x="0" y="0"/>
                    </a:lnTo>
                    <a:lnTo>
                      <a:pt x="0" y="52"/>
                    </a:lnTo>
                    <a:close/>
                  </a:path>
                </a:pathLst>
              </a:custGeom>
              <a:solidFill>
                <a:srgbClr val="080808"/>
              </a:solidFill>
              <a:ln w="9525">
                <a:solidFill>
                  <a:srgbClr val="CC3300"/>
                </a:solidFill>
                <a:round/>
                <a:headEnd/>
                <a:tailEnd/>
              </a:ln>
            </p:spPr>
            <p:txBody>
              <a:bodyPr/>
              <a:lstStyle/>
              <a:p>
                <a:endParaRPr lang="en-US"/>
              </a:p>
            </p:txBody>
          </p:sp>
        </p:grpSp>
        <p:grpSp>
          <p:nvGrpSpPr>
            <p:cNvPr id="27820" name="Group 17"/>
            <p:cNvGrpSpPr>
              <a:grpSpLocks/>
            </p:cNvGrpSpPr>
            <p:nvPr/>
          </p:nvGrpSpPr>
          <p:grpSpPr bwMode="auto">
            <a:xfrm>
              <a:off x="2123" y="875"/>
              <a:ext cx="539" cy="138"/>
              <a:chOff x="2180" y="910"/>
              <a:chExt cx="554" cy="144"/>
            </a:xfrm>
          </p:grpSpPr>
          <p:sp>
            <p:nvSpPr>
              <p:cNvPr id="27839" name="Freeform 18"/>
              <p:cNvSpPr>
                <a:spLocks/>
              </p:cNvSpPr>
              <p:nvPr/>
            </p:nvSpPr>
            <p:spPr bwMode="auto">
              <a:xfrm>
                <a:off x="2180" y="910"/>
                <a:ext cx="502" cy="123"/>
              </a:xfrm>
              <a:custGeom>
                <a:avLst/>
                <a:gdLst>
                  <a:gd name="T0" fmla="*/ 0 w 502"/>
                  <a:gd name="T1" fmla="*/ 0 h 123"/>
                  <a:gd name="T2" fmla="*/ 0 w 502"/>
                  <a:gd name="T3" fmla="*/ 0 h 123"/>
                  <a:gd name="T4" fmla="*/ 0 w 502"/>
                  <a:gd name="T5" fmla="*/ 0 h 123"/>
                  <a:gd name="T6" fmla="*/ 0 w 502"/>
                  <a:gd name="T7" fmla="*/ 0 h 123"/>
                  <a:gd name="T8" fmla="*/ 0 w 502"/>
                  <a:gd name="T9" fmla="*/ 10 h 123"/>
                  <a:gd name="T10" fmla="*/ 0 w 502"/>
                  <a:gd name="T11" fmla="*/ 10 h 123"/>
                  <a:gd name="T12" fmla="*/ 0 w 502"/>
                  <a:gd name="T13" fmla="*/ 10 h 123"/>
                  <a:gd name="T14" fmla="*/ 0 w 502"/>
                  <a:gd name="T15" fmla="*/ 10 h 123"/>
                  <a:gd name="T16" fmla="*/ 0 w 502"/>
                  <a:gd name="T17" fmla="*/ 10 h 123"/>
                  <a:gd name="T18" fmla="*/ 502 w 502"/>
                  <a:gd name="T19" fmla="*/ 123 h 123"/>
                  <a:gd name="T20" fmla="*/ 502 w 502"/>
                  <a:gd name="T21" fmla="*/ 123 h 123"/>
                  <a:gd name="T22" fmla="*/ 502 w 502"/>
                  <a:gd name="T23" fmla="*/ 123 h 123"/>
                  <a:gd name="T24" fmla="*/ 502 w 502"/>
                  <a:gd name="T25" fmla="*/ 123 h 123"/>
                  <a:gd name="T26" fmla="*/ 502 w 502"/>
                  <a:gd name="T27" fmla="*/ 123 h 123"/>
                  <a:gd name="T28" fmla="*/ 502 w 502"/>
                  <a:gd name="T29" fmla="*/ 123 h 123"/>
                  <a:gd name="T30" fmla="*/ 502 w 502"/>
                  <a:gd name="T31" fmla="*/ 123 h 123"/>
                  <a:gd name="T32" fmla="*/ 502 w 502"/>
                  <a:gd name="T33" fmla="*/ 123 h 123"/>
                  <a:gd name="T34" fmla="*/ 502 w 502"/>
                  <a:gd name="T35" fmla="*/ 113 h 123"/>
                  <a:gd name="T36" fmla="*/ 0 w 502"/>
                  <a:gd name="T37" fmla="*/ 0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2" h="123">
                    <a:moveTo>
                      <a:pt x="0" y="0"/>
                    </a:moveTo>
                    <a:lnTo>
                      <a:pt x="0" y="0"/>
                    </a:lnTo>
                    <a:lnTo>
                      <a:pt x="0" y="10"/>
                    </a:lnTo>
                    <a:lnTo>
                      <a:pt x="502" y="123"/>
                    </a:lnTo>
                    <a:lnTo>
                      <a:pt x="502" y="113"/>
                    </a:lnTo>
                    <a:lnTo>
                      <a:pt x="0" y="0"/>
                    </a:lnTo>
                    <a:close/>
                  </a:path>
                </a:pathLst>
              </a:custGeom>
              <a:solidFill>
                <a:srgbClr val="080808"/>
              </a:solidFill>
              <a:ln w="9525">
                <a:solidFill>
                  <a:srgbClr val="CC3300"/>
                </a:solidFill>
                <a:round/>
                <a:headEnd/>
                <a:tailEnd/>
              </a:ln>
            </p:spPr>
            <p:txBody>
              <a:bodyPr/>
              <a:lstStyle/>
              <a:p>
                <a:endParaRPr lang="en-US"/>
              </a:p>
            </p:txBody>
          </p:sp>
          <p:sp>
            <p:nvSpPr>
              <p:cNvPr id="27840" name="Freeform 19"/>
              <p:cNvSpPr>
                <a:spLocks/>
              </p:cNvSpPr>
              <p:nvPr/>
            </p:nvSpPr>
            <p:spPr bwMode="auto">
              <a:xfrm>
                <a:off x="2672" y="1003"/>
                <a:ext cx="62" cy="51"/>
              </a:xfrm>
              <a:custGeom>
                <a:avLst/>
                <a:gdLst>
                  <a:gd name="T0" fmla="*/ 0 w 62"/>
                  <a:gd name="T1" fmla="*/ 51 h 51"/>
                  <a:gd name="T2" fmla="*/ 62 w 62"/>
                  <a:gd name="T3" fmla="*/ 41 h 51"/>
                  <a:gd name="T4" fmla="*/ 10 w 62"/>
                  <a:gd name="T5" fmla="*/ 0 h 51"/>
                  <a:gd name="T6" fmla="*/ 0 w 6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51">
                    <a:moveTo>
                      <a:pt x="0" y="51"/>
                    </a:moveTo>
                    <a:lnTo>
                      <a:pt x="62" y="41"/>
                    </a:lnTo>
                    <a:lnTo>
                      <a:pt x="10" y="0"/>
                    </a:lnTo>
                    <a:lnTo>
                      <a:pt x="0" y="51"/>
                    </a:lnTo>
                    <a:close/>
                  </a:path>
                </a:pathLst>
              </a:custGeom>
              <a:solidFill>
                <a:srgbClr val="080808"/>
              </a:solidFill>
              <a:ln w="9525">
                <a:solidFill>
                  <a:srgbClr val="CC3300"/>
                </a:solidFill>
                <a:round/>
                <a:headEnd/>
                <a:tailEnd/>
              </a:ln>
            </p:spPr>
            <p:txBody>
              <a:bodyPr/>
              <a:lstStyle/>
              <a:p>
                <a:endParaRPr lang="en-US"/>
              </a:p>
            </p:txBody>
          </p:sp>
        </p:grpSp>
        <p:grpSp>
          <p:nvGrpSpPr>
            <p:cNvPr id="27821" name="Group 20"/>
            <p:cNvGrpSpPr>
              <a:grpSpLocks/>
            </p:cNvGrpSpPr>
            <p:nvPr/>
          </p:nvGrpSpPr>
          <p:grpSpPr bwMode="auto">
            <a:xfrm>
              <a:off x="2123" y="1073"/>
              <a:ext cx="539" cy="139"/>
              <a:chOff x="2180" y="1116"/>
              <a:chExt cx="554" cy="144"/>
            </a:xfrm>
          </p:grpSpPr>
          <p:sp>
            <p:nvSpPr>
              <p:cNvPr id="27837" name="Freeform 21"/>
              <p:cNvSpPr>
                <a:spLocks/>
              </p:cNvSpPr>
              <p:nvPr/>
            </p:nvSpPr>
            <p:spPr bwMode="auto">
              <a:xfrm>
                <a:off x="2180" y="1137"/>
                <a:ext cx="502" cy="123"/>
              </a:xfrm>
              <a:custGeom>
                <a:avLst/>
                <a:gdLst>
                  <a:gd name="T0" fmla="*/ 0 w 502"/>
                  <a:gd name="T1" fmla="*/ 113 h 123"/>
                  <a:gd name="T2" fmla="*/ 0 w 502"/>
                  <a:gd name="T3" fmla="*/ 113 h 123"/>
                  <a:gd name="T4" fmla="*/ 0 w 502"/>
                  <a:gd name="T5" fmla="*/ 113 h 123"/>
                  <a:gd name="T6" fmla="*/ 0 w 502"/>
                  <a:gd name="T7" fmla="*/ 123 h 123"/>
                  <a:gd name="T8" fmla="*/ 0 w 502"/>
                  <a:gd name="T9" fmla="*/ 123 h 123"/>
                  <a:gd name="T10" fmla="*/ 0 w 502"/>
                  <a:gd name="T11" fmla="*/ 123 h 123"/>
                  <a:gd name="T12" fmla="*/ 0 w 502"/>
                  <a:gd name="T13" fmla="*/ 123 h 123"/>
                  <a:gd name="T14" fmla="*/ 0 w 502"/>
                  <a:gd name="T15" fmla="*/ 123 h 123"/>
                  <a:gd name="T16" fmla="*/ 0 w 502"/>
                  <a:gd name="T17" fmla="*/ 123 h 123"/>
                  <a:gd name="T18" fmla="*/ 502 w 502"/>
                  <a:gd name="T19" fmla="*/ 10 h 123"/>
                  <a:gd name="T20" fmla="*/ 502 w 502"/>
                  <a:gd name="T21" fmla="*/ 10 h 123"/>
                  <a:gd name="T22" fmla="*/ 502 w 502"/>
                  <a:gd name="T23" fmla="*/ 0 h 123"/>
                  <a:gd name="T24" fmla="*/ 502 w 502"/>
                  <a:gd name="T25" fmla="*/ 0 h 123"/>
                  <a:gd name="T26" fmla="*/ 502 w 502"/>
                  <a:gd name="T27" fmla="*/ 0 h 123"/>
                  <a:gd name="T28" fmla="*/ 502 w 502"/>
                  <a:gd name="T29" fmla="*/ 0 h 123"/>
                  <a:gd name="T30" fmla="*/ 502 w 502"/>
                  <a:gd name="T31" fmla="*/ 0 h 123"/>
                  <a:gd name="T32" fmla="*/ 502 w 502"/>
                  <a:gd name="T33" fmla="*/ 0 h 123"/>
                  <a:gd name="T34" fmla="*/ 502 w 502"/>
                  <a:gd name="T35" fmla="*/ 0 h 123"/>
                  <a:gd name="T36" fmla="*/ 0 w 502"/>
                  <a:gd name="T37" fmla="*/ 113 h 1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02" h="123">
                    <a:moveTo>
                      <a:pt x="0" y="113"/>
                    </a:moveTo>
                    <a:lnTo>
                      <a:pt x="0" y="113"/>
                    </a:lnTo>
                    <a:lnTo>
                      <a:pt x="0" y="123"/>
                    </a:lnTo>
                    <a:lnTo>
                      <a:pt x="502" y="10"/>
                    </a:lnTo>
                    <a:lnTo>
                      <a:pt x="502" y="0"/>
                    </a:lnTo>
                    <a:lnTo>
                      <a:pt x="0" y="113"/>
                    </a:lnTo>
                    <a:close/>
                  </a:path>
                </a:pathLst>
              </a:custGeom>
              <a:solidFill>
                <a:srgbClr val="080808"/>
              </a:solidFill>
              <a:ln w="9525">
                <a:solidFill>
                  <a:srgbClr val="CC3300"/>
                </a:solidFill>
                <a:round/>
                <a:headEnd/>
                <a:tailEnd/>
              </a:ln>
            </p:spPr>
            <p:txBody>
              <a:bodyPr/>
              <a:lstStyle/>
              <a:p>
                <a:endParaRPr lang="en-US"/>
              </a:p>
            </p:txBody>
          </p:sp>
          <p:sp>
            <p:nvSpPr>
              <p:cNvPr id="27838" name="Freeform 22"/>
              <p:cNvSpPr>
                <a:spLocks/>
              </p:cNvSpPr>
              <p:nvPr/>
            </p:nvSpPr>
            <p:spPr bwMode="auto">
              <a:xfrm>
                <a:off x="2672" y="1116"/>
                <a:ext cx="62" cy="51"/>
              </a:xfrm>
              <a:custGeom>
                <a:avLst/>
                <a:gdLst>
                  <a:gd name="T0" fmla="*/ 10 w 62"/>
                  <a:gd name="T1" fmla="*/ 51 h 51"/>
                  <a:gd name="T2" fmla="*/ 62 w 62"/>
                  <a:gd name="T3" fmla="*/ 10 h 51"/>
                  <a:gd name="T4" fmla="*/ 0 w 62"/>
                  <a:gd name="T5" fmla="*/ 0 h 51"/>
                  <a:gd name="T6" fmla="*/ 10 w 62"/>
                  <a:gd name="T7" fmla="*/ 51 h 5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51">
                    <a:moveTo>
                      <a:pt x="10" y="51"/>
                    </a:moveTo>
                    <a:lnTo>
                      <a:pt x="62" y="10"/>
                    </a:lnTo>
                    <a:lnTo>
                      <a:pt x="0" y="0"/>
                    </a:lnTo>
                    <a:lnTo>
                      <a:pt x="10" y="51"/>
                    </a:lnTo>
                    <a:close/>
                  </a:path>
                </a:pathLst>
              </a:custGeom>
              <a:solidFill>
                <a:srgbClr val="080808"/>
              </a:solidFill>
              <a:ln w="9525">
                <a:solidFill>
                  <a:srgbClr val="CC3300"/>
                </a:solidFill>
                <a:round/>
                <a:headEnd/>
                <a:tailEnd/>
              </a:ln>
            </p:spPr>
            <p:txBody>
              <a:bodyPr/>
              <a:lstStyle/>
              <a:p>
                <a:endParaRPr lang="en-US"/>
              </a:p>
            </p:txBody>
          </p:sp>
        </p:grpSp>
        <p:grpSp>
          <p:nvGrpSpPr>
            <p:cNvPr id="27822" name="Group 23"/>
            <p:cNvGrpSpPr>
              <a:grpSpLocks/>
            </p:cNvGrpSpPr>
            <p:nvPr/>
          </p:nvGrpSpPr>
          <p:grpSpPr bwMode="auto">
            <a:xfrm>
              <a:off x="2123" y="1013"/>
              <a:ext cx="469" cy="60"/>
              <a:chOff x="2180" y="1054"/>
              <a:chExt cx="482" cy="62"/>
            </a:xfrm>
          </p:grpSpPr>
          <p:sp>
            <p:nvSpPr>
              <p:cNvPr id="27835" name="Freeform 24"/>
              <p:cNvSpPr>
                <a:spLocks/>
              </p:cNvSpPr>
              <p:nvPr/>
            </p:nvSpPr>
            <p:spPr bwMode="auto">
              <a:xfrm>
                <a:off x="2180" y="1085"/>
                <a:ext cx="430" cy="1"/>
              </a:xfrm>
              <a:custGeom>
                <a:avLst/>
                <a:gdLst>
                  <a:gd name="T0" fmla="*/ 0 w 430"/>
                  <a:gd name="T1" fmla="*/ 0 h 1"/>
                  <a:gd name="T2" fmla="*/ 0 w 430"/>
                  <a:gd name="T3" fmla="*/ 0 h 1"/>
                  <a:gd name="T4" fmla="*/ 0 w 430"/>
                  <a:gd name="T5" fmla="*/ 0 h 1"/>
                  <a:gd name="T6" fmla="*/ 0 w 430"/>
                  <a:gd name="T7" fmla="*/ 0 h 1"/>
                  <a:gd name="T8" fmla="*/ 0 w 430"/>
                  <a:gd name="T9" fmla="*/ 0 h 1"/>
                  <a:gd name="T10" fmla="*/ 0 w 430"/>
                  <a:gd name="T11" fmla="*/ 0 h 1"/>
                  <a:gd name="T12" fmla="*/ 0 w 430"/>
                  <a:gd name="T13" fmla="*/ 0 h 1"/>
                  <a:gd name="T14" fmla="*/ 0 w 430"/>
                  <a:gd name="T15" fmla="*/ 0 h 1"/>
                  <a:gd name="T16" fmla="*/ 0 w 430"/>
                  <a:gd name="T17" fmla="*/ 0 h 1"/>
                  <a:gd name="T18" fmla="*/ 420 w 430"/>
                  <a:gd name="T19" fmla="*/ 0 h 1"/>
                  <a:gd name="T20" fmla="*/ 420 w 430"/>
                  <a:gd name="T21" fmla="*/ 0 h 1"/>
                  <a:gd name="T22" fmla="*/ 420 w 430"/>
                  <a:gd name="T23" fmla="*/ 0 h 1"/>
                  <a:gd name="T24" fmla="*/ 430 w 430"/>
                  <a:gd name="T25" fmla="*/ 0 h 1"/>
                  <a:gd name="T26" fmla="*/ 430 w 430"/>
                  <a:gd name="T27" fmla="*/ 0 h 1"/>
                  <a:gd name="T28" fmla="*/ 430 w 430"/>
                  <a:gd name="T29" fmla="*/ 0 h 1"/>
                  <a:gd name="T30" fmla="*/ 430 w 430"/>
                  <a:gd name="T31" fmla="*/ 0 h 1"/>
                  <a:gd name="T32" fmla="*/ 420 w 430"/>
                  <a:gd name="T33" fmla="*/ 0 h 1"/>
                  <a:gd name="T34" fmla="*/ 420 w 430"/>
                  <a:gd name="T35" fmla="*/ 0 h 1"/>
                  <a:gd name="T36" fmla="*/ 0 w 430"/>
                  <a:gd name="T37" fmla="*/ 0 h 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0" h="1">
                    <a:moveTo>
                      <a:pt x="0" y="0"/>
                    </a:moveTo>
                    <a:lnTo>
                      <a:pt x="0" y="0"/>
                    </a:lnTo>
                    <a:lnTo>
                      <a:pt x="420" y="0"/>
                    </a:lnTo>
                    <a:lnTo>
                      <a:pt x="430" y="0"/>
                    </a:lnTo>
                    <a:lnTo>
                      <a:pt x="420" y="0"/>
                    </a:lnTo>
                    <a:lnTo>
                      <a:pt x="0" y="0"/>
                    </a:lnTo>
                    <a:close/>
                  </a:path>
                </a:pathLst>
              </a:custGeom>
              <a:solidFill>
                <a:srgbClr val="080808"/>
              </a:solidFill>
              <a:ln w="9525">
                <a:solidFill>
                  <a:srgbClr val="CC3300"/>
                </a:solidFill>
                <a:round/>
                <a:headEnd/>
                <a:tailEnd/>
              </a:ln>
            </p:spPr>
            <p:txBody>
              <a:bodyPr/>
              <a:lstStyle/>
              <a:p>
                <a:endParaRPr lang="en-US"/>
              </a:p>
            </p:txBody>
          </p:sp>
          <p:sp>
            <p:nvSpPr>
              <p:cNvPr id="27836" name="Freeform 25"/>
              <p:cNvSpPr>
                <a:spLocks/>
              </p:cNvSpPr>
              <p:nvPr/>
            </p:nvSpPr>
            <p:spPr bwMode="auto">
              <a:xfrm>
                <a:off x="2600" y="1054"/>
                <a:ext cx="62" cy="62"/>
              </a:xfrm>
              <a:custGeom>
                <a:avLst/>
                <a:gdLst>
                  <a:gd name="T0" fmla="*/ 0 w 62"/>
                  <a:gd name="T1" fmla="*/ 62 h 62"/>
                  <a:gd name="T2" fmla="*/ 62 w 62"/>
                  <a:gd name="T3" fmla="*/ 31 h 62"/>
                  <a:gd name="T4" fmla="*/ 0 w 62"/>
                  <a:gd name="T5" fmla="*/ 0 h 62"/>
                  <a:gd name="T6" fmla="*/ 0 w 62"/>
                  <a:gd name="T7" fmla="*/ 62 h 6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2" h="62">
                    <a:moveTo>
                      <a:pt x="0" y="62"/>
                    </a:moveTo>
                    <a:lnTo>
                      <a:pt x="62" y="31"/>
                    </a:lnTo>
                    <a:lnTo>
                      <a:pt x="0" y="0"/>
                    </a:lnTo>
                    <a:lnTo>
                      <a:pt x="0" y="62"/>
                    </a:lnTo>
                    <a:close/>
                  </a:path>
                </a:pathLst>
              </a:custGeom>
              <a:solidFill>
                <a:srgbClr val="080808"/>
              </a:solidFill>
              <a:ln w="9525">
                <a:solidFill>
                  <a:srgbClr val="CC3300"/>
                </a:solidFill>
                <a:round/>
                <a:headEnd/>
                <a:tailEnd/>
              </a:ln>
            </p:spPr>
            <p:txBody>
              <a:bodyPr/>
              <a:lstStyle/>
              <a:p>
                <a:endParaRPr lang="en-US"/>
              </a:p>
            </p:txBody>
          </p:sp>
        </p:grpSp>
        <p:grpSp>
          <p:nvGrpSpPr>
            <p:cNvPr id="27823" name="Group 26"/>
            <p:cNvGrpSpPr>
              <a:grpSpLocks/>
            </p:cNvGrpSpPr>
            <p:nvPr/>
          </p:nvGrpSpPr>
          <p:grpSpPr bwMode="auto">
            <a:xfrm>
              <a:off x="2662" y="984"/>
              <a:ext cx="462" cy="119"/>
              <a:chOff x="2734" y="1023"/>
              <a:chExt cx="474" cy="124"/>
            </a:xfrm>
          </p:grpSpPr>
          <p:sp>
            <p:nvSpPr>
              <p:cNvPr id="27833" name="Rectangle 27"/>
              <p:cNvSpPr>
                <a:spLocks noChangeArrowheads="1"/>
              </p:cNvSpPr>
              <p:nvPr/>
            </p:nvSpPr>
            <p:spPr bwMode="auto">
              <a:xfrm>
                <a:off x="2734" y="1064"/>
                <a:ext cx="350" cy="42"/>
              </a:xfrm>
              <a:prstGeom prst="rect">
                <a:avLst/>
              </a:prstGeom>
              <a:solidFill>
                <a:srgbClr val="080808"/>
              </a:solidFill>
              <a:ln w="9525">
                <a:solidFill>
                  <a:srgbClr val="CC3300"/>
                </a:solidFill>
                <a:miter lim="800000"/>
                <a:headEnd/>
                <a:tailEnd/>
              </a:ln>
            </p:spPr>
            <p:txBody>
              <a:bodyPr/>
              <a:lstStyle/>
              <a:p>
                <a:endParaRPr lang="en-US"/>
              </a:p>
            </p:txBody>
          </p:sp>
          <p:sp>
            <p:nvSpPr>
              <p:cNvPr id="27834" name="Freeform 28"/>
              <p:cNvSpPr>
                <a:spLocks/>
              </p:cNvSpPr>
              <p:nvPr/>
            </p:nvSpPr>
            <p:spPr bwMode="auto">
              <a:xfrm>
                <a:off x="3084" y="1023"/>
                <a:ext cx="124" cy="124"/>
              </a:xfrm>
              <a:custGeom>
                <a:avLst/>
                <a:gdLst>
                  <a:gd name="T0" fmla="*/ 0 w 124"/>
                  <a:gd name="T1" fmla="*/ 124 h 124"/>
                  <a:gd name="T2" fmla="*/ 124 w 124"/>
                  <a:gd name="T3" fmla="*/ 62 h 124"/>
                  <a:gd name="T4" fmla="*/ 0 w 124"/>
                  <a:gd name="T5" fmla="*/ 0 h 124"/>
                  <a:gd name="T6" fmla="*/ 0 w 124"/>
                  <a:gd name="T7" fmla="*/ 124 h 1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124">
                    <a:moveTo>
                      <a:pt x="0" y="124"/>
                    </a:moveTo>
                    <a:lnTo>
                      <a:pt x="124" y="62"/>
                    </a:lnTo>
                    <a:lnTo>
                      <a:pt x="0" y="0"/>
                    </a:lnTo>
                    <a:lnTo>
                      <a:pt x="0" y="124"/>
                    </a:lnTo>
                    <a:close/>
                  </a:path>
                </a:pathLst>
              </a:custGeom>
              <a:solidFill>
                <a:srgbClr val="080808"/>
              </a:solidFill>
              <a:ln w="9525">
                <a:solidFill>
                  <a:srgbClr val="CC3300"/>
                </a:solidFill>
                <a:round/>
                <a:headEnd/>
                <a:tailEnd/>
              </a:ln>
            </p:spPr>
            <p:txBody>
              <a:bodyPr/>
              <a:lstStyle/>
              <a:p>
                <a:endParaRPr lang="en-US"/>
              </a:p>
            </p:txBody>
          </p:sp>
        </p:grpSp>
        <p:sp>
          <p:nvSpPr>
            <p:cNvPr id="27824" name="Rectangle 29"/>
            <p:cNvSpPr>
              <a:spLocks noChangeArrowheads="1"/>
            </p:cNvSpPr>
            <p:nvPr/>
          </p:nvSpPr>
          <p:spPr bwMode="auto">
            <a:xfrm>
              <a:off x="4882" y="798"/>
              <a:ext cx="339" cy="49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7825" name="Rectangle 30" descr="Narrow vertical"/>
            <p:cNvSpPr>
              <a:spLocks noChangeArrowheads="1"/>
            </p:cNvSpPr>
            <p:nvPr/>
          </p:nvSpPr>
          <p:spPr bwMode="auto">
            <a:xfrm>
              <a:off x="3124" y="964"/>
              <a:ext cx="168" cy="158"/>
            </a:xfrm>
            <a:prstGeom prst="rect">
              <a:avLst/>
            </a:prstGeom>
            <a:pattFill prst="narVert">
              <a:fgClr>
                <a:srgbClr val="CC3300"/>
              </a:fgClr>
              <a:bgClr>
                <a:srgbClr val="FFFFFF"/>
              </a:bgClr>
            </a:patt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7826" name="Freeform 31"/>
            <p:cNvSpPr>
              <a:spLocks/>
            </p:cNvSpPr>
            <p:nvPr/>
          </p:nvSpPr>
          <p:spPr bwMode="auto">
            <a:xfrm>
              <a:off x="3292" y="914"/>
              <a:ext cx="1590" cy="129"/>
            </a:xfrm>
            <a:custGeom>
              <a:avLst/>
              <a:gdLst>
                <a:gd name="T0" fmla="*/ 0 w 1633"/>
                <a:gd name="T1" fmla="*/ 129 h 134"/>
                <a:gd name="T2" fmla="*/ 0 w 1633"/>
                <a:gd name="T3" fmla="*/ 129 h 134"/>
                <a:gd name="T4" fmla="*/ 0 w 1633"/>
                <a:gd name="T5" fmla="*/ 129 h 134"/>
                <a:gd name="T6" fmla="*/ 0 w 1633"/>
                <a:gd name="T7" fmla="*/ 129 h 134"/>
                <a:gd name="T8" fmla="*/ 0 w 1633"/>
                <a:gd name="T9" fmla="*/ 129 h 134"/>
                <a:gd name="T10" fmla="*/ 0 w 1633"/>
                <a:gd name="T11" fmla="*/ 129 h 134"/>
                <a:gd name="T12" fmla="*/ 0 w 1633"/>
                <a:gd name="T13" fmla="*/ 129 h 134"/>
                <a:gd name="T14" fmla="*/ 0 w 1633"/>
                <a:gd name="T15" fmla="*/ 129 h 134"/>
                <a:gd name="T16" fmla="*/ 0 w 1633"/>
                <a:gd name="T17" fmla="*/ 129 h 134"/>
                <a:gd name="T18" fmla="*/ 1590 w 1633"/>
                <a:gd name="T19" fmla="*/ 10 h 134"/>
                <a:gd name="T20" fmla="*/ 1590 w 1633"/>
                <a:gd name="T21" fmla="*/ 10 h 134"/>
                <a:gd name="T22" fmla="*/ 1590 w 1633"/>
                <a:gd name="T23" fmla="*/ 10 h 134"/>
                <a:gd name="T24" fmla="*/ 1590 w 1633"/>
                <a:gd name="T25" fmla="*/ 10 h 134"/>
                <a:gd name="T26" fmla="*/ 1590 w 1633"/>
                <a:gd name="T27" fmla="*/ 10 h 134"/>
                <a:gd name="T28" fmla="*/ 1590 w 1633"/>
                <a:gd name="T29" fmla="*/ 10 h 134"/>
                <a:gd name="T30" fmla="*/ 1590 w 1633"/>
                <a:gd name="T31" fmla="*/ 0 h 134"/>
                <a:gd name="T32" fmla="*/ 1590 w 1633"/>
                <a:gd name="T33" fmla="*/ 0 h 134"/>
                <a:gd name="T34" fmla="*/ 1590 w 1633"/>
                <a:gd name="T35" fmla="*/ 0 h 134"/>
                <a:gd name="T36" fmla="*/ 0 w 1633"/>
                <a:gd name="T37" fmla="*/ 129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3" h="134">
                  <a:moveTo>
                    <a:pt x="0" y="134"/>
                  </a:moveTo>
                  <a:lnTo>
                    <a:pt x="0" y="134"/>
                  </a:lnTo>
                  <a:lnTo>
                    <a:pt x="1633" y="10"/>
                  </a:lnTo>
                  <a:lnTo>
                    <a:pt x="1633" y="0"/>
                  </a:lnTo>
                  <a:lnTo>
                    <a:pt x="0" y="134"/>
                  </a:lnTo>
                  <a:close/>
                </a:path>
              </a:pathLst>
            </a:custGeom>
            <a:solidFill>
              <a:srgbClr val="FFFFFF"/>
            </a:solidFill>
            <a:ln w="9525">
              <a:solidFill>
                <a:srgbClr val="CC3300"/>
              </a:solidFill>
              <a:round/>
              <a:headEnd/>
              <a:tailEnd/>
            </a:ln>
          </p:spPr>
          <p:txBody>
            <a:bodyPr/>
            <a:lstStyle/>
            <a:p>
              <a:endParaRPr lang="en-US"/>
            </a:p>
          </p:txBody>
        </p:sp>
        <p:sp>
          <p:nvSpPr>
            <p:cNvPr id="27827" name="Freeform 32"/>
            <p:cNvSpPr>
              <a:spLocks/>
            </p:cNvSpPr>
            <p:nvPr/>
          </p:nvSpPr>
          <p:spPr bwMode="auto">
            <a:xfrm>
              <a:off x="3292" y="1043"/>
              <a:ext cx="1590" cy="129"/>
            </a:xfrm>
            <a:custGeom>
              <a:avLst/>
              <a:gdLst>
                <a:gd name="T0" fmla="*/ 0 w 1633"/>
                <a:gd name="T1" fmla="*/ 0 h 134"/>
                <a:gd name="T2" fmla="*/ 0 w 1633"/>
                <a:gd name="T3" fmla="*/ 0 h 134"/>
                <a:gd name="T4" fmla="*/ 0 w 1633"/>
                <a:gd name="T5" fmla="*/ 0 h 134"/>
                <a:gd name="T6" fmla="*/ 0 w 1633"/>
                <a:gd name="T7" fmla="*/ 0 h 134"/>
                <a:gd name="T8" fmla="*/ 0 w 1633"/>
                <a:gd name="T9" fmla="*/ 0 h 134"/>
                <a:gd name="T10" fmla="*/ 0 w 1633"/>
                <a:gd name="T11" fmla="*/ 0 h 134"/>
                <a:gd name="T12" fmla="*/ 0 w 1633"/>
                <a:gd name="T13" fmla="*/ 0 h 134"/>
                <a:gd name="T14" fmla="*/ 0 w 1633"/>
                <a:gd name="T15" fmla="*/ 0 h 134"/>
                <a:gd name="T16" fmla="*/ 0 w 1633"/>
                <a:gd name="T17" fmla="*/ 0 h 134"/>
                <a:gd name="T18" fmla="*/ 1590 w 1633"/>
                <a:gd name="T19" fmla="*/ 129 h 134"/>
                <a:gd name="T20" fmla="*/ 1590 w 1633"/>
                <a:gd name="T21" fmla="*/ 129 h 134"/>
                <a:gd name="T22" fmla="*/ 1590 w 1633"/>
                <a:gd name="T23" fmla="*/ 129 h 134"/>
                <a:gd name="T24" fmla="*/ 1590 w 1633"/>
                <a:gd name="T25" fmla="*/ 129 h 134"/>
                <a:gd name="T26" fmla="*/ 1590 w 1633"/>
                <a:gd name="T27" fmla="*/ 119 h 134"/>
                <a:gd name="T28" fmla="*/ 1590 w 1633"/>
                <a:gd name="T29" fmla="*/ 119 h 134"/>
                <a:gd name="T30" fmla="*/ 1590 w 1633"/>
                <a:gd name="T31" fmla="*/ 119 h 134"/>
                <a:gd name="T32" fmla="*/ 1590 w 1633"/>
                <a:gd name="T33" fmla="*/ 119 h 134"/>
                <a:gd name="T34" fmla="*/ 1590 w 1633"/>
                <a:gd name="T35" fmla="*/ 119 h 134"/>
                <a:gd name="T36" fmla="*/ 0 w 1633"/>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33" h="134">
                  <a:moveTo>
                    <a:pt x="0" y="0"/>
                  </a:moveTo>
                  <a:lnTo>
                    <a:pt x="0" y="0"/>
                  </a:lnTo>
                  <a:lnTo>
                    <a:pt x="1633" y="134"/>
                  </a:lnTo>
                  <a:lnTo>
                    <a:pt x="1633" y="124"/>
                  </a:lnTo>
                  <a:lnTo>
                    <a:pt x="0" y="0"/>
                  </a:lnTo>
                  <a:close/>
                </a:path>
              </a:pathLst>
            </a:custGeom>
            <a:solidFill>
              <a:srgbClr val="FFFFFF"/>
            </a:solidFill>
            <a:ln w="9525">
              <a:solidFill>
                <a:srgbClr val="CC3300"/>
              </a:solidFill>
              <a:round/>
              <a:headEnd/>
              <a:tailEnd/>
            </a:ln>
          </p:spPr>
          <p:txBody>
            <a:bodyPr/>
            <a:lstStyle/>
            <a:p>
              <a:endParaRPr lang="en-US"/>
            </a:p>
          </p:txBody>
        </p:sp>
        <p:sp>
          <p:nvSpPr>
            <p:cNvPr id="27828" name="Rectangle 33"/>
            <p:cNvSpPr>
              <a:spLocks noChangeArrowheads="1"/>
            </p:cNvSpPr>
            <p:nvPr/>
          </p:nvSpPr>
          <p:spPr bwMode="auto">
            <a:xfrm>
              <a:off x="3133" y="1340"/>
              <a:ext cx="148" cy="296"/>
            </a:xfrm>
            <a:prstGeom prst="rect">
              <a:avLst/>
            </a:prstGeom>
            <a:solidFill>
              <a:srgbClr val="080808"/>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7829" name="Rectangle 34"/>
            <p:cNvSpPr>
              <a:spLocks noChangeArrowheads="1"/>
            </p:cNvSpPr>
            <p:nvPr/>
          </p:nvSpPr>
          <p:spPr bwMode="auto">
            <a:xfrm>
              <a:off x="3114" y="1321"/>
              <a:ext cx="188" cy="324"/>
            </a:xfrm>
            <a:prstGeom prst="rect">
              <a:avLst/>
            </a:prstGeom>
            <a:noFill/>
            <a:ln w="17463">
              <a:solidFill>
                <a:srgbClr val="080808"/>
              </a:solidFill>
              <a:miter lim="800000"/>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grpSp>
          <p:nvGrpSpPr>
            <p:cNvPr id="27830" name="Group 35"/>
            <p:cNvGrpSpPr>
              <a:grpSpLocks/>
            </p:cNvGrpSpPr>
            <p:nvPr/>
          </p:nvGrpSpPr>
          <p:grpSpPr bwMode="auto">
            <a:xfrm>
              <a:off x="3103" y="1182"/>
              <a:ext cx="199" cy="149"/>
              <a:chOff x="3187" y="1229"/>
              <a:chExt cx="204" cy="155"/>
            </a:xfrm>
          </p:grpSpPr>
          <p:sp>
            <p:nvSpPr>
              <p:cNvPr id="27831" name="Freeform 36"/>
              <p:cNvSpPr>
                <a:spLocks/>
              </p:cNvSpPr>
              <p:nvPr/>
            </p:nvSpPr>
            <p:spPr bwMode="auto">
              <a:xfrm>
                <a:off x="3198" y="1240"/>
                <a:ext cx="183" cy="144"/>
              </a:xfrm>
              <a:custGeom>
                <a:avLst/>
                <a:gdLst>
                  <a:gd name="T0" fmla="*/ 90 w 183"/>
                  <a:gd name="T1" fmla="*/ 0 h 144"/>
                  <a:gd name="T2" fmla="*/ 0 w 183"/>
                  <a:gd name="T3" fmla="*/ 144 h 144"/>
                  <a:gd name="T4" fmla="*/ 183 w 183"/>
                  <a:gd name="T5" fmla="*/ 144 h 144"/>
                  <a:gd name="T6" fmla="*/ 90 w 183"/>
                  <a:gd name="T7" fmla="*/ 0 h 1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3" h="144">
                    <a:moveTo>
                      <a:pt x="90" y="0"/>
                    </a:moveTo>
                    <a:lnTo>
                      <a:pt x="0" y="144"/>
                    </a:lnTo>
                    <a:lnTo>
                      <a:pt x="183" y="144"/>
                    </a:lnTo>
                    <a:lnTo>
                      <a:pt x="90" y="0"/>
                    </a:lnTo>
                    <a:close/>
                  </a:path>
                </a:pathLst>
              </a:custGeom>
              <a:solidFill>
                <a:schemeClr val="bg2"/>
              </a:solidFill>
              <a:ln w="9525">
                <a:solidFill>
                  <a:schemeClr val="bg2"/>
                </a:solidFill>
                <a:round/>
                <a:headEnd/>
                <a:tailEnd/>
              </a:ln>
            </p:spPr>
            <p:txBody>
              <a:bodyPr/>
              <a:lstStyle/>
              <a:p>
                <a:endParaRPr lang="en-US"/>
              </a:p>
            </p:txBody>
          </p:sp>
          <p:sp>
            <p:nvSpPr>
              <p:cNvPr id="27832" name="Freeform 37"/>
              <p:cNvSpPr>
                <a:spLocks/>
              </p:cNvSpPr>
              <p:nvPr/>
            </p:nvSpPr>
            <p:spPr bwMode="auto">
              <a:xfrm>
                <a:off x="3187" y="1229"/>
                <a:ext cx="204" cy="155"/>
              </a:xfrm>
              <a:custGeom>
                <a:avLst/>
                <a:gdLst>
                  <a:gd name="T0" fmla="*/ 11 w 204"/>
                  <a:gd name="T1" fmla="*/ 155 h 155"/>
                  <a:gd name="T2" fmla="*/ 0 w 204"/>
                  <a:gd name="T3" fmla="*/ 155 h 155"/>
                  <a:gd name="T4" fmla="*/ 11 w 204"/>
                  <a:gd name="T5" fmla="*/ 155 h 155"/>
                  <a:gd name="T6" fmla="*/ 194 w 204"/>
                  <a:gd name="T7" fmla="*/ 155 h 155"/>
                  <a:gd name="T8" fmla="*/ 204 w 204"/>
                  <a:gd name="T9" fmla="*/ 155 h 155"/>
                  <a:gd name="T10" fmla="*/ 194 w 204"/>
                  <a:gd name="T11" fmla="*/ 155 h 155"/>
                  <a:gd name="T12" fmla="*/ 101 w 204"/>
                  <a:gd name="T13" fmla="*/ 11 h 155"/>
                  <a:gd name="T14" fmla="*/ 101 w 204"/>
                  <a:gd name="T15" fmla="*/ 0 h 155"/>
                  <a:gd name="T16" fmla="*/ 101 w 204"/>
                  <a:gd name="T17" fmla="*/ 11 h 155"/>
                  <a:gd name="T18" fmla="*/ 11 w 204"/>
                  <a:gd name="T19" fmla="*/ 155 h 155"/>
                  <a:gd name="T20" fmla="*/ 101 w 204"/>
                  <a:gd name="T21" fmla="*/ 11 h 155"/>
                  <a:gd name="T22" fmla="*/ 183 w 204"/>
                  <a:gd name="T23" fmla="*/ 145 h 155"/>
                  <a:gd name="T24" fmla="*/ 11 w 204"/>
                  <a:gd name="T25" fmla="*/ 145 h 155"/>
                  <a:gd name="T26" fmla="*/ 101 w 204"/>
                  <a:gd name="T27" fmla="*/ 11 h 155"/>
                  <a:gd name="T28" fmla="*/ 11 w 204"/>
                  <a:gd name="T29" fmla="*/ 155 h 1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04" h="155">
                    <a:moveTo>
                      <a:pt x="11" y="155"/>
                    </a:moveTo>
                    <a:lnTo>
                      <a:pt x="0" y="155"/>
                    </a:lnTo>
                    <a:lnTo>
                      <a:pt x="11" y="155"/>
                    </a:lnTo>
                    <a:lnTo>
                      <a:pt x="194" y="155"/>
                    </a:lnTo>
                    <a:lnTo>
                      <a:pt x="204" y="155"/>
                    </a:lnTo>
                    <a:lnTo>
                      <a:pt x="194" y="155"/>
                    </a:lnTo>
                    <a:lnTo>
                      <a:pt x="101" y="11"/>
                    </a:lnTo>
                    <a:lnTo>
                      <a:pt x="101" y="0"/>
                    </a:lnTo>
                    <a:lnTo>
                      <a:pt x="101" y="11"/>
                    </a:lnTo>
                    <a:lnTo>
                      <a:pt x="11" y="155"/>
                    </a:lnTo>
                    <a:lnTo>
                      <a:pt x="101" y="11"/>
                    </a:lnTo>
                    <a:lnTo>
                      <a:pt x="183" y="145"/>
                    </a:lnTo>
                    <a:lnTo>
                      <a:pt x="11" y="145"/>
                    </a:lnTo>
                    <a:lnTo>
                      <a:pt x="101" y="11"/>
                    </a:lnTo>
                    <a:lnTo>
                      <a:pt x="11" y="155"/>
                    </a:lnTo>
                    <a:close/>
                  </a:path>
                </a:pathLst>
              </a:custGeom>
              <a:solidFill>
                <a:schemeClr val="bg2"/>
              </a:solidFill>
              <a:ln w="9525">
                <a:solidFill>
                  <a:schemeClr val="bg2"/>
                </a:solidFill>
                <a:round/>
                <a:headEnd/>
                <a:tailEnd/>
              </a:ln>
            </p:spPr>
            <p:txBody>
              <a:bodyPr/>
              <a:lstStyle/>
              <a:p>
                <a:endParaRPr lang="en-US"/>
              </a:p>
            </p:txBody>
          </p:sp>
        </p:grpSp>
      </p:grpSp>
      <p:sp>
        <p:nvSpPr>
          <p:cNvPr id="180262" name="Text Box 38"/>
          <p:cNvSpPr txBox="1">
            <a:spLocks noChangeArrowheads="1"/>
          </p:cNvSpPr>
          <p:nvPr/>
        </p:nvSpPr>
        <p:spPr bwMode="auto">
          <a:xfrm>
            <a:off x="57151" y="2438401"/>
            <a:ext cx="3352800" cy="544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sz="1800">
                <a:solidFill>
                  <a:srgbClr val="000000"/>
                </a:solidFill>
              </a:rPr>
              <a:t>undulator X-ray source</a:t>
            </a:r>
          </a:p>
          <a:p>
            <a:pPr algn="ctr">
              <a:lnSpc>
                <a:spcPct val="80000"/>
              </a:lnSpc>
              <a:defRPr/>
            </a:pPr>
            <a:r>
              <a:rPr lang="en-US" sz="1800">
                <a:solidFill>
                  <a:srgbClr val="000000"/>
                </a:solidFill>
              </a:rPr>
              <a:t>(electrons)</a:t>
            </a:r>
          </a:p>
        </p:txBody>
      </p:sp>
      <p:sp>
        <p:nvSpPr>
          <p:cNvPr id="180263" name="Text Box 39"/>
          <p:cNvSpPr txBox="1">
            <a:spLocks noChangeArrowheads="1"/>
          </p:cNvSpPr>
          <p:nvPr/>
        </p:nvSpPr>
        <p:spPr bwMode="auto">
          <a:xfrm>
            <a:off x="5086351" y="2079626"/>
            <a:ext cx="3352800" cy="544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sz="1800">
                <a:solidFill>
                  <a:srgbClr val="000000"/>
                </a:solidFill>
              </a:rPr>
              <a:t>evacuated flight tube </a:t>
            </a:r>
          </a:p>
          <a:p>
            <a:pPr algn="ctr">
              <a:lnSpc>
                <a:spcPct val="80000"/>
              </a:lnSpc>
              <a:defRPr/>
            </a:pPr>
            <a:r>
              <a:rPr lang="en-US" sz="1800">
                <a:solidFill>
                  <a:srgbClr val="000000"/>
                </a:solidFill>
              </a:rPr>
              <a:t>(X-ray reflections)</a:t>
            </a:r>
          </a:p>
        </p:txBody>
      </p:sp>
      <p:sp>
        <p:nvSpPr>
          <p:cNvPr id="180264" name="Text Box 40"/>
          <p:cNvSpPr txBox="1">
            <a:spLocks noChangeArrowheads="1"/>
          </p:cNvSpPr>
          <p:nvPr/>
        </p:nvSpPr>
        <p:spPr bwMode="auto">
          <a:xfrm>
            <a:off x="7867651" y="650876"/>
            <a:ext cx="1066800" cy="544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1800">
                <a:solidFill>
                  <a:srgbClr val="000000"/>
                </a:solidFill>
              </a:rPr>
              <a:t>CCD </a:t>
            </a:r>
          </a:p>
          <a:p>
            <a:pPr>
              <a:lnSpc>
                <a:spcPct val="80000"/>
              </a:lnSpc>
              <a:defRPr/>
            </a:pPr>
            <a:r>
              <a:rPr lang="en-US" sz="1800">
                <a:solidFill>
                  <a:srgbClr val="000000"/>
                </a:solidFill>
              </a:rPr>
              <a:t>detector</a:t>
            </a:r>
          </a:p>
        </p:txBody>
      </p:sp>
      <p:sp>
        <p:nvSpPr>
          <p:cNvPr id="180265" name="Text Box 41"/>
          <p:cNvSpPr txBox="1">
            <a:spLocks noChangeArrowheads="1"/>
          </p:cNvSpPr>
          <p:nvPr/>
        </p:nvSpPr>
        <p:spPr bwMode="auto">
          <a:xfrm>
            <a:off x="4953000" y="765176"/>
            <a:ext cx="1066800" cy="544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1800">
                <a:solidFill>
                  <a:srgbClr val="000000"/>
                </a:solidFill>
              </a:rPr>
              <a:t>muscle</a:t>
            </a:r>
          </a:p>
          <a:p>
            <a:pPr>
              <a:lnSpc>
                <a:spcPct val="80000"/>
              </a:lnSpc>
              <a:defRPr/>
            </a:pPr>
            <a:r>
              <a:rPr lang="en-US" sz="1800">
                <a:solidFill>
                  <a:srgbClr val="000000"/>
                </a:solidFill>
              </a:rPr>
              <a:t>bath</a:t>
            </a:r>
          </a:p>
        </p:txBody>
      </p:sp>
      <p:sp>
        <p:nvSpPr>
          <p:cNvPr id="180266" name="Text Box 42"/>
          <p:cNvSpPr txBox="1">
            <a:spLocks noChangeArrowheads="1"/>
          </p:cNvSpPr>
          <p:nvPr/>
        </p:nvSpPr>
        <p:spPr bwMode="auto">
          <a:xfrm>
            <a:off x="2520949" y="831850"/>
            <a:ext cx="1060451"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80000"/>
              </a:lnSpc>
              <a:defRPr/>
            </a:pPr>
            <a:r>
              <a:rPr lang="en-US" sz="1800">
                <a:solidFill>
                  <a:srgbClr val="000000"/>
                </a:solidFill>
              </a:rPr>
              <a:t>mirror</a:t>
            </a:r>
          </a:p>
        </p:txBody>
      </p:sp>
      <p:sp>
        <p:nvSpPr>
          <p:cNvPr id="180267" name="Line 43"/>
          <p:cNvSpPr>
            <a:spLocks noChangeShapeType="1"/>
          </p:cNvSpPr>
          <p:nvPr/>
        </p:nvSpPr>
        <p:spPr bwMode="auto">
          <a:xfrm>
            <a:off x="3429002" y="990600"/>
            <a:ext cx="231775" cy="0"/>
          </a:xfrm>
          <a:prstGeom prst="line">
            <a:avLst/>
          </a:prstGeom>
          <a:noFill/>
          <a:ln w="76200" cmpd="tri">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268" name="Text Box 44"/>
          <p:cNvSpPr txBox="1">
            <a:spLocks noChangeArrowheads="1"/>
          </p:cNvSpPr>
          <p:nvPr/>
        </p:nvSpPr>
        <p:spPr bwMode="auto">
          <a:xfrm>
            <a:off x="3621088" y="831850"/>
            <a:ext cx="874712" cy="3231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1800">
                <a:solidFill>
                  <a:srgbClr val="000000"/>
                </a:solidFill>
              </a:rPr>
              <a:t>X-rays</a:t>
            </a:r>
          </a:p>
        </p:txBody>
      </p:sp>
      <p:sp>
        <p:nvSpPr>
          <p:cNvPr id="180269" name="Text Box 45"/>
          <p:cNvSpPr txBox="1">
            <a:spLocks noChangeArrowheads="1"/>
          </p:cNvSpPr>
          <p:nvPr/>
        </p:nvSpPr>
        <p:spPr bwMode="auto">
          <a:xfrm>
            <a:off x="4846637" y="2703514"/>
            <a:ext cx="1477963" cy="5447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80000"/>
              </a:lnSpc>
              <a:defRPr/>
            </a:pPr>
            <a:r>
              <a:rPr lang="en-US" sz="1800">
                <a:solidFill>
                  <a:srgbClr val="000000"/>
                </a:solidFill>
              </a:rPr>
              <a:t>inverted</a:t>
            </a:r>
          </a:p>
          <a:p>
            <a:pPr>
              <a:lnSpc>
                <a:spcPct val="80000"/>
              </a:lnSpc>
              <a:defRPr/>
            </a:pPr>
            <a:r>
              <a:rPr lang="en-US" sz="1800">
                <a:solidFill>
                  <a:srgbClr val="000000"/>
                </a:solidFill>
              </a:rPr>
              <a:t>microscope</a:t>
            </a:r>
          </a:p>
        </p:txBody>
      </p:sp>
      <p:grpSp>
        <p:nvGrpSpPr>
          <p:cNvPr id="27660" name="Group 46"/>
          <p:cNvGrpSpPr>
            <a:grpSpLocks/>
          </p:cNvGrpSpPr>
          <p:nvPr/>
        </p:nvGrpSpPr>
        <p:grpSpPr bwMode="auto">
          <a:xfrm>
            <a:off x="646113" y="4524376"/>
            <a:ext cx="2454275" cy="1292225"/>
            <a:chOff x="407" y="2850"/>
            <a:chExt cx="1546" cy="814"/>
          </a:xfrm>
        </p:grpSpPr>
        <p:grpSp>
          <p:nvGrpSpPr>
            <p:cNvPr id="27737" name="Group 47"/>
            <p:cNvGrpSpPr>
              <a:grpSpLocks/>
            </p:cNvGrpSpPr>
            <p:nvPr/>
          </p:nvGrpSpPr>
          <p:grpSpPr bwMode="auto">
            <a:xfrm>
              <a:off x="1157" y="3083"/>
              <a:ext cx="421" cy="348"/>
              <a:chOff x="2448" y="1728"/>
              <a:chExt cx="864" cy="864"/>
            </a:xfrm>
          </p:grpSpPr>
          <p:sp>
            <p:nvSpPr>
              <p:cNvPr id="180272" name="Oval 48"/>
              <p:cNvSpPr>
                <a:spLocks noChangeArrowheads="1"/>
              </p:cNvSpPr>
              <p:nvPr/>
            </p:nvSpPr>
            <p:spPr bwMode="auto">
              <a:xfrm>
                <a:off x="2760" y="2041"/>
                <a:ext cx="240" cy="2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73" name="Oval 49"/>
              <p:cNvSpPr>
                <a:spLocks noChangeArrowheads="1"/>
              </p:cNvSpPr>
              <p:nvPr/>
            </p:nvSpPr>
            <p:spPr bwMode="auto">
              <a:xfrm>
                <a:off x="2832" y="2495"/>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74" name="Oval 50"/>
              <p:cNvSpPr>
                <a:spLocks noChangeArrowheads="1"/>
              </p:cNvSpPr>
              <p:nvPr/>
            </p:nvSpPr>
            <p:spPr bwMode="auto">
              <a:xfrm>
                <a:off x="3216"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75" name="Oval 51"/>
              <p:cNvSpPr>
                <a:spLocks noChangeArrowheads="1"/>
              </p:cNvSpPr>
              <p:nvPr/>
            </p:nvSpPr>
            <p:spPr bwMode="auto">
              <a:xfrm>
                <a:off x="3216"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276" name="Oval 52"/>
              <p:cNvSpPr>
                <a:spLocks noChangeArrowheads="1"/>
              </p:cNvSpPr>
              <p:nvPr/>
            </p:nvSpPr>
            <p:spPr bwMode="auto">
              <a:xfrm>
                <a:off x="2832" y="1728"/>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77" name="Oval 53"/>
              <p:cNvSpPr>
                <a:spLocks noChangeArrowheads="1"/>
              </p:cNvSpPr>
              <p:nvPr/>
            </p:nvSpPr>
            <p:spPr bwMode="auto">
              <a:xfrm>
                <a:off x="2448"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78" name="Oval 54"/>
              <p:cNvSpPr>
                <a:spLocks noChangeArrowheads="1"/>
              </p:cNvSpPr>
              <p:nvPr/>
            </p:nvSpPr>
            <p:spPr bwMode="auto">
              <a:xfrm>
                <a:off x="2448"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27738" name="Group 55"/>
            <p:cNvGrpSpPr>
              <a:grpSpLocks/>
            </p:cNvGrpSpPr>
            <p:nvPr/>
          </p:nvGrpSpPr>
          <p:grpSpPr bwMode="auto">
            <a:xfrm>
              <a:off x="1531" y="3083"/>
              <a:ext cx="422" cy="348"/>
              <a:chOff x="2448" y="1728"/>
              <a:chExt cx="864" cy="864"/>
            </a:xfrm>
          </p:grpSpPr>
          <p:sp>
            <p:nvSpPr>
              <p:cNvPr id="180280" name="Oval 56"/>
              <p:cNvSpPr>
                <a:spLocks noChangeArrowheads="1"/>
              </p:cNvSpPr>
              <p:nvPr/>
            </p:nvSpPr>
            <p:spPr bwMode="auto">
              <a:xfrm>
                <a:off x="2759" y="2041"/>
                <a:ext cx="242" cy="2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81" name="Oval 57"/>
              <p:cNvSpPr>
                <a:spLocks noChangeArrowheads="1"/>
              </p:cNvSpPr>
              <p:nvPr/>
            </p:nvSpPr>
            <p:spPr bwMode="auto">
              <a:xfrm>
                <a:off x="2833" y="2495"/>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82" name="Oval 58"/>
              <p:cNvSpPr>
                <a:spLocks noChangeArrowheads="1"/>
              </p:cNvSpPr>
              <p:nvPr/>
            </p:nvSpPr>
            <p:spPr bwMode="auto">
              <a:xfrm>
                <a:off x="3216"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83" name="Oval 59"/>
              <p:cNvSpPr>
                <a:spLocks noChangeArrowheads="1"/>
              </p:cNvSpPr>
              <p:nvPr/>
            </p:nvSpPr>
            <p:spPr bwMode="auto">
              <a:xfrm>
                <a:off x="3216"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284" name="Oval 60"/>
              <p:cNvSpPr>
                <a:spLocks noChangeArrowheads="1"/>
              </p:cNvSpPr>
              <p:nvPr/>
            </p:nvSpPr>
            <p:spPr bwMode="auto">
              <a:xfrm>
                <a:off x="2833" y="1728"/>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85" name="Oval 61"/>
              <p:cNvSpPr>
                <a:spLocks noChangeArrowheads="1"/>
              </p:cNvSpPr>
              <p:nvPr/>
            </p:nvSpPr>
            <p:spPr bwMode="auto">
              <a:xfrm>
                <a:off x="2448"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86" name="Oval 62"/>
              <p:cNvSpPr>
                <a:spLocks noChangeArrowheads="1"/>
              </p:cNvSpPr>
              <p:nvPr/>
            </p:nvSpPr>
            <p:spPr bwMode="auto">
              <a:xfrm>
                <a:off x="2448"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27739" name="Group 63"/>
            <p:cNvGrpSpPr>
              <a:grpSpLocks/>
            </p:cNvGrpSpPr>
            <p:nvPr/>
          </p:nvGrpSpPr>
          <p:grpSpPr bwMode="auto">
            <a:xfrm>
              <a:off x="782" y="3083"/>
              <a:ext cx="421" cy="348"/>
              <a:chOff x="2448" y="1728"/>
              <a:chExt cx="864" cy="864"/>
            </a:xfrm>
          </p:grpSpPr>
          <p:sp>
            <p:nvSpPr>
              <p:cNvPr id="180288" name="Oval 64"/>
              <p:cNvSpPr>
                <a:spLocks noChangeArrowheads="1"/>
              </p:cNvSpPr>
              <p:nvPr/>
            </p:nvSpPr>
            <p:spPr bwMode="auto">
              <a:xfrm>
                <a:off x="2760" y="2041"/>
                <a:ext cx="240" cy="2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89" name="Oval 65"/>
              <p:cNvSpPr>
                <a:spLocks noChangeArrowheads="1"/>
              </p:cNvSpPr>
              <p:nvPr/>
            </p:nvSpPr>
            <p:spPr bwMode="auto">
              <a:xfrm>
                <a:off x="2832" y="2495"/>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90" name="Oval 66"/>
              <p:cNvSpPr>
                <a:spLocks noChangeArrowheads="1"/>
              </p:cNvSpPr>
              <p:nvPr/>
            </p:nvSpPr>
            <p:spPr bwMode="auto">
              <a:xfrm>
                <a:off x="3216"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91" name="Oval 67"/>
              <p:cNvSpPr>
                <a:spLocks noChangeArrowheads="1"/>
              </p:cNvSpPr>
              <p:nvPr/>
            </p:nvSpPr>
            <p:spPr bwMode="auto">
              <a:xfrm>
                <a:off x="3216"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292" name="Oval 68"/>
              <p:cNvSpPr>
                <a:spLocks noChangeArrowheads="1"/>
              </p:cNvSpPr>
              <p:nvPr/>
            </p:nvSpPr>
            <p:spPr bwMode="auto">
              <a:xfrm>
                <a:off x="2832" y="1728"/>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93" name="Oval 69"/>
              <p:cNvSpPr>
                <a:spLocks noChangeArrowheads="1"/>
              </p:cNvSpPr>
              <p:nvPr/>
            </p:nvSpPr>
            <p:spPr bwMode="auto">
              <a:xfrm>
                <a:off x="2448"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94" name="Oval 70"/>
              <p:cNvSpPr>
                <a:spLocks noChangeArrowheads="1"/>
              </p:cNvSpPr>
              <p:nvPr/>
            </p:nvSpPr>
            <p:spPr bwMode="auto">
              <a:xfrm>
                <a:off x="2448"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27740" name="Group 71"/>
            <p:cNvGrpSpPr>
              <a:grpSpLocks/>
            </p:cNvGrpSpPr>
            <p:nvPr/>
          </p:nvGrpSpPr>
          <p:grpSpPr bwMode="auto">
            <a:xfrm>
              <a:off x="969" y="2850"/>
              <a:ext cx="422" cy="349"/>
              <a:chOff x="2448" y="1728"/>
              <a:chExt cx="864" cy="864"/>
            </a:xfrm>
          </p:grpSpPr>
          <p:sp>
            <p:nvSpPr>
              <p:cNvPr id="180296" name="Oval 72"/>
              <p:cNvSpPr>
                <a:spLocks noChangeArrowheads="1"/>
              </p:cNvSpPr>
              <p:nvPr/>
            </p:nvSpPr>
            <p:spPr bwMode="auto">
              <a:xfrm>
                <a:off x="2759" y="2040"/>
                <a:ext cx="242" cy="24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97" name="Oval 73"/>
              <p:cNvSpPr>
                <a:spLocks noChangeArrowheads="1"/>
              </p:cNvSpPr>
              <p:nvPr/>
            </p:nvSpPr>
            <p:spPr bwMode="auto">
              <a:xfrm>
                <a:off x="2833" y="2495"/>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98" name="Oval 74"/>
              <p:cNvSpPr>
                <a:spLocks noChangeArrowheads="1"/>
              </p:cNvSpPr>
              <p:nvPr/>
            </p:nvSpPr>
            <p:spPr bwMode="auto">
              <a:xfrm>
                <a:off x="3216"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299" name="Oval 75"/>
              <p:cNvSpPr>
                <a:spLocks noChangeArrowheads="1"/>
              </p:cNvSpPr>
              <p:nvPr/>
            </p:nvSpPr>
            <p:spPr bwMode="auto">
              <a:xfrm>
                <a:off x="3216"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300" name="Oval 76"/>
              <p:cNvSpPr>
                <a:spLocks noChangeArrowheads="1"/>
              </p:cNvSpPr>
              <p:nvPr/>
            </p:nvSpPr>
            <p:spPr bwMode="auto">
              <a:xfrm>
                <a:off x="2833" y="1728"/>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01" name="Oval 77"/>
              <p:cNvSpPr>
                <a:spLocks noChangeArrowheads="1"/>
              </p:cNvSpPr>
              <p:nvPr/>
            </p:nvSpPr>
            <p:spPr bwMode="auto">
              <a:xfrm>
                <a:off x="2448"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02" name="Oval 78"/>
              <p:cNvSpPr>
                <a:spLocks noChangeArrowheads="1"/>
              </p:cNvSpPr>
              <p:nvPr/>
            </p:nvSpPr>
            <p:spPr bwMode="auto">
              <a:xfrm>
                <a:off x="2448"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27741" name="Group 79"/>
            <p:cNvGrpSpPr>
              <a:grpSpLocks/>
            </p:cNvGrpSpPr>
            <p:nvPr/>
          </p:nvGrpSpPr>
          <p:grpSpPr bwMode="auto">
            <a:xfrm>
              <a:off x="969" y="3315"/>
              <a:ext cx="422" cy="349"/>
              <a:chOff x="2448" y="1728"/>
              <a:chExt cx="864" cy="864"/>
            </a:xfrm>
          </p:grpSpPr>
          <p:sp>
            <p:nvSpPr>
              <p:cNvPr id="180304" name="Oval 80"/>
              <p:cNvSpPr>
                <a:spLocks noChangeArrowheads="1"/>
              </p:cNvSpPr>
              <p:nvPr/>
            </p:nvSpPr>
            <p:spPr bwMode="auto">
              <a:xfrm>
                <a:off x="2759" y="2040"/>
                <a:ext cx="242" cy="24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05" name="Oval 81"/>
              <p:cNvSpPr>
                <a:spLocks noChangeArrowheads="1"/>
              </p:cNvSpPr>
              <p:nvPr/>
            </p:nvSpPr>
            <p:spPr bwMode="auto">
              <a:xfrm>
                <a:off x="2833" y="2495"/>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06" name="Oval 82"/>
              <p:cNvSpPr>
                <a:spLocks noChangeArrowheads="1"/>
              </p:cNvSpPr>
              <p:nvPr/>
            </p:nvSpPr>
            <p:spPr bwMode="auto">
              <a:xfrm>
                <a:off x="3216"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07" name="Oval 83"/>
              <p:cNvSpPr>
                <a:spLocks noChangeArrowheads="1"/>
              </p:cNvSpPr>
              <p:nvPr/>
            </p:nvSpPr>
            <p:spPr bwMode="auto">
              <a:xfrm>
                <a:off x="3216"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308" name="Oval 84"/>
              <p:cNvSpPr>
                <a:spLocks noChangeArrowheads="1"/>
              </p:cNvSpPr>
              <p:nvPr/>
            </p:nvSpPr>
            <p:spPr bwMode="auto">
              <a:xfrm>
                <a:off x="2833" y="1728"/>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09" name="Oval 85"/>
              <p:cNvSpPr>
                <a:spLocks noChangeArrowheads="1"/>
              </p:cNvSpPr>
              <p:nvPr/>
            </p:nvSpPr>
            <p:spPr bwMode="auto">
              <a:xfrm>
                <a:off x="2448"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10" name="Oval 86"/>
              <p:cNvSpPr>
                <a:spLocks noChangeArrowheads="1"/>
              </p:cNvSpPr>
              <p:nvPr/>
            </p:nvSpPr>
            <p:spPr bwMode="auto">
              <a:xfrm>
                <a:off x="2448"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27742" name="Group 87"/>
            <p:cNvGrpSpPr>
              <a:grpSpLocks/>
            </p:cNvGrpSpPr>
            <p:nvPr/>
          </p:nvGrpSpPr>
          <p:grpSpPr bwMode="auto">
            <a:xfrm>
              <a:off x="1344" y="2850"/>
              <a:ext cx="422" cy="349"/>
              <a:chOff x="2448" y="1728"/>
              <a:chExt cx="864" cy="864"/>
            </a:xfrm>
          </p:grpSpPr>
          <p:sp>
            <p:nvSpPr>
              <p:cNvPr id="180312" name="Oval 88"/>
              <p:cNvSpPr>
                <a:spLocks noChangeArrowheads="1"/>
              </p:cNvSpPr>
              <p:nvPr/>
            </p:nvSpPr>
            <p:spPr bwMode="auto">
              <a:xfrm>
                <a:off x="2759" y="2040"/>
                <a:ext cx="242" cy="24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13" name="Oval 89"/>
              <p:cNvSpPr>
                <a:spLocks noChangeArrowheads="1"/>
              </p:cNvSpPr>
              <p:nvPr/>
            </p:nvSpPr>
            <p:spPr bwMode="auto">
              <a:xfrm>
                <a:off x="2833" y="2495"/>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14" name="Oval 90"/>
              <p:cNvSpPr>
                <a:spLocks noChangeArrowheads="1"/>
              </p:cNvSpPr>
              <p:nvPr/>
            </p:nvSpPr>
            <p:spPr bwMode="auto">
              <a:xfrm>
                <a:off x="3216"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15" name="Oval 91"/>
              <p:cNvSpPr>
                <a:spLocks noChangeArrowheads="1"/>
              </p:cNvSpPr>
              <p:nvPr/>
            </p:nvSpPr>
            <p:spPr bwMode="auto">
              <a:xfrm>
                <a:off x="3216"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316" name="Oval 92"/>
              <p:cNvSpPr>
                <a:spLocks noChangeArrowheads="1"/>
              </p:cNvSpPr>
              <p:nvPr/>
            </p:nvSpPr>
            <p:spPr bwMode="auto">
              <a:xfrm>
                <a:off x="2833" y="1728"/>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17" name="Oval 93"/>
              <p:cNvSpPr>
                <a:spLocks noChangeArrowheads="1"/>
              </p:cNvSpPr>
              <p:nvPr/>
            </p:nvSpPr>
            <p:spPr bwMode="auto">
              <a:xfrm>
                <a:off x="2448"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18" name="Oval 94"/>
              <p:cNvSpPr>
                <a:spLocks noChangeArrowheads="1"/>
              </p:cNvSpPr>
              <p:nvPr/>
            </p:nvSpPr>
            <p:spPr bwMode="auto">
              <a:xfrm>
                <a:off x="2448"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27743" name="Group 95"/>
            <p:cNvGrpSpPr>
              <a:grpSpLocks/>
            </p:cNvGrpSpPr>
            <p:nvPr/>
          </p:nvGrpSpPr>
          <p:grpSpPr bwMode="auto">
            <a:xfrm>
              <a:off x="1344" y="3315"/>
              <a:ext cx="422" cy="349"/>
              <a:chOff x="1344" y="3315"/>
              <a:chExt cx="422" cy="349"/>
            </a:xfrm>
          </p:grpSpPr>
          <p:sp>
            <p:nvSpPr>
              <p:cNvPr id="180320" name="Oval 96"/>
              <p:cNvSpPr>
                <a:spLocks noChangeArrowheads="1"/>
              </p:cNvSpPr>
              <p:nvPr/>
            </p:nvSpPr>
            <p:spPr bwMode="auto">
              <a:xfrm>
                <a:off x="1496" y="3441"/>
                <a:ext cx="118"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21" name="Oval 97"/>
              <p:cNvSpPr>
                <a:spLocks noChangeArrowheads="1"/>
              </p:cNvSpPr>
              <p:nvPr/>
            </p:nvSpPr>
            <p:spPr bwMode="auto">
              <a:xfrm>
                <a:off x="1532" y="3625"/>
                <a:ext cx="46"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22" name="Oval 98"/>
              <p:cNvSpPr>
                <a:spLocks noChangeArrowheads="1"/>
              </p:cNvSpPr>
              <p:nvPr/>
            </p:nvSpPr>
            <p:spPr bwMode="auto">
              <a:xfrm>
                <a:off x="1719" y="3548"/>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23" name="Oval 99"/>
              <p:cNvSpPr>
                <a:spLocks noChangeArrowheads="1"/>
              </p:cNvSpPr>
              <p:nvPr/>
            </p:nvSpPr>
            <p:spPr bwMode="auto">
              <a:xfrm>
                <a:off x="1719" y="3393"/>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324" name="Oval 100"/>
              <p:cNvSpPr>
                <a:spLocks noChangeArrowheads="1"/>
              </p:cNvSpPr>
              <p:nvPr/>
            </p:nvSpPr>
            <p:spPr bwMode="auto">
              <a:xfrm>
                <a:off x="1532" y="3315"/>
                <a:ext cx="46"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25" name="Oval 101"/>
              <p:cNvSpPr>
                <a:spLocks noChangeArrowheads="1"/>
              </p:cNvSpPr>
              <p:nvPr/>
            </p:nvSpPr>
            <p:spPr bwMode="auto">
              <a:xfrm>
                <a:off x="1344" y="3393"/>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26" name="Oval 102"/>
              <p:cNvSpPr>
                <a:spLocks noChangeArrowheads="1"/>
              </p:cNvSpPr>
              <p:nvPr/>
            </p:nvSpPr>
            <p:spPr bwMode="auto">
              <a:xfrm>
                <a:off x="1344" y="3548"/>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sp>
          <p:nvSpPr>
            <p:cNvPr id="180327" name="Oval 103"/>
            <p:cNvSpPr>
              <a:spLocks noChangeArrowheads="1"/>
            </p:cNvSpPr>
            <p:nvPr/>
          </p:nvSpPr>
          <p:spPr bwMode="auto">
            <a:xfrm>
              <a:off x="747" y="3441"/>
              <a:ext cx="117"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28" name="Oval 104"/>
            <p:cNvSpPr>
              <a:spLocks noChangeArrowheads="1"/>
            </p:cNvSpPr>
            <p:nvPr/>
          </p:nvSpPr>
          <p:spPr bwMode="auto">
            <a:xfrm>
              <a:off x="782" y="3625"/>
              <a:ext cx="47"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29" name="Oval 105"/>
            <p:cNvSpPr>
              <a:spLocks noChangeArrowheads="1"/>
            </p:cNvSpPr>
            <p:nvPr/>
          </p:nvSpPr>
          <p:spPr bwMode="auto">
            <a:xfrm>
              <a:off x="969" y="3548"/>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30" name="Oval 106"/>
            <p:cNvSpPr>
              <a:spLocks noChangeArrowheads="1"/>
            </p:cNvSpPr>
            <p:nvPr/>
          </p:nvSpPr>
          <p:spPr bwMode="auto">
            <a:xfrm>
              <a:off x="969" y="3393"/>
              <a:ext cx="47" cy="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331" name="Oval 107"/>
            <p:cNvSpPr>
              <a:spLocks noChangeArrowheads="1"/>
            </p:cNvSpPr>
            <p:nvPr/>
          </p:nvSpPr>
          <p:spPr bwMode="auto">
            <a:xfrm>
              <a:off x="782" y="3315"/>
              <a:ext cx="47" cy="39"/>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nvGrpSpPr>
            <p:cNvPr id="27749" name="Group 108"/>
            <p:cNvGrpSpPr>
              <a:grpSpLocks/>
            </p:cNvGrpSpPr>
            <p:nvPr/>
          </p:nvGrpSpPr>
          <p:grpSpPr bwMode="auto">
            <a:xfrm>
              <a:off x="594" y="2850"/>
              <a:ext cx="422" cy="349"/>
              <a:chOff x="2448" y="1728"/>
              <a:chExt cx="864" cy="864"/>
            </a:xfrm>
          </p:grpSpPr>
          <p:sp>
            <p:nvSpPr>
              <p:cNvPr id="180333" name="Oval 109"/>
              <p:cNvSpPr>
                <a:spLocks noChangeArrowheads="1"/>
              </p:cNvSpPr>
              <p:nvPr/>
            </p:nvSpPr>
            <p:spPr bwMode="auto">
              <a:xfrm>
                <a:off x="2759" y="2040"/>
                <a:ext cx="242" cy="240"/>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34" name="Oval 110"/>
              <p:cNvSpPr>
                <a:spLocks noChangeArrowheads="1"/>
              </p:cNvSpPr>
              <p:nvPr/>
            </p:nvSpPr>
            <p:spPr bwMode="auto">
              <a:xfrm>
                <a:off x="2833" y="2495"/>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35" name="Oval 111"/>
              <p:cNvSpPr>
                <a:spLocks noChangeArrowheads="1"/>
              </p:cNvSpPr>
              <p:nvPr/>
            </p:nvSpPr>
            <p:spPr bwMode="auto">
              <a:xfrm>
                <a:off x="3216"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36" name="Oval 112"/>
              <p:cNvSpPr>
                <a:spLocks noChangeArrowheads="1"/>
              </p:cNvSpPr>
              <p:nvPr/>
            </p:nvSpPr>
            <p:spPr bwMode="auto">
              <a:xfrm>
                <a:off x="3216"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337" name="Oval 113"/>
              <p:cNvSpPr>
                <a:spLocks noChangeArrowheads="1"/>
              </p:cNvSpPr>
              <p:nvPr/>
            </p:nvSpPr>
            <p:spPr bwMode="auto">
              <a:xfrm>
                <a:off x="2833" y="1728"/>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38" name="Oval 114"/>
              <p:cNvSpPr>
                <a:spLocks noChangeArrowheads="1"/>
              </p:cNvSpPr>
              <p:nvPr/>
            </p:nvSpPr>
            <p:spPr bwMode="auto">
              <a:xfrm>
                <a:off x="2448" y="1921"/>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39" name="Oval 115"/>
              <p:cNvSpPr>
                <a:spLocks noChangeArrowheads="1"/>
              </p:cNvSpPr>
              <p:nvPr/>
            </p:nvSpPr>
            <p:spPr bwMode="auto">
              <a:xfrm>
                <a:off x="2448" y="2305"/>
                <a:ext cx="96" cy="94"/>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nvGrpSpPr>
            <p:cNvPr id="27750" name="Group 116"/>
            <p:cNvGrpSpPr>
              <a:grpSpLocks/>
            </p:cNvGrpSpPr>
            <p:nvPr/>
          </p:nvGrpSpPr>
          <p:grpSpPr bwMode="auto">
            <a:xfrm>
              <a:off x="407" y="3083"/>
              <a:ext cx="422" cy="348"/>
              <a:chOff x="2448" y="1728"/>
              <a:chExt cx="864" cy="864"/>
            </a:xfrm>
          </p:grpSpPr>
          <p:sp>
            <p:nvSpPr>
              <p:cNvPr id="180341" name="Oval 117"/>
              <p:cNvSpPr>
                <a:spLocks noChangeArrowheads="1"/>
              </p:cNvSpPr>
              <p:nvPr/>
            </p:nvSpPr>
            <p:spPr bwMode="auto">
              <a:xfrm>
                <a:off x="2759" y="2041"/>
                <a:ext cx="242" cy="23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42" name="Oval 118"/>
              <p:cNvSpPr>
                <a:spLocks noChangeArrowheads="1"/>
              </p:cNvSpPr>
              <p:nvPr/>
            </p:nvSpPr>
            <p:spPr bwMode="auto">
              <a:xfrm>
                <a:off x="2833" y="2495"/>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43" name="Oval 119"/>
              <p:cNvSpPr>
                <a:spLocks noChangeArrowheads="1"/>
              </p:cNvSpPr>
              <p:nvPr/>
            </p:nvSpPr>
            <p:spPr bwMode="auto">
              <a:xfrm>
                <a:off x="3216"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44" name="Oval 120"/>
              <p:cNvSpPr>
                <a:spLocks noChangeArrowheads="1"/>
              </p:cNvSpPr>
              <p:nvPr/>
            </p:nvSpPr>
            <p:spPr bwMode="auto">
              <a:xfrm>
                <a:off x="3216"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lgn="ctr" defTabSz="622300">
                  <a:defRPr/>
                </a:pPr>
                <a:endParaRPr lang="en-US" sz="1600">
                  <a:latin typeface="Times New Roman" charset="0"/>
                </a:endParaRPr>
              </a:p>
            </p:txBody>
          </p:sp>
          <p:sp>
            <p:nvSpPr>
              <p:cNvPr id="180345" name="Oval 121"/>
              <p:cNvSpPr>
                <a:spLocks noChangeArrowheads="1"/>
              </p:cNvSpPr>
              <p:nvPr/>
            </p:nvSpPr>
            <p:spPr bwMode="auto">
              <a:xfrm>
                <a:off x="2833" y="1728"/>
                <a:ext cx="94"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46" name="Oval 122"/>
              <p:cNvSpPr>
                <a:spLocks noChangeArrowheads="1"/>
              </p:cNvSpPr>
              <p:nvPr/>
            </p:nvSpPr>
            <p:spPr bwMode="auto">
              <a:xfrm>
                <a:off x="2448" y="1919"/>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47" name="Oval 123"/>
              <p:cNvSpPr>
                <a:spLocks noChangeArrowheads="1"/>
              </p:cNvSpPr>
              <p:nvPr/>
            </p:nvSpPr>
            <p:spPr bwMode="auto">
              <a:xfrm>
                <a:off x="2448" y="2304"/>
                <a:ext cx="96" cy="97"/>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grpSp>
      </p:grpSp>
      <p:sp>
        <p:nvSpPr>
          <p:cNvPr id="180348" name="Line 124"/>
          <p:cNvSpPr>
            <a:spLocks noChangeShapeType="1"/>
          </p:cNvSpPr>
          <p:nvPr/>
        </p:nvSpPr>
        <p:spPr bwMode="auto">
          <a:xfrm>
            <a:off x="554039" y="5172075"/>
            <a:ext cx="3394075"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49" name="Line 125"/>
          <p:cNvSpPr>
            <a:spLocks noChangeShapeType="1"/>
          </p:cNvSpPr>
          <p:nvPr/>
        </p:nvSpPr>
        <p:spPr bwMode="auto">
          <a:xfrm>
            <a:off x="554039" y="4806950"/>
            <a:ext cx="3394075"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50" name="Line 126"/>
          <p:cNvSpPr>
            <a:spLocks noChangeShapeType="1"/>
          </p:cNvSpPr>
          <p:nvPr/>
        </p:nvSpPr>
        <p:spPr bwMode="auto">
          <a:xfrm>
            <a:off x="554039" y="5535613"/>
            <a:ext cx="3394075" cy="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51" name="Line 127"/>
          <p:cNvSpPr>
            <a:spLocks noChangeShapeType="1"/>
          </p:cNvSpPr>
          <p:nvPr/>
        </p:nvSpPr>
        <p:spPr bwMode="auto">
          <a:xfrm rot="21539694" flipV="1">
            <a:off x="1114426" y="4514850"/>
            <a:ext cx="3206751" cy="13335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52" name="Line 128"/>
          <p:cNvSpPr>
            <a:spLocks noChangeShapeType="1"/>
          </p:cNvSpPr>
          <p:nvPr/>
        </p:nvSpPr>
        <p:spPr bwMode="auto">
          <a:xfrm rot="21539694" flipV="1">
            <a:off x="176213" y="4202113"/>
            <a:ext cx="3205163" cy="13335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53" name="Line 129"/>
          <p:cNvSpPr>
            <a:spLocks noChangeShapeType="1"/>
          </p:cNvSpPr>
          <p:nvPr/>
        </p:nvSpPr>
        <p:spPr bwMode="auto">
          <a:xfrm rot="21539694" flipV="1">
            <a:off x="788989" y="4403725"/>
            <a:ext cx="3206751" cy="13335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54" name="Line 130"/>
          <p:cNvSpPr>
            <a:spLocks noChangeShapeType="1"/>
          </p:cNvSpPr>
          <p:nvPr/>
        </p:nvSpPr>
        <p:spPr bwMode="auto">
          <a:xfrm rot="21539694" flipV="1">
            <a:off x="457200" y="4322763"/>
            <a:ext cx="3208339" cy="1333500"/>
          </a:xfrm>
          <a:prstGeom prst="line">
            <a:avLst/>
          </a:prstGeom>
          <a:noFill/>
          <a:ln w="28575">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55" name="Text Box 131"/>
          <p:cNvSpPr txBox="1">
            <a:spLocks noChangeArrowheads="1"/>
          </p:cNvSpPr>
          <p:nvPr/>
        </p:nvSpPr>
        <p:spPr bwMode="auto">
          <a:xfrm>
            <a:off x="4010026" y="4957764"/>
            <a:ext cx="466725" cy="35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2179" tIns="31090" rIns="62179" bIns="31090">
            <a:spAutoFit/>
          </a:bodyPr>
          <a:lstStyle>
            <a:lvl1pPr defTabSz="622300">
              <a:defRPr sz="2400">
                <a:solidFill>
                  <a:schemeClr val="tx1"/>
                </a:solidFill>
                <a:latin typeface="Arial" charset="0"/>
                <a:ea typeface="ＭＳ Ｐゴシック" charset="0"/>
                <a:cs typeface="ＭＳ Ｐゴシック" charset="0"/>
              </a:defRPr>
            </a:lvl1pPr>
            <a:lvl2pPr marL="311150" defTabSz="622300">
              <a:defRPr sz="2400">
                <a:solidFill>
                  <a:schemeClr val="tx1"/>
                </a:solidFill>
                <a:latin typeface="Arial" charset="0"/>
                <a:ea typeface="ＭＳ Ｐゴシック" charset="0"/>
              </a:defRPr>
            </a:lvl2pPr>
            <a:lvl3pPr marL="622300" defTabSz="622300">
              <a:defRPr sz="2400">
                <a:solidFill>
                  <a:schemeClr val="tx1"/>
                </a:solidFill>
                <a:latin typeface="Arial" charset="0"/>
                <a:ea typeface="ＭＳ Ｐゴシック" charset="0"/>
              </a:defRPr>
            </a:lvl3pPr>
            <a:lvl4pPr marL="931863" defTabSz="622300">
              <a:defRPr sz="2400">
                <a:solidFill>
                  <a:schemeClr val="tx1"/>
                </a:solidFill>
                <a:latin typeface="Arial" charset="0"/>
                <a:ea typeface="ＭＳ Ｐゴシック" charset="0"/>
              </a:defRPr>
            </a:lvl4pPr>
            <a:lvl5pPr marL="1244600" defTabSz="622300">
              <a:defRPr sz="2400">
                <a:solidFill>
                  <a:schemeClr val="tx1"/>
                </a:solidFill>
                <a:latin typeface="Arial" charset="0"/>
                <a:ea typeface="ＭＳ Ｐゴシック" charset="0"/>
              </a:defRPr>
            </a:lvl5pPr>
            <a:lvl6pPr marL="1701800" defTabSz="622300" eaLnBrk="0" fontAlgn="base" hangingPunct="0">
              <a:spcBef>
                <a:spcPct val="0"/>
              </a:spcBef>
              <a:spcAft>
                <a:spcPct val="0"/>
              </a:spcAft>
              <a:defRPr sz="2400">
                <a:solidFill>
                  <a:schemeClr val="tx1"/>
                </a:solidFill>
                <a:latin typeface="Arial" charset="0"/>
                <a:ea typeface="ＭＳ Ｐゴシック" charset="0"/>
              </a:defRPr>
            </a:lvl6pPr>
            <a:lvl7pPr marL="2159000" defTabSz="622300" eaLnBrk="0" fontAlgn="base" hangingPunct="0">
              <a:spcBef>
                <a:spcPct val="0"/>
              </a:spcBef>
              <a:spcAft>
                <a:spcPct val="0"/>
              </a:spcAft>
              <a:defRPr sz="2400">
                <a:solidFill>
                  <a:schemeClr val="tx1"/>
                </a:solidFill>
                <a:latin typeface="Arial" charset="0"/>
                <a:ea typeface="ＭＳ Ｐゴシック" charset="0"/>
              </a:defRPr>
            </a:lvl7pPr>
            <a:lvl8pPr marL="2616200" defTabSz="622300" eaLnBrk="0" fontAlgn="base" hangingPunct="0">
              <a:spcBef>
                <a:spcPct val="0"/>
              </a:spcBef>
              <a:spcAft>
                <a:spcPct val="0"/>
              </a:spcAft>
              <a:defRPr sz="2400">
                <a:solidFill>
                  <a:schemeClr val="tx1"/>
                </a:solidFill>
                <a:latin typeface="Arial" charset="0"/>
                <a:ea typeface="ＭＳ Ｐゴシック" charset="0"/>
              </a:defRPr>
            </a:lvl8pPr>
            <a:lvl9pPr marL="3073400" defTabSz="6223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900" b="1">
                <a:solidFill>
                  <a:srgbClr val="000000"/>
                </a:solidFill>
                <a:latin typeface="Times New Roman" charset="0"/>
              </a:rPr>
              <a:t>1,0</a:t>
            </a:r>
            <a:endParaRPr lang="en-US" sz="1600" b="1">
              <a:solidFill>
                <a:srgbClr val="000000"/>
              </a:solidFill>
              <a:latin typeface="Times New Roman" charset="0"/>
            </a:endParaRPr>
          </a:p>
        </p:txBody>
      </p:sp>
      <p:sp>
        <p:nvSpPr>
          <p:cNvPr id="180356" name="Text Box 132"/>
          <p:cNvSpPr txBox="1">
            <a:spLocks noChangeArrowheads="1"/>
          </p:cNvSpPr>
          <p:nvPr/>
        </p:nvSpPr>
        <p:spPr bwMode="auto">
          <a:xfrm>
            <a:off x="3803649" y="3848101"/>
            <a:ext cx="465139" cy="355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62179" tIns="31090" rIns="62179" bIns="31090">
            <a:spAutoFit/>
          </a:bodyPr>
          <a:lstStyle>
            <a:lvl1pPr defTabSz="622300">
              <a:defRPr sz="2400">
                <a:solidFill>
                  <a:schemeClr val="tx1"/>
                </a:solidFill>
                <a:latin typeface="Arial" charset="0"/>
                <a:ea typeface="ＭＳ Ｐゴシック" charset="0"/>
                <a:cs typeface="ＭＳ Ｐゴシック" charset="0"/>
              </a:defRPr>
            </a:lvl1pPr>
            <a:lvl2pPr marL="311150" defTabSz="622300">
              <a:defRPr sz="2400">
                <a:solidFill>
                  <a:schemeClr val="tx1"/>
                </a:solidFill>
                <a:latin typeface="Arial" charset="0"/>
                <a:ea typeface="ＭＳ Ｐゴシック" charset="0"/>
              </a:defRPr>
            </a:lvl2pPr>
            <a:lvl3pPr marL="622300" defTabSz="622300">
              <a:defRPr sz="2400">
                <a:solidFill>
                  <a:schemeClr val="tx1"/>
                </a:solidFill>
                <a:latin typeface="Arial" charset="0"/>
                <a:ea typeface="ＭＳ Ｐゴシック" charset="0"/>
              </a:defRPr>
            </a:lvl3pPr>
            <a:lvl4pPr marL="931863" defTabSz="622300">
              <a:defRPr sz="2400">
                <a:solidFill>
                  <a:schemeClr val="tx1"/>
                </a:solidFill>
                <a:latin typeface="Arial" charset="0"/>
                <a:ea typeface="ＭＳ Ｐゴシック" charset="0"/>
              </a:defRPr>
            </a:lvl4pPr>
            <a:lvl5pPr marL="1244600" defTabSz="622300">
              <a:defRPr sz="2400">
                <a:solidFill>
                  <a:schemeClr val="tx1"/>
                </a:solidFill>
                <a:latin typeface="Arial" charset="0"/>
                <a:ea typeface="ＭＳ Ｐゴシック" charset="0"/>
              </a:defRPr>
            </a:lvl5pPr>
            <a:lvl6pPr marL="1701800" defTabSz="622300" eaLnBrk="0" fontAlgn="base" hangingPunct="0">
              <a:spcBef>
                <a:spcPct val="0"/>
              </a:spcBef>
              <a:spcAft>
                <a:spcPct val="0"/>
              </a:spcAft>
              <a:defRPr sz="2400">
                <a:solidFill>
                  <a:schemeClr val="tx1"/>
                </a:solidFill>
                <a:latin typeface="Arial" charset="0"/>
                <a:ea typeface="ＭＳ Ｐゴシック" charset="0"/>
              </a:defRPr>
            </a:lvl6pPr>
            <a:lvl7pPr marL="2159000" defTabSz="622300" eaLnBrk="0" fontAlgn="base" hangingPunct="0">
              <a:spcBef>
                <a:spcPct val="0"/>
              </a:spcBef>
              <a:spcAft>
                <a:spcPct val="0"/>
              </a:spcAft>
              <a:defRPr sz="2400">
                <a:solidFill>
                  <a:schemeClr val="tx1"/>
                </a:solidFill>
                <a:latin typeface="Arial" charset="0"/>
                <a:ea typeface="ＭＳ Ｐゴシック" charset="0"/>
              </a:defRPr>
            </a:lvl7pPr>
            <a:lvl8pPr marL="2616200" defTabSz="622300" eaLnBrk="0" fontAlgn="base" hangingPunct="0">
              <a:spcBef>
                <a:spcPct val="0"/>
              </a:spcBef>
              <a:spcAft>
                <a:spcPct val="0"/>
              </a:spcAft>
              <a:defRPr sz="2400">
                <a:solidFill>
                  <a:schemeClr val="tx1"/>
                </a:solidFill>
                <a:latin typeface="Arial" charset="0"/>
                <a:ea typeface="ＭＳ Ｐゴシック" charset="0"/>
              </a:defRPr>
            </a:lvl8pPr>
            <a:lvl9pPr marL="3073400" defTabSz="6223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900" b="1">
                <a:solidFill>
                  <a:srgbClr val="000000"/>
                </a:solidFill>
                <a:latin typeface="Times New Roman" charset="0"/>
              </a:rPr>
              <a:t>1,1</a:t>
            </a:r>
            <a:endParaRPr lang="en-US" sz="1600" b="1">
              <a:solidFill>
                <a:srgbClr val="000000"/>
              </a:solidFill>
              <a:latin typeface="Times New Roman" charset="0"/>
            </a:endParaRPr>
          </a:p>
        </p:txBody>
      </p:sp>
      <p:sp>
        <p:nvSpPr>
          <p:cNvPr id="180357" name="Oval 133"/>
          <p:cNvSpPr>
            <a:spLocks noChangeArrowheads="1"/>
          </p:cNvSpPr>
          <p:nvPr/>
        </p:nvSpPr>
        <p:spPr bwMode="auto">
          <a:xfrm>
            <a:off x="685800" y="3857625"/>
            <a:ext cx="187325" cy="153988"/>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58" name="Oval 134"/>
          <p:cNvSpPr>
            <a:spLocks noChangeArrowheads="1"/>
          </p:cNvSpPr>
          <p:nvPr/>
        </p:nvSpPr>
        <p:spPr bwMode="auto">
          <a:xfrm>
            <a:off x="742952" y="3657601"/>
            <a:ext cx="73025" cy="61913"/>
          </a:xfrm>
          <a:prstGeom prst="ellipse">
            <a:avLst/>
          </a:prstGeom>
          <a:solidFill>
            <a:srgbClr val="000000"/>
          </a:solidFill>
          <a:ln w="9525">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1934" tIns="966" rIns="1934" bIns="966" anchor="ctr"/>
          <a:lstStyle/>
          <a:p>
            <a:pPr>
              <a:defRPr/>
            </a:pPr>
            <a:endParaRPr lang="en-US"/>
          </a:p>
        </p:txBody>
      </p:sp>
      <p:sp>
        <p:nvSpPr>
          <p:cNvPr id="180359" name="Text Box 135"/>
          <p:cNvSpPr txBox="1">
            <a:spLocks noChangeArrowheads="1"/>
          </p:cNvSpPr>
          <p:nvPr/>
        </p:nvSpPr>
        <p:spPr bwMode="auto">
          <a:xfrm>
            <a:off x="908050" y="3473450"/>
            <a:ext cx="114935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a:solidFill>
                  <a:srgbClr val="000000"/>
                </a:solidFill>
              </a:rPr>
              <a:t>actin</a:t>
            </a:r>
          </a:p>
        </p:txBody>
      </p:sp>
      <p:sp>
        <p:nvSpPr>
          <p:cNvPr id="180360" name="Text Box 136"/>
          <p:cNvSpPr txBox="1">
            <a:spLocks noChangeArrowheads="1"/>
          </p:cNvSpPr>
          <p:nvPr/>
        </p:nvSpPr>
        <p:spPr bwMode="auto">
          <a:xfrm>
            <a:off x="900114" y="3743326"/>
            <a:ext cx="1149351"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800">
                <a:solidFill>
                  <a:srgbClr val="000000"/>
                </a:solidFill>
              </a:rPr>
              <a:t>myosin</a:t>
            </a:r>
          </a:p>
        </p:txBody>
      </p:sp>
      <p:sp>
        <p:nvSpPr>
          <p:cNvPr id="180361" name="Line 137"/>
          <p:cNvSpPr>
            <a:spLocks noChangeShapeType="1"/>
          </p:cNvSpPr>
          <p:nvPr/>
        </p:nvSpPr>
        <p:spPr bwMode="auto">
          <a:xfrm rot="437819">
            <a:off x="6408739" y="3378200"/>
            <a:ext cx="915987" cy="722313"/>
          </a:xfrm>
          <a:prstGeom prst="line">
            <a:avLst/>
          </a:prstGeom>
          <a:noFill/>
          <a:ln w="254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62" name="Line 138"/>
          <p:cNvSpPr>
            <a:spLocks noChangeShapeType="1"/>
          </p:cNvSpPr>
          <p:nvPr/>
        </p:nvSpPr>
        <p:spPr bwMode="auto">
          <a:xfrm rot="437819">
            <a:off x="6657975" y="3149601"/>
            <a:ext cx="655639" cy="515938"/>
          </a:xfrm>
          <a:prstGeom prst="line">
            <a:avLst/>
          </a:prstGeom>
          <a:noFill/>
          <a:ln w="254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63" name="Line 139"/>
          <p:cNvSpPr>
            <a:spLocks noChangeShapeType="1"/>
          </p:cNvSpPr>
          <p:nvPr/>
        </p:nvSpPr>
        <p:spPr bwMode="auto">
          <a:xfrm flipV="1">
            <a:off x="7315200" y="3095625"/>
            <a:ext cx="533400" cy="617538"/>
          </a:xfrm>
          <a:prstGeom prst="line">
            <a:avLst/>
          </a:prstGeom>
          <a:noFill/>
          <a:ln w="25400">
            <a:solidFill>
              <a:srgbClr val="000000"/>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64" name="Line 140"/>
          <p:cNvSpPr>
            <a:spLocks noChangeShapeType="1"/>
          </p:cNvSpPr>
          <p:nvPr/>
        </p:nvSpPr>
        <p:spPr bwMode="auto">
          <a:xfrm flipV="1">
            <a:off x="7313613" y="3311526"/>
            <a:ext cx="755651" cy="873125"/>
          </a:xfrm>
          <a:prstGeom prst="line">
            <a:avLst/>
          </a:prstGeom>
          <a:noFill/>
          <a:ln w="25400">
            <a:solidFill>
              <a:srgbClr val="000000"/>
            </a:solidFill>
            <a:round/>
            <a:headEnd type="none" w="sm" len="sm"/>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7678" name="Group 141"/>
          <p:cNvGrpSpPr>
            <a:grpSpLocks/>
          </p:cNvGrpSpPr>
          <p:nvPr/>
        </p:nvGrpSpPr>
        <p:grpSpPr bwMode="auto">
          <a:xfrm>
            <a:off x="5864225" y="3660776"/>
            <a:ext cx="2925763" cy="130175"/>
            <a:chOff x="1380" y="2173"/>
            <a:chExt cx="1824" cy="74"/>
          </a:xfrm>
        </p:grpSpPr>
        <p:sp>
          <p:nvSpPr>
            <p:cNvPr id="180366" name="Line 142"/>
            <p:cNvSpPr>
              <a:spLocks noChangeShapeType="1"/>
            </p:cNvSpPr>
            <p:nvPr/>
          </p:nvSpPr>
          <p:spPr bwMode="auto">
            <a:xfrm>
              <a:off x="1380" y="2208"/>
              <a:ext cx="182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67" name="Oval 143"/>
            <p:cNvSpPr>
              <a:spLocks noChangeArrowheads="1"/>
            </p:cNvSpPr>
            <p:nvPr/>
          </p:nvSpPr>
          <p:spPr bwMode="auto">
            <a:xfrm>
              <a:off x="1412"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68" name="Oval 144"/>
            <p:cNvSpPr>
              <a:spLocks noChangeArrowheads="1"/>
            </p:cNvSpPr>
            <p:nvPr/>
          </p:nvSpPr>
          <p:spPr bwMode="auto">
            <a:xfrm>
              <a:off x="2238" y="2180"/>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69" name="Oval 145"/>
            <p:cNvSpPr>
              <a:spLocks noChangeArrowheads="1"/>
            </p:cNvSpPr>
            <p:nvPr/>
          </p:nvSpPr>
          <p:spPr bwMode="auto">
            <a:xfrm>
              <a:off x="1826" y="2175"/>
              <a:ext cx="70"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70" name="Oval 146"/>
            <p:cNvSpPr>
              <a:spLocks noChangeArrowheads="1"/>
            </p:cNvSpPr>
            <p:nvPr/>
          </p:nvSpPr>
          <p:spPr bwMode="auto">
            <a:xfrm>
              <a:off x="2653"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71" name="Oval 147"/>
            <p:cNvSpPr>
              <a:spLocks noChangeArrowheads="1"/>
            </p:cNvSpPr>
            <p:nvPr/>
          </p:nvSpPr>
          <p:spPr bwMode="auto">
            <a:xfrm>
              <a:off x="3063" y="2173"/>
              <a:ext cx="70"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27679" name="Group 148"/>
          <p:cNvGrpSpPr>
            <a:grpSpLocks/>
          </p:cNvGrpSpPr>
          <p:nvPr/>
        </p:nvGrpSpPr>
        <p:grpSpPr bwMode="auto">
          <a:xfrm>
            <a:off x="5857875" y="4129089"/>
            <a:ext cx="2927351" cy="130175"/>
            <a:chOff x="1380" y="2173"/>
            <a:chExt cx="1824" cy="74"/>
          </a:xfrm>
        </p:grpSpPr>
        <p:sp>
          <p:nvSpPr>
            <p:cNvPr id="180373" name="Line 149"/>
            <p:cNvSpPr>
              <a:spLocks noChangeShapeType="1"/>
            </p:cNvSpPr>
            <p:nvPr/>
          </p:nvSpPr>
          <p:spPr bwMode="auto">
            <a:xfrm>
              <a:off x="1380" y="2208"/>
              <a:ext cx="182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74" name="Oval 150"/>
            <p:cNvSpPr>
              <a:spLocks noChangeArrowheads="1"/>
            </p:cNvSpPr>
            <p:nvPr/>
          </p:nvSpPr>
          <p:spPr bwMode="auto">
            <a:xfrm>
              <a:off x="1412"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75" name="Oval 151"/>
            <p:cNvSpPr>
              <a:spLocks noChangeArrowheads="1"/>
            </p:cNvSpPr>
            <p:nvPr/>
          </p:nvSpPr>
          <p:spPr bwMode="auto">
            <a:xfrm>
              <a:off x="2238" y="2180"/>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76" name="Oval 152"/>
            <p:cNvSpPr>
              <a:spLocks noChangeArrowheads="1"/>
            </p:cNvSpPr>
            <p:nvPr/>
          </p:nvSpPr>
          <p:spPr bwMode="auto">
            <a:xfrm>
              <a:off x="1826"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77" name="Oval 153"/>
            <p:cNvSpPr>
              <a:spLocks noChangeArrowheads="1"/>
            </p:cNvSpPr>
            <p:nvPr/>
          </p:nvSpPr>
          <p:spPr bwMode="auto">
            <a:xfrm>
              <a:off x="2653" y="2175"/>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78" name="Oval 154"/>
            <p:cNvSpPr>
              <a:spLocks noChangeArrowheads="1"/>
            </p:cNvSpPr>
            <p:nvPr/>
          </p:nvSpPr>
          <p:spPr bwMode="auto">
            <a:xfrm>
              <a:off x="3063"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80379" name="Line 155"/>
          <p:cNvSpPr>
            <a:spLocks noChangeShapeType="1"/>
          </p:cNvSpPr>
          <p:nvPr/>
        </p:nvSpPr>
        <p:spPr bwMode="auto">
          <a:xfrm flipV="1">
            <a:off x="7294563" y="3703638"/>
            <a:ext cx="0" cy="487362"/>
          </a:xfrm>
          <a:prstGeom prst="line">
            <a:avLst/>
          </a:prstGeom>
          <a:noFill/>
          <a:ln w="127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80" name="Line 156"/>
          <p:cNvSpPr>
            <a:spLocks noChangeShapeType="1"/>
          </p:cNvSpPr>
          <p:nvPr/>
        </p:nvSpPr>
        <p:spPr bwMode="auto">
          <a:xfrm flipV="1">
            <a:off x="7092951" y="3673476"/>
            <a:ext cx="254000" cy="287338"/>
          </a:xfrm>
          <a:prstGeom prst="line">
            <a:avLst/>
          </a:prstGeom>
          <a:noFill/>
          <a:ln w="127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81" name="Line 157"/>
          <p:cNvSpPr>
            <a:spLocks noChangeShapeType="1"/>
          </p:cNvSpPr>
          <p:nvPr/>
        </p:nvSpPr>
        <p:spPr bwMode="auto">
          <a:xfrm flipH="1" flipV="1">
            <a:off x="7242177" y="3678238"/>
            <a:ext cx="257175" cy="273050"/>
          </a:xfrm>
          <a:prstGeom prst="line">
            <a:avLst/>
          </a:prstGeom>
          <a:noFill/>
          <a:ln w="127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82" name="Freeform 158"/>
          <p:cNvSpPr>
            <a:spLocks/>
          </p:cNvSpPr>
          <p:nvPr/>
        </p:nvSpPr>
        <p:spPr bwMode="auto">
          <a:xfrm>
            <a:off x="7183438" y="3852864"/>
            <a:ext cx="107951" cy="53975"/>
          </a:xfrm>
          <a:custGeom>
            <a:avLst/>
            <a:gdLst>
              <a:gd name="T0" fmla="*/ 0 w 134"/>
              <a:gd name="T1" fmla="*/ 0 h 63"/>
              <a:gd name="T2" fmla="*/ 59 w 134"/>
              <a:gd name="T3" fmla="*/ 54 h 63"/>
              <a:gd name="T4" fmla="*/ 134 w 134"/>
              <a:gd name="T5" fmla="*/ 59 h 63"/>
            </a:gdLst>
            <a:ahLst/>
            <a:cxnLst>
              <a:cxn ang="0">
                <a:pos x="T0" y="T1"/>
              </a:cxn>
              <a:cxn ang="0">
                <a:pos x="T2" y="T3"/>
              </a:cxn>
              <a:cxn ang="0">
                <a:pos x="T4" y="T5"/>
              </a:cxn>
            </a:cxnLst>
            <a:rect l="0" t="0" r="r" b="b"/>
            <a:pathLst>
              <a:path w="134" h="63">
                <a:moveTo>
                  <a:pt x="0" y="0"/>
                </a:moveTo>
                <a:cubicBezTo>
                  <a:pt x="18" y="22"/>
                  <a:pt x="36" y="44"/>
                  <a:pt x="59" y="54"/>
                </a:cubicBezTo>
                <a:cubicBezTo>
                  <a:pt x="81" y="63"/>
                  <a:pt x="118" y="58"/>
                  <a:pt x="134" y="59"/>
                </a:cubicBezTo>
              </a:path>
            </a:pathLst>
          </a:custGeom>
          <a:noFill/>
          <a:ln w="12700" cap="flat"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83" name="Text Box 159"/>
          <p:cNvSpPr txBox="1">
            <a:spLocks noChangeArrowheads="1"/>
          </p:cNvSpPr>
          <p:nvPr/>
        </p:nvSpPr>
        <p:spPr bwMode="auto">
          <a:xfrm>
            <a:off x="7146926" y="3894139"/>
            <a:ext cx="190500" cy="247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300">
                <a:solidFill>
                  <a:srgbClr val="0000CC"/>
                </a:solidFill>
                <a:latin typeface="Times New Roman" charset="0"/>
                <a:sym typeface="Symbol" charset="0"/>
              </a:rPr>
              <a:t></a:t>
            </a:r>
            <a:endParaRPr lang="en-US" sz="1400">
              <a:solidFill>
                <a:srgbClr val="0000CC"/>
              </a:solidFill>
              <a:latin typeface="Times New Roman" charset="0"/>
            </a:endParaRPr>
          </a:p>
        </p:txBody>
      </p:sp>
      <p:sp>
        <p:nvSpPr>
          <p:cNvPr id="180384" name="Line 160"/>
          <p:cNvSpPr>
            <a:spLocks noChangeShapeType="1"/>
          </p:cNvSpPr>
          <p:nvPr/>
        </p:nvSpPr>
        <p:spPr bwMode="auto">
          <a:xfrm flipH="1" flipV="1">
            <a:off x="7400925" y="3963989"/>
            <a:ext cx="55563" cy="58737"/>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85" name="Line 161"/>
          <p:cNvSpPr>
            <a:spLocks noChangeShapeType="1"/>
          </p:cNvSpPr>
          <p:nvPr/>
        </p:nvSpPr>
        <p:spPr bwMode="auto">
          <a:xfrm flipH="1">
            <a:off x="7402514" y="3906839"/>
            <a:ext cx="53975" cy="50800"/>
          </a:xfrm>
          <a:prstGeom prst="line">
            <a:avLst/>
          </a:prstGeom>
          <a:noFill/>
          <a:ln w="127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86" name="Line 162"/>
          <p:cNvSpPr>
            <a:spLocks noChangeShapeType="1"/>
          </p:cNvSpPr>
          <p:nvPr/>
        </p:nvSpPr>
        <p:spPr bwMode="auto">
          <a:xfrm rot="437819">
            <a:off x="7226300" y="4198939"/>
            <a:ext cx="746125" cy="592137"/>
          </a:xfrm>
          <a:prstGeom prst="line">
            <a:avLst/>
          </a:prstGeom>
          <a:noFill/>
          <a:ln w="25400">
            <a:solidFill>
              <a:srgbClr val="000000"/>
            </a:solidFill>
            <a:prstDash val="dash"/>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7688" name="Group 163"/>
          <p:cNvGrpSpPr>
            <a:grpSpLocks/>
          </p:cNvGrpSpPr>
          <p:nvPr/>
        </p:nvGrpSpPr>
        <p:grpSpPr bwMode="auto">
          <a:xfrm>
            <a:off x="5856289" y="4616451"/>
            <a:ext cx="2927351" cy="128588"/>
            <a:chOff x="1380" y="2173"/>
            <a:chExt cx="1824" cy="74"/>
          </a:xfrm>
        </p:grpSpPr>
        <p:sp>
          <p:nvSpPr>
            <p:cNvPr id="180388" name="Line 164"/>
            <p:cNvSpPr>
              <a:spLocks noChangeShapeType="1"/>
            </p:cNvSpPr>
            <p:nvPr/>
          </p:nvSpPr>
          <p:spPr bwMode="auto">
            <a:xfrm>
              <a:off x="1380" y="2208"/>
              <a:ext cx="182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89" name="Oval 165"/>
            <p:cNvSpPr>
              <a:spLocks noChangeArrowheads="1"/>
            </p:cNvSpPr>
            <p:nvPr/>
          </p:nvSpPr>
          <p:spPr bwMode="auto">
            <a:xfrm>
              <a:off x="1412"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90" name="Oval 166"/>
            <p:cNvSpPr>
              <a:spLocks noChangeArrowheads="1"/>
            </p:cNvSpPr>
            <p:nvPr/>
          </p:nvSpPr>
          <p:spPr bwMode="auto">
            <a:xfrm>
              <a:off x="2238" y="2180"/>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91" name="Oval 167"/>
            <p:cNvSpPr>
              <a:spLocks noChangeArrowheads="1"/>
            </p:cNvSpPr>
            <p:nvPr/>
          </p:nvSpPr>
          <p:spPr bwMode="auto">
            <a:xfrm>
              <a:off x="1826" y="2175"/>
              <a:ext cx="71" cy="68"/>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92" name="Oval 168"/>
            <p:cNvSpPr>
              <a:spLocks noChangeArrowheads="1"/>
            </p:cNvSpPr>
            <p:nvPr/>
          </p:nvSpPr>
          <p:spPr bwMode="auto">
            <a:xfrm>
              <a:off x="2653" y="2175"/>
              <a:ext cx="71" cy="68"/>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93" name="Oval 169"/>
            <p:cNvSpPr>
              <a:spLocks noChangeArrowheads="1"/>
            </p:cNvSpPr>
            <p:nvPr/>
          </p:nvSpPr>
          <p:spPr bwMode="auto">
            <a:xfrm>
              <a:off x="3063" y="2173"/>
              <a:ext cx="71" cy="67"/>
            </a:xfrm>
            <a:prstGeom prst="ellipse">
              <a:avLst/>
            </a:prstGeom>
            <a:solidFill>
              <a:srgbClr val="000000"/>
            </a:solidFill>
            <a:ln w="508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180394" name="Arc 170"/>
          <p:cNvSpPr>
            <a:spLocks/>
          </p:cNvSpPr>
          <p:nvPr/>
        </p:nvSpPr>
        <p:spPr bwMode="auto">
          <a:xfrm>
            <a:off x="7575552" y="3894138"/>
            <a:ext cx="112713" cy="582612"/>
          </a:xfrm>
          <a:custGeom>
            <a:avLst/>
            <a:gdLst>
              <a:gd name="G0" fmla="+- 0 0 0"/>
              <a:gd name="G1" fmla="+- 21600 0 0"/>
              <a:gd name="G2" fmla="+- 21600 0 0"/>
              <a:gd name="T0" fmla="*/ 0 w 21600"/>
              <a:gd name="T1" fmla="*/ 0 h 43042"/>
              <a:gd name="T2" fmla="*/ 2599 w 21600"/>
              <a:gd name="T3" fmla="*/ 43042 h 43042"/>
              <a:gd name="T4" fmla="*/ 0 w 21600"/>
              <a:gd name="T5" fmla="*/ 21600 h 43042"/>
            </a:gdLst>
            <a:ahLst/>
            <a:cxnLst>
              <a:cxn ang="0">
                <a:pos x="T0" y="T1"/>
              </a:cxn>
              <a:cxn ang="0">
                <a:pos x="T2" y="T3"/>
              </a:cxn>
              <a:cxn ang="0">
                <a:pos x="T4" y="T5"/>
              </a:cxn>
            </a:cxnLst>
            <a:rect l="0" t="0" r="r" b="b"/>
            <a:pathLst>
              <a:path w="21600" h="43042" fill="none" extrusionOk="0">
                <a:moveTo>
                  <a:pt x="0" y="-1"/>
                </a:moveTo>
                <a:cubicBezTo>
                  <a:pt x="11929" y="0"/>
                  <a:pt x="21600" y="9670"/>
                  <a:pt x="21600" y="21600"/>
                </a:cubicBezTo>
                <a:cubicBezTo>
                  <a:pt x="21600" y="32524"/>
                  <a:pt x="13443" y="41728"/>
                  <a:pt x="2599" y="43043"/>
                </a:cubicBezTo>
              </a:path>
              <a:path w="21600" h="43042" stroke="0" extrusionOk="0">
                <a:moveTo>
                  <a:pt x="0" y="-1"/>
                </a:moveTo>
                <a:cubicBezTo>
                  <a:pt x="11929" y="0"/>
                  <a:pt x="21600" y="9670"/>
                  <a:pt x="21600" y="21600"/>
                </a:cubicBezTo>
                <a:cubicBezTo>
                  <a:pt x="21600" y="32524"/>
                  <a:pt x="13443" y="41728"/>
                  <a:pt x="2599" y="43043"/>
                </a:cubicBezTo>
                <a:lnTo>
                  <a:pt x="0" y="21600"/>
                </a:lnTo>
                <a:close/>
              </a:path>
            </a:pathLst>
          </a:custGeom>
          <a:noFill/>
          <a:ln w="12700">
            <a:solidFill>
              <a:srgbClr val="000000"/>
            </a:solidFill>
            <a:round/>
            <a:headEnd type="triangl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95" name="Line 171"/>
          <p:cNvSpPr>
            <a:spLocks noChangeShapeType="1"/>
          </p:cNvSpPr>
          <p:nvPr/>
        </p:nvSpPr>
        <p:spPr bwMode="auto">
          <a:xfrm flipV="1">
            <a:off x="7688263" y="4195763"/>
            <a:ext cx="0" cy="49212"/>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96" name="Line 172"/>
          <p:cNvSpPr>
            <a:spLocks noChangeShapeType="1"/>
          </p:cNvSpPr>
          <p:nvPr/>
        </p:nvSpPr>
        <p:spPr bwMode="auto">
          <a:xfrm>
            <a:off x="7686675" y="4127501"/>
            <a:ext cx="0" cy="49213"/>
          </a:xfrm>
          <a:prstGeom prst="line">
            <a:avLst/>
          </a:prstGeom>
          <a:noFill/>
          <a:ln w="38100">
            <a:solidFill>
              <a:srgbClr val="000000"/>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397" name="Text Box 173"/>
          <p:cNvSpPr txBox="1">
            <a:spLocks noChangeArrowheads="1"/>
          </p:cNvSpPr>
          <p:nvPr/>
        </p:nvSpPr>
        <p:spPr bwMode="auto">
          <a:xfrm>
            <a:off x="7650163" y="3910013"/>
            <a:ext cx="190500" cy="247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300">
                <a:solidFill>
                  <a:srgbClr val="0000CC"/>
                </a:solidFill>
                <a:latin typeface="Times New Roman" charset="0"/>
                <a:sym typeface="Symbol" charset="0"/>
              </a:rPr>
              <a:t></a:t>
            </a:r>
            <a:endParaRPr lang="en-US" sz="1400">
              <a:solidFill>
                <a:srgbClr val="0000CC"/>
              </a:solidFill>
              <a:latin typeface="Times New Roman" charset="0"/>
            </a:endParaRPr>
          </a:p>
        </p:txBody>
      </p:sp>
      <p:sp>
        <p:nvSpPr>
          <p:cNvPr id="180398" name="Text Box 174"/>
          <p:cNvSpPr txBox="1">
            <a:spLocks noChangeArrowheads="1"/>
          </p:cNvSpPr>
          <p:nvPr/>
        </p:nvSpPr>
        <p:spPr bwMode="auto">
          <a:xfrm>
            <a:off x="7643814" y="4292601"/>
            <a:ext cx="190500" cy="247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300">
                <a:solidFill>
                  <a:srgbClr val="0000CC"/>
                </a:solidFill>
                <a:latin typeface="Times New Roman" charset="0"/>
                <a:sym typeface="Symbol" charset="0"/>
              </a:rPr>
              <a:t></a:t>
            </a:r>
            <a:endParaRPr lang="en-US" sz="1400">
              <a:solidFill>
                <a:srgbClr val="0000CC"/>
              </a:solidFill>
              <a:latin typeface="Times New Roman" charset="0"/>
            </a:endParaRPr>
          </a:p>
        </p:txBody>
      </p:sp>
      <p:sp>
        <p:nvSpPr>
          <p:cNvPr id="180399" name="Text Box 175"/>
          <p:cNvSpPr txBox="1">
            <a:spLocks noChangeArrowheads="1"/>
          </p:cNvSpPr>
          <p:nvPr/>
        </p:nvSpPr>
        <p:spPr bwMode="auto">
          <a:xfrm>
            <a:off x="5562600" y="3813175"/>
            <a:ext cx="293688" cy="293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600">
                <a:solidFill>
                  <a:srgbClr val="0000CC"/>
                </a:solidFill>
              </a:rPr>
              <a:t>d</a:t>
            </a:r>
          </a:p>
        </p:txBody>
      </p:sp>
      <p:sp>
        <p:nvSpPr>
          <p:cNvPr id="180400" name="Line 176"/>
          <p:cNvSpPr>
            <a:spLocks noChangeShapeType="1"/>
          </p:cNvSpPr>
          <p:nvPr/>
        </p:nvSpPr>
        <p:spPr bwMode="auto">
          <a:xfrm flipV="1">
            <a:off x="5864225" y="3729039"/>
            <a:ext cx="0" cy="460375"/>
          </a:xfrm>
          <a:prstGeom prst="line">
            <a:avLst/>
          </a:prstGeom>
          <a:noFill/>
          <a:ln w="12700">
            <a:solidFill>
              <a:srgbClr val="000000"/>
            </a:solidFill>
            <a:prstDash val="dash"/>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01" name="Text Box 177"/>
          <p:cNvSpPr txBox="1">
            <a:spLocks noChangeArrowheads="1"/>
          </p:cNvSpPr>
          <p:nvPr/>
        </p:nvSpPr>
        <p:spPr bwMode="auto">
          <a:xfrm rot="2722267">
            <a:off x="6401595" y="3260495"/>
            <a:ext cx="687388" cy="262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400">
                <a:solidFill>
                  <a:srgbClr val="000000"/>
                </a:solidFill>
              </a:rPr>
              <a:t>X-rays</a:t>
            </a:r>
          </a:p>
        </p:txBody>
      </p:sp>
      <p:sp>
        <p:nvSpPr>
          <p:cNvPr id="180402" name="Oval 178"/>
          <p:cNvSpPr>
            <a:spLocks noChangeArrowheads="1"/>
          </p:cNvSpPr>
          <p:nvPr/>
        </p:nvSpPr>
        <p:spPr bwMode="auto">
          <a:xfrm>
            <a:off x="7059613" y="3941764"/>
            <a:ext cx="50800" cy="53975"/>
          </a:xfrm>
          <a:prstGeom prst="ellipse">
            <a:avLst/>
          </a:prstGeom>
          <a:solidFill>
            <a:srgbClr val="000000"/>
          </a:solidFill>
          <a:ln w="127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03" name="Oval 179"/>
          <p:cNvSpPr>
            <a:spLocks noChangeArrowheads="1"/>
          </p:cNvSpPr>
          <p:nvPr/>
        </p:nvSpPr>
        <p:spPr bwMode="auto">
          <a:xfrm>
            <a:off x="7485063" y="3929064"/>
            <a:ext cx="50800" cy="52387"/>
          </a:xfrm>
          <a:prstGeom prst="ellipse">
            <a:avLst/>
          </a:prstGeom>
          <a:solidFill>
            <a:srgbClr val="000000"/>
          </a:solidFill>
          <a:ln w="12700">
            <a:solidFill>
              <a:srgbClr val="000000"/>
            </a:solidFill>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04" name="Text Box 180"/>
          <p:cNvSpPr txBox="1">
            <a:spLocks noChangeArrowheads="1"/>
          </p:cNvSpPr>
          <p:nvPr/>
        </p:nvSpPr>
        <p:spPr bwMode="auto">
          <a:xfrm>
            <a:off x="6908801" y="3881439"/>
            <a:ext cx="274639" cy="247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300">
                <a:solidFill>
                  <a:srgbClr val="0000CC"/>
                </a:solidFill>
              </a:rPr>
              <a:t>A</a:t>
            </a:r>
          </a:p>
        </p:txBody>
      </p:sp>
      <p:sp>
        <p:nvSpPr>
          <p:cNvPr id="180405" name="Text Box 181"/>
          <p:cNvSpPr txBox="1">
            <a:spLocks noChangeArrowheads="1"/>
          </p:cNvSpPr>
          <p:nvPr/>
        </p:nvSpPr>
        <p:spPr bwMode="auto">
          <a:xfrm>
            <a:off x="7202489" y="4252914"/>
            <a:ext cx="277812" cy="247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300">
                <a:solidFill>
                  <a:srgbClr val="0000CC"/>
                </a:solidFill>
              </a:rPr>
              <a:t>B</a:t>
            </a:r>
          </a:p>
        </p:txBody>
      </p:sp>
      <p:sp>
        <p:nvSpPr>
          <p:cNvPr id="180406" name="Text Box 182"/>
          <p:cNvSpPr txBox="1">
            <a:spLocks noChangeArrowheads="1"/>
          </p:cNvSpPr>
          <p:nvPr/>
        </p:nvSpPr>
        <p:spPr bwMode="auto">
          <a:xfrm>
            <a:off x="7461252" y="3946526"/>
            <a:ext cx="276225" cy="247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300">
                <a:solidFill>
                  <a:srgbClr val="0000CC"/>
                </a:solidFill>
              </a:rPr>
              <a:t>C</a:t>
            </a:r>
          </a:p>
        </p:txBody>
      </p:sp>
      <p:sp>
        <p:nvSpPr>
          <p:cNvPr id="180407" name="Text Box 183"/>
          <p:cNvSpPr txBox="1">
            <a:spLocks noChangeArrowheads="1"/>
          </p:cNvSpPr>
          <p:nvPr/>
        </p:nvSpPr>
        <p:spPr bwMode="auto">
          <a:xfrm rot="-2938640">
            <a:off x="7597776" y="3240652"/>
            <a:ext cx="450850" cy="262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400">
                <a:solidFill>
                  <a:srgbClr val="000000"/>
                </a:solidFill>
              </a:rPr>
              <a:t>diff.</a:t>
            </a:r>
          </a:p>
        </p:txBody>
      </p:sp>
      <p:sp>
        <p:nvSpPr>
          <p:cNvPr id="180408" name="Text Box 184"/>
          <p:cNvSpPr txBox="1">
            <a:spLocks noChangeArrowheads="1"/>
          </p:cNvSpPr>
          <p:nvPr/>
        </p:nvSpPr>
        <p:spPr bwMode="auto">
          <a:xfrm>
            <a:off x="6680200" y="4832350"/>
            <a:ext cx="1457325" cy="2316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1200">
                <a:solidFill>
                  <a:srgbClr val="000000"/>
                </a:solidFill>
              </a:rPr>
              <a:t>AB=BC=d</a:t>
            </a:r>
            <a:r>
              <a:rPr lang="en-US" sz="1200" baseline="-18000">
                <a:solidFill>
                  <a:srgbClr val="000000"/>
                </a:solidFill>
              </a:rPr>
              <a:t>10 </a:t>
            </a:r>
            <a:r>
              <a:rPr lang="en-US" sz="1200">
                <a:solidFill>
                  <a:srgbClr val="000000"/>
                </a:solidFill>
              </a:rPr>
              <a:t>sin </a:t>
            </a:r>
            <a:r>
              <a:rPr lang="en-US" sz="1200">
                <a:solidFill>
                  <a:srgbClr val="000000"/>
                </a:solidFill>
                <a:sym typeface="Symbol" charset="0"/>
              </a:rPr>
              <a:t></a:t>
            </a:r>
            <a:endParaRPr lang="en-US" sz="1200">
              <a:solidFill>
                <a:srgbClr val="000000"/>
              </a:solidFill>
            </a:endParaRPr>
          </a:p>
        </p:txBody>
      </p:sp>
      <p:sp>
        <p:nvSpPr>
          <p:cNvPr id="180409" name="Line 185"/>
          <p:cNvSpPr>
            <a:spLocks noChangeShapeType="1"/>
          </p:cNvSpPr>
          <p:nvPr/>
        </p:nvSpPr>
        <p:spPr bwMode="auto">
          <a:xfrm>
            <a:off x="5270501" y="5834063"/>
            <a:ext cx="1103313" cy="0"/>
          </a:xfrm>
          <a:prstGeom prst="line">
            <a:avLst/>
          </a:prstGeom>
          <a:noFill/>
          <a:ln w="38100">
            <a:solidFill>
              <a:srgbClr val="000000"/>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10" name="Line 186"/>
          <p:cNvSpPr>
            <a:spLocks noChangeShapeType="1"/>
          </p:cNvSpPr>
          <p:nvPr/>
        </p:nvSpPr>
        <p:spPr bwMode="auto">
          <a:xfrm>
            <a:off x="6045201" y="5834063"/>
            <a:ext cx="1296988" cy="0"/>
          </a:xfrm>
          <a:prstGeom prst="line">
            <a:avLst/>
          </a:prstGeom>
          <a:noFill/>
          <a:ln w="38100">
            <a:solidFill>
              <a:srgbClr val="000000"/>
            </a:solidFill>
            <a:round/>
            <a:headEnd type="none" w="sm" len="sm"/>
            <a:tailEnd type="triangle" w="med"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11" name="Text Box 187"/>
          <p:cNvSpPr txBox="1">
            <a:spLocks noChangeArrowheads="1"/>
          </p:cNvSpPr>
          <p:nvPr/>
        </p:nvSpPr>
        <p:spPr bwMode="auto">
          <a:xfrm>
            <a:off x="5964239" y="5465763"/>
            <a:ext cx="663575" cy="262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400">
                <a:solidFill>
                  <a:srgbClr val="000000"/>
                </a:solidFill>
              </a:rPr>
              <a:t>X-rays</a:t>
            </a:r>
          </a:p>
        </p:txBody>
      </p:sp>
      <p:sp>
        <p:nvSpPr>
          <p:cNvPr id="180412" name="Rectangle 188"/>
          <p:cNvSpPr>
            <a:spLocks noChangeArrowheads="1"/>
          </p:cNvSpPr>
          <p:nvPr/>
        </p:nvSpPr>
        <p:spPr bwMode="auto">
          <a:xfrm>
            <a:off x="7367588" y="5699126"/>
            <a:ext cx="254000" cy="269875"/>
          </a:xfrm>
          <a:prstGeom prst="rect">
            <a:avLst/>
          </a:prstGeom>
          <a:gradFill rotWithShape="0">
            <a:gsLst>
              <a:gs pos="0">
                <a:srgbClr val="996633"/>
              </a:gs>
              <a:gs pos="50000">
                <a:srgbClr val="E1C2A3"/>
              </a:gs>
              <a:gs pos="100000">
                <a:srgbClr val="996633"/>
              </a:gs>
            </a:gsLst>
            <a:lin ang="5400000" scaled="1"/>
          </a:gradFill>
          <a:ln w="12700">
            <a:miter lim="800000"/>
            <a:headEnd type="none" w="sm" len="sm"/>
            <a:tailEnd type="none" w="sm" len="sm"/>
          </a:ln>
          <a:effectLst/>
          <a:scene3d>
            <a:camera prst="legacyObliqueTopRight"/>
            <a:lightRig rig="legacyFlat3" dir="b"/>
          </a:scene3d>
          <a:sp3d extrusionH="430200" prstMaterial="legacyMatte">
            <a:bevelT w="13500" h="13500" prst="angle"/>
            <a:bevelB w="13500" h="13500" prst="angle"/>
            <a:extrusionClr>
              <a:srgbClr val="996633"/>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pPr>
              <a:defRPr/>
            </a:pPr>
            <a:endParaRPr lang="en-US"/>
          </a:p>
        </p:txBody>
      </p:sp>
      <p:sp>
        <p:nvSpPr>
          <p:cNvPr id="180413" name="Line 189"/>
          <p:cNvSpPr>
            <a:spLocks noChangeShapeType="1"/>
          </p:cNvSpPr>
          <p:nvPr/>
        </p:nvSpPr>
        <p:spPr bwMode="auto">
          <a:xfrm flipV="1">
            <a:off x="8937625" y="4705350"/>
            <a:ext cx="0" cy="1703388"/>
          </a:xfrm>
          <a:prstGeom prst="line">
            <a:avLst/>
          </a:prstGeom>
          <a:noFill/>
          <a:ln w="762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14" name="Line 190"/>
          <p:cNvSpPr>
            <a:spLocks noChangeShapeType="1"/>
          </p:cNvSpPr>
          <p:nvPr/>
        </p:nvSpPr>
        <p:spPr bwMode="auto">
          <a:xfrm flipV="1">
            <a:off x="7699375" y="5086351"/>
            <a:ext cx="1225551" cy="620713"/>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15" name="Line 191"/>
          <p:cNvSpPr>
            <a:spLocks noChangeShapeType="1"/>
          </p:cNvSpPr>
          <p:nvPr/>
        </p:nvSpPr>
        <p:spPr bwMode="auto">
          <a:xfrm flipV="1">
            <a:off x="7699375" y="5827713"/>
            <a:ext cx="1227139"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16" name="Text Box 192"/>
          <p:cNvSpPr txBox="1">
            <a:spLocks noChangeArrowheads="1"/>
          </p:cNvSpPr>
          <p:nvPr/>
        </p:nvSpPr>
        <p:spPr bwMode="auto">
          <a:xfrm>
            <a:off x="8240713" y="5794376"/>
            <a:ext cx="458787" cy="3239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a:solidFill>
                  <a:srgbClr val="000000"/>
                </a:solidFill>
              </a:rPr>
              <a:t>F</a:t>
            </a:r>
          </a:p>
        </p:txBody>
      </p:sp>
      <p:sp>
        <p:nvSpPr>
          <p:cNvPr id="180417" name="Freeform 193"/>
          <p:cNvSpPr>
            <a:spLocks/>
          </p:cNvSpPr>
          <p:nvPr/>
        </p:nvSpPr>
        <p:spPr bwMode="auto">
          <a:xfrm>
            <a:off x="8097839" y="5507039"/>
            <a:ext cx="77787" cy="317500"/>
          </a:xfrm>
          <a:custGeom>
            <a:avLst/>
            <a:gdLst>
              <a:gd name="T0" fmla="*/ 96 w 96"/>
              <a:gd name="T1" fmla="*/ 384 h 384"/>
              <a:gd name="T2" fmla="*/ 76 w 96"/>
              <a:gd name="T3" fmla="*/ 171 h 384"/>
              <a:gd name="T4" fmla="*/ 0 w 96"/>
              <a:gd name="T5" fmla="*/ 0 h 384"/>
            </a:gdLst>
            <a:ahLst/>
            <a:cxnLst>
              <a:cxn ang="0">
                <a:pos x="T0" y="T1"/>
              </a:cxn>
              <a:cxn ang="0">
                <a:pos x="T2" y="T3"/>
              </a:cxn>
              <a:cxn ang="0">
                <a:pos x="T4" y="T5"/>
              </a:cxn>
            </a:cxnLst>
            <a:rect l="0" t="0" r="r" b="b"/>
            <a:pathLst>
              <a:path w="96" h="384">
                <a:moveTo>
                  <a:pt x="96" y="384"/>
                </a:moveTo>
                <a:cubicBezTo>
                  <a:pt x="93" y="309"/>
                  <a:pt x="91" y="234"/>
                  <a:pt x="76" y="171"/>
                </a:cubicBezTo>
                <a:cubicBezTo>
                  <a:pt x="60" y="107"/>
                  <a:pt x="30" y="53"/>
                  <a:pt x="0" y="0"/>
                </a:cubicBezTo>
              </a:path>
            </a:pathLst>
          </a:custGeom>
          <a:noFill/>
          <a:ln w="12700" cap="flat" cmpd="sng">
            <a:solidFill>
              <a:srgbClr val="000000"/>
            </a:solidFill>
            <a:prstDash val="solid"/>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0418" name="Text Box 194"/>
          <p:cNvSpPr txBox="1">
            <a:spLocks noChangeArrowheads="1"/>
          </p:cNvSpPr>
          <p:nvPr/>
        </p:nvSpPr>
        <p:spPr bwMode="auto">
          <a:xfrm>
            <a:off x="8202613" y="5518151"/>
            <a:ext cx="381000" cy="2470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300">
                <a:solidFill>
                  <a:srgbClr val="000000"/>
                </a:solidFill>
                <a:latin typeface="Times New Roman" charset="0"/>
                <a:sym typeface="Symbol" charset="0"/>
              </a:rPr>
              <a:t>2</a:t>
            </a:r>
            <a:endParaRPr lang="en-US" sz="1300">
              <a:solidFill>
                <a:srgbClr val="000000"/>
              </a:solidFill>
              <a:latin typeface="Times New Roman" charset="0"/>
            </a:endParaRPr>
          </a:p>
        </p:txBody>
      </p:sp>
      <p:sp>
        <p:nvSpPr>
          <p:cNvPr id="180419" name="Text Box 195"/>
          <p:cNvSpPr txBox="1">
            <a:spLocks noChangeArrowheads="1"/>
          </p:cNvSpPr>
          <p:nvPr/>
        </p:nvSpPr>
        <p:spPr bwMode="auto">
          <a:xfrm>
            <a:off x="8669339" y="5308601"/>
            <a:ext cx="455612" cy="3239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6499" tIns="23250" rIns="46499" bIns="23250">
            <a:spAutoFit/>
          </a:bodyPr>
          <a:lstStyle>
            <a:lvl1pPr defTabSz="463550">
              <a:defRPr sz="2400">
                <a:solidFill>
                  <a:schemeClr val="tx1"/>
                </a:solidFill>
                <a:latin typeface="Arial" charset="0"/>
                <a:ea typeface="ＭＳ Ｐゴシック" charset="0"/>
                <a:cs typeface="ＭＳ Ｐゴシック" charset="0"/>
              </a:defRPr>
            </a:lvl1pPr>
            <a:lvl2pPr marL="231775" defTabSz="463550">
              <a:defRPr sz="2400">
                <a:solidFill>
                  <a:schemeClr val="tx1"/>
                </a:solidFill>
                <a:latin typeface="Arial" charset="0"/>
                <a:ea typeface="ＭＳ Ｐゴシック" charset="0"/>
              </a:defRPr>
            </a:lvl2pPr>
            <a:lvl3pPr marL="463550" defTabSz="463550">
              <a:defRPr sz="2400">
                <a:solidFill>
                  <a:schemeClr val="tx1"/>
                </a:solidFill>
                <a:latin typeface="Arial" charset="0"/>
                <a:ea typeface="ＭＳ Ｐゴシック" charset="0"/>
              </a:defRPr>
            </a:lvl3pPr>
            <a:lvl4pPr marL="698500" defTabSz="463550">
              <a:defRPr sz="2400">
                <a:solidFill>
                  <a:schemeClr val="tx1"/>
                </a:solidFill>
                <a:latin typeface="Arial" charset="0"/>
                <a:ea typeface="ＭＳ Ｐゴシック" charset="0"/>
              </a:defRPr>
            </a:lvl4pPr>
            <a:lvl5pPr marL="930275" defTabSz="463550">
              <a:defRPr sz="2400">
                <a:solidFill>
                  <a:schemeClr val="tx1"/>
                </a:solidFill>
                <a:latin typeface="Arial" charset="0"/>
                <a:ea typeface="ＭＳ Ｐゴシック" charset="0"/>
              </a:defRPr>
            </a:lvl5pPr>
            <a:lvl6pPr marL="1387475" defTabSz="463550" eaLnBrk="0" fontAlgn="base" hangingPunct="0">
              <a:spcBef>
                <a:spcPct val="0"/>
              </a:spcBef>
              <a:spcAft>
                <a:spcPct val="0"/>
              </a:spcAft>
              <a:defRPr sz="2400">
                <a:solidFill>
                  <a:schemeClr val="tx1"/>
                </a:solidFill>
                <a:latin typeface="Arial" charset="0"/>
                <a:ea typeface="ＭＳ Ｐゴシック" charset="0"/>
              </a:defRPr>
            </a:lvl6pPr>
            <a:lvl7pPr marL="1844675" defTabSz="463550" eaLnBrk="0" fontAlgn="base" hangingPunct="0">
              <a:spcBef>
                <a:spcPct val="0"/>
              </a:spcBef>
              <a:spcAft>
                <a:spcPct val="0"/>
              </a:spcAft>
              <a:defRPr sz="2400">
                <a:solidFill>
                  <a:schemeClr val="tx1"/>
                </a:solidFill>
                <a:latin typeface="Arial" charset="0"/>
                <a:ea typeface="ＭＳ Ｐゴシック" charset="0"/>
              </a:defRPr>
            </a:lvl7pPr>
            <a:lvl8pPr marL="2301875" defTabSz="463550" eaLnBrk="0" fontAlgn="base" hangingPunct="0">
              <a:spcBef>
                <a:spcPct val="0"/>
              </a:spcBef>
              <a:spcAft>
                <a:spcPct val="0"/>
              </a:spcAft>
              <a:defRPr sz="2400">
                <a:solidFill>
                  <a:schemeClr val="tx1"/>
                </a:solidFill>
                <a:latin typeface="Arial" charset="0"/>
                <a:ea typeface="ＭＳ Ｐゴシック" charset="0"/>
              </a:defRPr>
            </a:lvl8pPr>
            <a:lvl9pPr marL="2759075" defTabSz="46355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1800">
                <a:solidFill>
                  <a:srgbClr val="000000"/>
                </a:solidFill>
              </a:rPr>
              <a:t>D </a:t>
            </a:r>
          </a:p>
        </p:txBody>
      </p:sp>
      <p:sp>
        <p:nvSpPr>
          <p:cNvPr id="180420" name="Text Box 196"/>
          <p:cNvSpPr txBox="1">
            <a:spLocks noChangeArrowheads="1"/>
          </p:cNvSpPr>
          <p:nvPr/>
        </p:nvSpPr>
        <p:spPr bwMode="auto">
          <a:xfrm>
            <a:off x="0" y="9525"/>
            <a:ext cx="9144000" cy="3291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1618" tIns="25809" rIns="51618" bIns="25809">
            <a:spAutoFit/>
          </a:bodyPr>
          <a:lstStyle>
            <a:lvl1pPr defTabSz="515938">
              <a:defRPr sz="2400">
                <a:solidFill>
                  <a:schemeClr val="tx1"/>
                </a:solidFill>
                <a:latin typeface="Arial" charset="0"/>
                <a:ea typeface="ＭＳ Ｐゴシック" charset="0"/>
                <a:cs typeface="ＭＳ Ｐゴシック" charset="0"/>
              </a:defRPr>
            </a:lvl1pPr>
            <a:lvl2pPr marL="258763" defTabSz="515938">
              <a:defRPr sz="2400">
                <a:solidFill>
                  <a:schemeClr val="tx1"/>
                </a:solidFill>
                <a:latin typeface="Arial" charset="0"/>
                <a:ea typeface="ＭＳ Ｐゴシック" charset="0"/>
              </a:defRPr>
            </a:lvl2pPr>
            <a:lvl3pPr marL="515938" defTabSz="515938">
              <a:defRPr sz="2400">
                <a:solidFill>
                  <a:schemeClr val="tx1"/>
                </a:solidFill>
                <a:latin typeface="Arial" charset="0"/>
                <a:ea typeface="ＭＳ Ｐゴシック" charset="0"/>
              </a:defRPr>
            </a:lvl3pPr>
            <a:lvl4pPr marL="774700" defTabSz="515938">
              <a:defRPr sz="2400">
                <a:solidFill>
                  <a:schemeClr val="tx1"/>
                </a:solidFill>
                <a:latin typeface="Arial" charset="0"/>
                <a:ea typeface="ＭＳ Ｐゴシック" charset="0"/>
              </a:defRPr>
            </a:lvl4pPr>
            <a:lvl5pPr marL="1031875" defTabSz="515938">
              <a:defRPr sz="2400">
                <a:solidFill>
                  <a:schemeClr val="tx1"/>
                </a:solidFill>
                <a:latin typeface="Arial" charset="0"/>
                <a:ea typeface="ＭＳ Ｐゴシック" charset="0"/>
              </a:defRPr>
            </a:lvl5pPr>
            <a:lvl6pPr marL="1489075" defTabSz="515938" eaLnBrk="0" fontAlgn="base" hangingPunct="0">
              <a:spcBef>
                <a:spcPct val="0"/>
              </a:spcBef>
              <a:spcAft>
                <a:spcPct val="0"/>
              </a:spcAft>
              <a:defRPr sz="2400">
                <a:solidFill>
                  <a:schemeClr val="tx1"/>
                </a:solidFill>
                <a:latin typeface="Arial" charset="0"/>
                <a:ea typeface="ＭＳ Ｐゴシック" charset="0"/>
              </a:defRPr>
            </a:lvl6pPr>
            <a:lvl7pPr marL="1946275" defTabSz="515938" eaLnBrk="0" fontAlgn="base" hangingPunct="0">
              <a:spcBef>
                <a:spcPct val="0"/>
              </a:spcBef>
              <a:spcAft>
                <a:spcPct val="0"/>
              </a:spcAft>
              <a:defRPr sz="2400">
                <a:solidFill>
                  <a:schemeClr val="tx1"/>
                </a:solidFill>
                <a:latin typeface="Arial" charset="0"/>
                <a:ea typeface="ＭＳ Ｐゴシック" charset="0"/>
              </a:defRPr>
            </a:lvl7pPr>
            <a:lvl8pPr marL="2403475" defTabSz="515938" eaLnBrk="0" fontAlgn="base" hangingPunct="0">
              <a:spcBef>
                <a:spcPct val="0"/>
              </a:spcBef>
              <a:spcAft>
                <a:spcPct val="0"/>
              </a:spcAft>
              <a:defRPr sz="2400">
                <a:solidFill>
                  <a:schemeClr val="tx1"/>
                </a:solidFill>
                <a:latin typeface="Arial" charset="0"/>
                <a:ea typeface="ＭＳ Ｐゴシック" charset="0"/>
              </a:defRPr>
            </a:lvl8pPr>
            <a:lvl9pPr marL="2860675" defTabSz="515938"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GB" sz="1800" b="1">
                <a:solidFill>
                  <a:srgbClr val="080808"/>
                </a:solidFill>
                <a:cs typeface="Times" charset="0"/>
              </a:rPr>
              <a:t>Experimental arrangement of the BioCAT undulator beam line for X-ray diffraction</a:t>
            </a:r>
            <a:endParaRPr lang="en-US" sz="1800" b="1">
              <a:solidFill>
                <a:srgbClr val="080808"/>
              </a:solidFill>
              <a:cs typeface="Times" charset="0"/>
            </a:endParaRPr>
          </a:p>
        </p:txBody>
      </p:sp>
      <p:sp>
        <p:nvSpPr>
          <p:cNvPr id="180421" name="Text Box 197"/>
          <p:cNvSpPr txBox="1">
            <a:spLocks noChangeArrowheads="1"/>
          </p:cNvSpPr>
          <p:nvPr/>
        </p:nvSpPr>
        <p:spPr bwMode="auto">
          <a:xfrm>
            <a:off x="2590800" y="6100764"/>
            <a:ext cx="3335339" cy="6968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0002" tIns="25001" rIns="50002" bIns="25001">
            <a:spAutoFit/>
          </a:bodyPr>
          <a:lstStyle>
            <a:lvl1pPr defTabSz="500063">
              <a:defRPr sz="2400">
                <a:solidFill>
                  <a:schemeClr val="tx1"/>
                </a:solidFill>
                <a:latin typeface="Arial" charset="0"/>
                <a:ea typeface="ＭＳ Ｐゴシック" charset="0"/>
                <a:cs typeface="ＭＳ Ｐゴシック" charset="0"/>
              </a:defRPr>
            </a:lvl1pPr>
            <a:lvl2pPr marL="249238" defTabSz="500063">
              <a:defRPr sz="2400">
                <a:solidFill>
                  <a:schemeClr val="tx1"/>
                </a:solidFill>
                <a:latin typeface="Arial" charset="0"/>
                <a:ea typeface="ＭＳ Ｐゴシック" charset="0"/>
              </a:defRPr>
            </a:lvl2pPr>
            <a:lvl3pPr marL="500063" defTabSz="500063">
              <a:defRPr sz="2400">
                <a:solidFill>
                  <a:schemeClr val="tx1"/>
                </a:solidFill>
                <a:latin typeface="Arial" charset="0"/>
                <a:ea typeface="ＭＳ Ｐゴシック" charset="0"/>
              </a:defRPr>
            </a:lvl3pPr>
            <a:lvl4pPr marL="749300" defTabSz="500063">
              <a:defRPr sz="2400">
                <a:solidFill>
                  <a:schemeClr val="tx1"/>
                </a:solidFill>
                <a:latin typeface="Arial" charset="0"/>
                <a:ea typeface="ＭＳ Ｐゴシック" charset="0"/>
              </a:defRPr>
            </a:lvl4pPr>
            <a:lvl5pPr marL="1000125" defTabSz="500063">
              <a:defRPr sz="2400">
                <a:solidFill>
                  <a:schemeClr val="tx1"/>
                </a:solidFill>
                <a:latin typeface="Arial" charset="0"/>
                <a:ea typeface="ＭＳ Ｐゴシック" charset="0"/>
              </a:defRPr>
            </a:lvl5pPr>
            <a:lvl6pPr marL="1457325" defTabSz="500063" eaLnBrk="0" fontAlgn="base" hangingPunct="0">
              <a:spcBef>
                <a:spcPct val="0"/>
              </a:spcBef>
              <a:spcAft>
                <a:spcPct val="0"/>
              </a:spcAft>
              <a:defRPr sz="2400">
                <a:solidFill>
                  <a:schemeClr val="tx1"/>
                </a:solidFill>
                <a:latin typeface="Arial" charset="0"/>
                <a:ea typeface="ＭＳ Ｐゴシック" charset="0"/>
              </a:defRPr>
            </a:lvl6pPr>
            <a:lvl7pPr marL="1914525" defTabSz="500063" eaLnBrk="0" fontAlgn="base" hangingPunct="0">
              <a:spcBef>
                <a:spcPct val="0"/>
              </a:spcBef>
              <a:spcAft>
                <a:spcPct val="0"/>
              </a:spcAft>
              <a:defRPr sz="2400">
                <a:solidFill>
                  <a:schemeClr val="tx1"/>
                </a:solidFill>
                <a:latin typeface="Arial" charset="0"/>
                <a:ea typeface="ＭＳ Ｐゴシック" charset="0"/>
              </a:defRPr>
            </a:lvl7pPr>
            <a:lvl8pPr marL="2371725" defTabSz="500063" eaLnBrk="0" fontAlgn="base" hangingPunct="0">
              <a:spcBef>
                <a:spcPct val="0"/>
              </a:spcBef>
              <a:spcAft>
                <a:spcPct val="0"/>
              </a:spcAft>
              <a:defRPr sz="2400">
                <a:solidFill>
                  <a:schemeClr val="tx1"/>
                </a:solidFill>
                <a:latin typeface="Arial" charset="0"/>
                <a:ea typeface="ＭＳ Ｐゴシック" charset="0"/>
              </a:defRPr>
            </a:lvl8pPr>
            <a:lvl9pPr marL="2828925" defTabSz="500063"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1400">
                <a:solidFill>
                  <a:srgbClr val="080808"/>
                </a:solidFill>
                <a:cs typeface="Times" charset="0"/>
              </a:rPr>
              <a:t>2sin </a:t>
            </a:r>
            <a:r>
              <a:rPr lang="en-GB" sz="1400">
                <a:solidFill>
                  <a:srgbClr val="080808"/>
                </a:solidFill>
                <a:latin typeface="Times New Roman" charset="0"/>
                <a:cs typeface="Times" charset="0"/>
                <a:sym typeface="Symbol" charset="0"/>
              </a:rPr>
              <a:t></a:t>
            </a:r>
            <a:r>
              <a:rPr lang="en-GB" sz="1400">
                <a:solidFill>
                  <a:srgbClr val="080808"/>
                </a:solidFill>
                <a:cs typeface="Times" charset="0"/>
              </a:rPr>
              <a:t> = n</a:t>
            </a:r>
            <a:r>
              <a:rPr lang="en-GB" sz="1400">
                <a:solidFill>
                  <a:srgbClr val="080808"/>
                </a:solidFill>
                <a:latin typeface="Times New Roman" charset="0"/>
                <a:cs typeface="Times" charset="0"/>
                <a:sym typeface="Symbol" charset="0"/>
              </a:rPr>
              <a:t></a:t>
            </a:r>
            <a:r>
              <a:rPr lang="en-GB" sz="1400">
                <a:solidFill>
                  <a:srgbClr val="080808"/>
                </a:solidFill>
                <a:cs typeface="Times" charset="0"/>
              </a:rPr>
              <a:t>/d</a:t>
            </a:r>
          </a:p>
          <a:p>
            <a:pPr>
              <a:defRPr/>
            </a:pPr>
            <a:r>
              <a:rPr lang="en-GB" sz="1400">
                <a:solidFill>
                  <a:srgbClr val="080808"/>
                </a:solidFill>
                <a:cs typeface="Times" charset="0"/>
              </a:rPr>
              <a:t>2sin </a:t>
            </a:r>
            <a:r>
              <a:rPr lang="en-GB" sz="1400">
                <a:solidFill>
                  <a:srgbClr val="080808"/>
                </a:solidFill>
                <a:latin typeface="Times New Roman" charset="0"/>
                <a:cs typeface="Times" charset="0"/>
                <a:sym typeface="Symbol" charset="0"/>
              </a:rPr>
              <a:t></a:t>
            </a:r>
            <a:r>
              <a:rPr lang="en-GB" sz="1400">
                <a:solidFill>
                  <a:srgbClr val="080808"/>
                </a:solidFill>
                <a:cs typeface="Times" charset="0"/>
              </a:rPr>
              <a:t> = D/(D</a:t>
            </a:r>
            <a:r>
              <a:rPr lang="en-GB" sz="1400" baseline="30000">
                <a:solidFill>
                  <a:srgbClr val="080808"/>
                </a:solidFill>
                <a:cs typeface="Times" charset="0"/>
              </a:rPr>
              <a:t>2</a:t>
            </a:r>
            <a:r>
              <a:rPr lang="en-GB" sz="1400">
                <a:solidFill>
                  <a:srgbClr val="080808"/>
                </a:solidFill>
                <a:cs typeface="Times" charset="0"/>
              </a:rPr>
              <a:t>+F</a:t>
            </a:r>
            <a:r>
              <a:rPr lang="en-GB" sz="1400" baseline="30000">
                <a:solidFill>
                  <a:srgbClr val="080808"/>
                </a:solidFill>
                <a:cs typeface="Times" charset="0"/>
              </a:rPr>
              <a:t>2</a:t>
            </a:r>
            <a:r>
              <a:rPr lang="en-GB" sz="1400">
                <a:solidFill>
                  <a:srgbClr val="080808"/>
                </a:solidFill>
                <a:cs typeface="Times" charset="0"/>
              </a:rPr>
              <a:t>)</a:t>
            </a:r>
            <a:r>
              <a:rPr lang="en-GB" sz="1400" baseline="30000">
                <a:solidFill>
                  <a:srgbClr val="080808"/>
                </a:solidFill>
                <a:cs typeface="Times" charset="0"/>
              </a:rPr>
              <a:t>1/2</a:t>
            </a:r>
            <a:endParaRPr lang="en-GB" sz="1400">
              <a:solidFill>
                <a:srgbClr val="080808"/>
              </a:solidFill>
              <a:latin typeface="Times New Roman" charset="0"/>
              <a:cs typeface="Times" charset="0"/>
            </a:endParaRPr>
          </a:p>
          <a:p>
            <a:pPr>
              <a:defRPr/>
            </a:pPr>
            <a:r>
              <a:rPr lang="en-GB" sz="1400">
                <a:solidFill>
                  <a:srgbClr val="080808"/>
                </a:solidFill>
                <a:cs typeface="Times" charset="0"/>
              </a:rPr>
              <a:t>d = (n</a:t>
            </a:r>
            <a:r>
              <a:rPr lang="en-GB" sz="1400">
                <a:solidFill>
                  <a:srgbClr val="080808"/>
                </a:solidFill>
                <a:latin typeface="Times New Roman" charset="0"/>
                <a:cs typeface="Times" charset="0"/>
                <a:sym typeface="Symbol" charset="0"/>
              </a:rPr>
              <a:t></a:t>
            </a:r>
            <a:r>
              <a:rPr lang="en-GB" sz="1400">
                <a:solidFill>
                  <a:srgbClr val="080808"/>
                </a:solidFill>
                <a:cs typeface="Times" charset="0"/>
              </a:rPr>
              <a:t>(D</a:t>
            </a:r>
            <a:r>
              <a:rPr lang="en-GB" sz="1400" baseline="30000">
                <a:solidFill>
                  <a:srgbClr val="080808"/>
                </a:solidFill>
                <a:cs typeface="Times" charset="0"/>
              </a:rPr>
              <a:t>2</a:t>
            </a:r>
            <a:r>
              <a:rPr lang="en-GB" sz="1400">
                <a:solidFill>
                  <a:srgbClr val="080808"/>
                </a:solidFill>
                <a:cs typeface="Times" charset="0"/>
              </a:rPr>
              <a:t>+F</a:t>
            </a:r>
            <a:r>
              <a:rPr lang="en-GB" sz="1400" baseline="30000">
                <a:solidFill>
                  <a:srgbClr val="080808"/>
                </a:solidFill>
                <a:cs typeface="Times" charset="0"/>
              </a:rPr>
              <a:t>2</a:t>
            </a:r>
            <a:r>
              <a:rPr lang="en-GB" sz="1400">
                <a:solidFill>
                  <a:srgbClr val="080808"/>
                </a:solidFill>
                <a:cs typeface="Times" charset="0"/>
              </a:rPr>
              <a:t>)</a:t>
            </a:r>
            <a:r>
              <a:rPr lang="en-GB" sz="1400" baseline="30000">
                <a:solidFill>
                  <a:srgbClr val="080808"/>
                </a:solidFill>
                <a:cs typeface="Times" charset="0"/>
              </a:rPr>
              <a:t>1/2</a:t>
            </a:r>
            <a:r>
              <a:rPr lang="en-GB" sz="1400">
                <a:solidFill>
                  <a:srgbClr val="080808"/>
                </a:solidFill>
                <a:cs typeface="Times" charset="0"/>
              </a:rPr>
              <a:t>/D)/2</a:t>
            </a:r>
            <a:endParaRPr lang="en-US" sz="2000">
              <a:solidFill>
                <a:srgbClr val="080808"/>
              </a:solidFill>
              <a:latin typeface="Times New Roman" charset="0"/>
              <a:ea typeface="Times" charset="0"/>
              <a:cs typeface="Times" charset="0"/>
            </a:endParaRPr>
          </a:p>
        </p:txBody>
      </p:sp>
      <p:sp>
        <p:nvSpPr>
          <p:cNvPr id="180422" name="Text Box 198"/>
          <p:cNvSpPr txBox="1">
            <a:spLocks noChangeArrowheads="1"/>
          </p:cNvSpPr>
          <p:nvPr/>
        </p:nvSpPr>
        <p:spPr bwMode="auto">
          <a:xfrm>
            <a:off x="4762500" y="6307138"/>
            <a:ext cx="33274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GB" sz="1400">
                <a:solidFill>
                  <a:srgbClr val="080808"/>
                </a:solidFill>
                <a:cs typeface="Times" charset="0"/>
              </a:rPr>
              <a:t>inter-thick filament spacing = d*(2/</a:t>
            </a:r>
            <a:r>
              <a:rPr lang="en-GB" sz="1400">
                <a:solidFill>
                  <a:srgbClr val="080808"/>
                </a:solidFill>
                <a:latin typeface="Times New Roman" charset="0"/>
                <a:cs typeface="Times" charset="0"/>
                <a:sym typeface="Symbol" charset="0"/>
              </a:rPr>
              <a:t></a:t>
            </a:r>
            <a:r>
              <a:rPr lang="en-GB" sz="1400">
                <a:solidFill>
                  <a:srgbClr val="080808"/>
                </a:solidFill>
                <a:cs typeface="Times" charset="0"/>
              </a:rPr>
              <a:t>3</a:t>
            </a:r>
            <a:r>
              <a:rPr lang="en-GB" sz="1400" i="1">
                <a:solidFill>
                  <a:srgbClr val="080808"/>
                </a:solidFill>
                <a:cs typeface="Times" charset="0"/>
              </a:rPr>
              <a:t>)</a:t>
            </a:r>
            <a:endParaRPr lang="en-US" sz="1400" i="1">
              <a:solidFill>
                <a:srgbClr val="080808"/>
              </a:solidFill>
              <a:cs typeface="Times" charset="0"/>
            </a:endParaRPr>
          </a:p>
        </p:txBody>
      </p:sp>
      <p:sp>
        <p:nvSpPr>
          <p:cNvPr id="180423" name="AutoShape 199"/>
          <p:cNvSpPr>
            <a:spLocks/>
          </p:cNvSpPr>
          <p:nvPr/>
        </p:nvSpPr>
        <p:spPr bwMode="auto">
          <a:xfrm>
            <a:off x="4562475" y="6100763"/>
            <a:ext cx="95251" cy="706437"/>
          </a:xfrm>
          <a:prstGeom prst="rightBrace">
            <a:avLst>
              <a:gd name="adj1" fmla="val 61806"/>
              <a:gd name="adj2" fmla="val 50000"/>
            </a:avLst>
          </a:prstGeom>
          <a:noFill/>
          <a:ln w="12700">
            <a:solidFill>
              <a:srgbClr val="080808"/>
            </a:solidFill>
            <a:round/>
            <a:headEnd type="none" w="sm" len="sm"/>
            <a:tailEnd type="none" w="sm" len="sm"/>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15897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Calculating d</a:t>
            </a:r>
            <a:r>
              <a:rPr lang="en-US" baseline="-25000" dirty="0"/>
              <a:t>10</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Braggs Law</a:t>
            </a:r>
          </a:p>
          <a:p>
            <a:pPr marL="0" indent="0" algn="ctr">
              <a:buNone/>
            </a:pPr>
            <a:r>
              <a:rPr lang="en-US" sz="2800" dirty="0" err="1"/>
              <a:t>nλ</a:t>
            </a:r>
            <a:r>
              <a:rPr lang="en-US" sz="2800" dirty="0"/>
              <a:t> = 2dsinθ</a:t>
            </a:r>
          </a:p>
          <a:p>
            <a:pPr marL="0" indent="0">
              <a:buNone/>
            </a:pPr>
            <a:r>
              <a:rPr lang="en-US" sz="2800" dirty="0"/>
              <a:t> </a:t>
            </a:r>
            <a:r>
              <a:rPr lang="en-US" sz="2800" dirty="0" err="1"/>
              <a:t>θ</a:t>
            </a:r>
            <a:r>
              <a:rPr lang="en-US" sz="2800" dirty="0"/>
              <a:t> is the Bragg angle where 2 is the angle between the diffracted and incident beam</a:t>
            </a:r>
          </a:p>
          <a:p>
            <a:pPr marL="0" indent="0">
              <a:buNone/>
            </a:pPr>
            <a:r>
              <a:rPr lang="en-US" sz="2800" dirty="0"/>
              <a:t>At small angles</a:t>
            </a:r>
          </a:p>
          <a:p>
            <a:pPr marL="0" indent="0" algn="ctr">
              <a:buNone/>
            </a:pPr>
            <a:r>
              <a:rPr lang="el-GR" sz="2800" dirty="0"/>
              <a:t>Θ</a:t>
            </a:r>
            <a:r>
              <a:rPr lang="en-US" sz="2800" dirty="0"/>
              <a:t> = D/2L so that</a:t>
            </a:r>
          </a:p>
          <a:p>
            <a:pPr marL="0" indent="0" algn="ctr">
              <a:buNone/>
            </a:pPr>
            <a:r>
              <a:rPr lang="en-US" sz="2800" dirty="0" err="1"/>
              <a:t>nλ</a:t>
            </a:r>
            <a:r>
              <a:rPr lang="en-US" sz="2800" dirty="0"/>
              <a:t> = 2dD/2L</a:t>
            </a:r>
          </a:p>
          <a:p>
            <a:pPr marL="0" indent="0">
              <a:buNone/>
            </a:pPr>
            <a:r>
              <a:rPr lang="en-US" sz="2800" dirty="0"/>
              <a:t>Or </a:t>
            </a:r>
          </a:p>
          <a:p>
            <a:pPr marL="0" indent="0" algn="ctr">
              <a:buNone/>
            </a:pPr>
            <a:r>
              <a:rPr lang="en-US" sz="2800" dirty="0"/>
              <a:t>d=</a:t>
            </a:r>
            <a:r>
              <a:rPr lang="en-US" sz="2800" dirty="0" err="1"/>
              <a:t>nλL</a:t>
            </a:r>
            <a:r>
              <a:rPr lang="en-US" sz="2800" dirty="0"/>
              <a:t>/D</a:t>
            </a:r>
          </a:p>
          <a:p>
            <a:pPr marL="0" indent="0">
              <a:buNone/>
            </a:pPr>
            <a:r>
              <a:rPr lang="en-US" sz="2800" dirty="0"/>
              <a:t>So d, the spacing between the diffracting planes is inversely proportional to D, the distance from the origin of the diffraction pattern to a diffraction spot </a:t>
            </a:r>
          </a:p>
          <a:p>
            <a:endParaRPr lang="en-US" sz="2800" dirty="0"/>
          </a:p>
        </p:txBody>
      </p:sp>
      <p:sp>
        <p:nvSpPr>
          <p:cNvPr id="4" name="Slide Number Placeholder 3">
            <a:extLst>
              <a:ext uri="{FF2B5EF4-FFF2-40B4-BE49-F238E27FC236}">
                <a16:creationId xmlns:a16="http://schemas.microsoft.com/office/drawing/2014/main" id="{10D2F40B-3473-7246-9FC2-D6ABE6B9E4BF}"/>
              </a:ext>
            </a:extLst>
          </p:cNvPr>
          <p:cNvSpPr>
            <a:spLocks noGrp="1"/>
          </p:cNvSpPr>
          <p:nvPr>
            <p:ph type="sldNum" sz="quarter" idx="12"/>
          </p:nvPr>
        </p:nvSpPr>
        <p:spPr/>
        <p:txBody>
          <a:bodyPr/>
          <a:lstStyle/>
          <a:p>
            <a:pPr>
              <a:defRPr/>
            </a:pPr>
            <a:fld id="{6B4EC7F8-98FC-964D-98DF-CACE04375740}" type="slidenum">
              <a:rPr lang="en-US" smtClean="0"/>
              <a:pPr>
                <a:defRPr/>
              </a:pPr>
              <a:t>19</a:t>
            </a:fld>
            <a:endParaRPr lang="en-US"/>
          </a:p>
        </p:txBody>
      </p:sp>
    </p:spTree>
    <p:extLst>
      <p:ext uri="{BB962C8B-B14F-4D97-AF65-F5344CB8AC3E}">
        <p14:creationId xmlns:p14="http://schemas.microsoft.com/office/powerpoint/2010/main" val="2880239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54D9CA2-9BCB-B947-A71B-E01B28BE9804}" type="slidenum">
              <a:rPr lang="en-US" sz="1400"/>
              <a:pPr algn="r"/>
              <a:t>2</a:t>
            </a:fld>
            <a:endParaRPr lang="en-US" sz="1400"/>
          </a:p>
        </p:txBody>
      </p:sp>
      <p:sp>
        <p:nvSpPr>
          <p:cNvPr id="31746" name="Rectangle 2"/>
          <p:cNvSpPr>
            <a:spLocks noGrp="1" noChangeArrowheads="1"/>
          </p:cNvSpPr>
          <p:nvPr>
            <p:ph type="title" idx="4294967295"/>
          </p:nvPr>
        </p:nvSpPr>
        <p:spPr>
          <a:xfrm>
            <a:off x="1981200" y="304800"/>
            <a:ext cx="6400800" cy="1143000"/>
          </a:xfrm>
        </p:spPr>
        <p:txBody>
          <a:bodyPr/>
          <a:lstStyle/>
          <a:p>
            <a:r>
              <a:rPr lang="en-US" dirty="0">
                <a:latin typeface="Times New Roman" charset="0"/>
                <a:ea typeface="ＭＳ Ｐゴシック" charset="0"/>
              </a:rPr>
              <a:t>Why X-ray Diffraction of Muscle?</a:t>
            </a:r>
          </a:p>
        </p:txBody>
      </p:sp>
      <p:sp>
        <p:nvSpPr>
          <p:cNvPr id="31747" name="Rectangle 3"/>
          <p:cNvSpPr>
            <a:spLocks noGrp="1" noChangeArrowheads="1"/>
          </p:cNvSpPr>
          <p:nvPr>
            <p:ph type="body" idx="4294967295"/>
          </p:nvPr>
        </p:nvSpPr>
        <p:spPr>
          <a:xfrm>
            <a:off x="914400" y="1676400"/>
            <a:ext cx="7340600" cy="5181600"/>
          </a:xfrm>
        </p:spPr>
        <p:txBody>
          <a:bodyPr/>
          <a:lstStyle/>
          <a:p>
            <a:pPr>
              <a:lnSpc>
                <a:spcPct val="90000"/>
              </a:lnSpc>
            </a:pPr>
            <a:r>
              <a:rPr lang="en-US">
                <a:latin typeface="Times New Roman" charset="0"/>
                <a:ea typeface="ＭＳ Ｐゴシック" charset="0"/>
              </a:rPr>
              <a:t>Force producing events occur on the time scale of ≤ 1 ms</a:t>
            </a:r>
          </a:p>
          <a:p>
            <a:pPr>
              <a:lnSpc>
                <a:spcPct val="90000"/>
              </a:lnSpc>
            </a:pPr>
            <a:r>
              <a:rPr lang="en-US">
                <a:latin typeface="Times New Roman" charset="0"/>
                <a:ea typeface="ＭＳ Ｐゴシック" charset="0"/>
              </a:rPr>
              <a:t>Relevant size scale is 5 - 50 nm for molecular machinery</a:t>
            </a:r>
          </a:p>
          <a:p>
            <a:pPr>
              <a:lnSpc>
                <a:spcPct val="90000"/>
              </a:lnSpc>
            </a:pPr>
            <a:r>
              <a:rPr lang="en-US">
                <a:latin typeface="Times New Roman" charset="0"/>
                <a:ea typeface="ＭＳ Ｐゴシック" charset="0"/>
              </a:rPr>
              <a:t>X-ray diffraction only technique that allows simultaneous collection of structural and physiological information on this time scale</a:t>
            </a:r>
          </a:p>
          <a:p>
            <a:pPr>
              <a:lnSpc>
                <a:spcPct val="90000"/>
              </a:lnSpc>
            </a:pPr>
            <a:r>
              <a:rPr lang="en-US">
                <a:latin typeface="Times New Roman" charset="0"/>
                <a:ea typeface="ＭＳ Ｐゴシック" charset="0"/>
              </a:rPr>
              <a:t>Can be used on </a:t>
            </a:r>
            <a:r>
              <a:rPr lang="en-US" i="1">
                <a:latin typeface="Times New Roman" charset="0"/>
                <a:ea typeface="ＭＳ Ｐゴシック" charset="0"/>
              </a:rPr>
              <a:t>living</a:t>
            </a:r>
            <a:r>
              <a:rPr lang="en-US">
                <a:latin typeface="Times New Roman" charset="0"/>
                <a:ea typeface="ＭＳ Ｐゴシック" charset="0"/>
              </a:rPr>
              <a:t> systems to do </a:t>
            </a:r>
            <a:r>
              <a:rPr lang="en-US" i="1">
                <a:latin typeface="Times New Roman" charset="0"/>
                <a:ea typeface="ＭＳ Ｐゴシック" charset="0"/>
              </a:rPr>
              <a:t>real physiological experiments</a:t>
            </a:r>
            <a:endParaRPr lang="en-US" sz="2400">
              <a:latin typeface="Times New Roman" charset="0"/>
              <a:ea typeface="ＭＳ Ｐゴシック" charset="0"/>
            </a:endParaRPr>
          </a:p>
          <a:p>
            <a:pPr>
              <a:lnSpc>
                <a:spcPct val="90000"/>
              </a:lnSpc>
              <a:buFontTx/>
              <a:buNone/>
            </a:pPr>
            <a:endParaRPr lang="en-US" sz="1400" i="1">
              <a:latin typeface="Times New Roman" charset="0"/>
              <a:ea typeface="ＭＳ Ｐゴシック" charset="0"/>
            </a:endParaRPr>
          </a:p>
        </p:txBody>
      </p:sp>
      <p:sp>
        <p:nvSpPr>
          <p:cNvPr id="31748"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1B42B65-6699-AD47-A6A0-21E0B77BE508}" type="slidenum">
              <a:rPr lang="en-US" sz="1400"/>
              <a:pPr/>
              <a:t>2</a:t>
            </a:fld>
            <a:endParaRPr lang="en-US" sz="1400"/>
          </a:p>
        </p:txBody>
      </p:sp>
      <p:pic>
        <p:nvPicPr>
          <p:cNvPr id="6" name="Picture 3" descr="BioCATlogo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1828800" cy="169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Hexagonal pattern selection rule</a:t>
            </a:r>
          </a:p>
        </p:txBody>
      </p:sp>
      <p:sp>
        <p:nvSpPr>
          <p:cNvPr id="3" name="Content Placeholder 2"/>
          <p:cNvSpPr>
            <a:spLocks noGrp="1"/>
          </p:cNvSpPr>
          <p:nvPr>
            <p:ph idx="1"/>
          </p:nvPr>
        </p:nvSpPr>
        <p:spPr/>
        <p:txBody>
          <a:bodyPr/>
          <a:lstStyle/>
          <a:p>
            <a:r>
              <a:rPr lang="en-US" dirty="0"/>
              <a:t>The distances from the center of the pattern to each of the outer reflections (</a:t>
            </a:r>
            <a:r>
              <a:rPr lang="en-US" dirty="0" err="1"/>
              <a:t>S</a:t>
            </a:r>
            <a:r>
              <a:rPr lang="en-US" baseline="-25000" dirty="0" err="1"/>
              <a:t>h,k</a:t>
            </a:r>
            <a:r>
              <a:rPr lang="en-US" dirty="0"/>
              <a:t>) are related to the  distance from the center to the first strong 1,0 reflection, S</a:t>
            </a:r>
            <a:r>
              <a:rPr lang="en-US" baseline="-25000" dirty="0"/>
              <a:t>10</a:t>
            </a:r>
            <a:r>
              <a:rPr lang="en-US" dirty="0"/>
              <a:t>, by </a:t>
            </a:r>
            <a:r>
              <a:rPr lang="en-US" dirty="0" err="1"/>
              <a:t>S</a:t>
            </a:r>
            <a:r>
              <a:rPr lang="en-US" baseline="-25000" dirty="0" err="1"/>
              <a:t>h,k</a:t>
            </a:r>
            <a:r>
              <a:rPr lang="en-US" dirty="0"/>
              <a:t> = S</a:t>
            </a:r>
            <a:r>
              <a:rPr lang="en-US" baseline="-25000" dirty="0"/>
              <a:t>10</a:t>
            </a:r>
            <a:r>
              <a:rPr lang="en-US" dirty="0"/>
              <a:t>√(h</a:t>
            </a:r>
            <a:r>
              <a:rPr lang="en-US" baseline="30000" dirty="0"/>
              <a:t>2</a:t>
            </a:r>
            <a:r>
              <a:rPr lang="en-US" dirty="0"/>
              <a:t> + k</a:t>
            </a:r>
            <a:r>
              <a:rPr lang="en-US" baseline="30000" dirty="0"/>
              <a:t>2</a:t>
            </a:r>
            <a:r>
              <a:rPr lang="en-US" dirty="0"/>
              <a:t> + </a:t>
            </a:r>
            <a:r>
              <a:rPr lang="en-US" dirty="0" err="1"/>
              <a:t>hk</a:t>
            </a:r>
            <a:r>
              <a:rPr lang="en-US" dirty="0"/>
              <a:t>) where  h and k are the Miller indices of each reflection. Notice that several combinations of h and k values will give rise to the same </a:t>
            </a:r>
            <a:r>
              <a:rPr lang="en-US" dirty="0" err="1"/>
              <a:t>S</a:t>
            </a:r>
            <a:r>
              <a:rPr lang="en-US" baseline="-25000" dirty="0" err="1"/>
              <a:t>h,k</a:t>
            </a:r>
            <a:r>
              <a:rPr lang="en-US" baseline="-25000" dirty="0"/>
              <a:t> </a:t>
            </a:r>
            <a:r>
              <a:rPr lang="en-US" dirty="0"/>
              <a:t>meaning that X-ray reflections will superimpose.</a:t>
            </a:r>
          </a:p>
        </p:txBody>
      </p:sp>
      <p:sp>
        <p:nvSpPr>
          <p:cNvPr id="4" name="Slide Number Placeholder 3">
            <a:extLst>
              <a:ext uri="{FF2B5EF4-FFF2-40B4-BE49-F238E27FC236}">
                <a16:creationId xmlns:a16="http://schemas.microsoft.com/office/drawing/2014/main" id="{A8DAFC41-679C-E442-BD0B-121411C63645}"/>
              </a:ext>
            </a:extLst>
          </p:cNvPr>
          <p:cNvSpPr>
            <a:spLocks noGrp="1"/>
          </p:cNvSpPr>
          <p:nvPr>
            <p:ph type="sldNum" sz="quarter" idx="12"/>
          </p:nvPr>
        </p:nvSpPr>
        <p:spPr/>
        <p:txBody>
          <a:bodyPr/>
          <a:lstStyle/>
          <a:p>
            <a:pPr>
              <a:defRPr/>
            </a:pPr>
            <a:fld id="{6B4EC7F8-98FC-964D-98DF-CACE04375740}" type="slidenum">
              <a:rPr lang="en-US" smtClean="0"/>
              <a:pPr>
                <a:defRPr/>
              </a:pPr>
              <a:t>20</a:t>
            </a:fld>
            <a:endParaRPr lang="en-US"/>
          </a:p>
        </p:txBody>
      </p:sp>
    </p:spTree>
    <p:extLst>
      <p:ext uri="{BB962C8B-B14F-4D97-AF65-F5344CB8AC3E}">
        <p14:creationId xmlns:p14="http://schemas.microsoft.com/office/powerpoint/2010/main" val="17629815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Estimating lattice disorder parameters from peak widths</a:t>
            </a:r>
          </a:p>
        </p:txBody>
      </p:sp>
      <p:sp>
        <p:nvSpPr>
          <p:cNvPr id="3" name="Content Placeholder 2"/>
          <p:cNvSpPr>
            <a:spLocks noGrp="1"/>
          </p:cNvSpPr>
          <p:nvPr>
            <p:ph idx="1"/>
          </p:nvPr>
        </p:nvSpPr>
        <p:spPr/>
        <p:txBody>
          <a:bodyPr>
            <a:normAutofit fontScale="85000" lnSpcReduction="10000"/>
          </a:bodyPr>
          <a:lstStyle/>
          <a:p>
            <a:r>
              <a:rPr lang="en-US" dirty="0"/>
              <a:t>The width of the Gaussian representing a given diffraction peak </a:t>
            </a:r>
            <a:r>
              <a:rPr lang="en-US" dirty="0" err="1"/>
              <a:t>σ</a:t>
            </a:r>
            <a:r>
              <a:rPr lang="en-US" baseline="-25000" dirty="0" err="1"/>
              <a:t>h,k</a:t>
            </a:r>
            <a:r>
              <a:rPr lang="en-US" dirty="0"/>
              <a:t> can be expressed as</a:t>
            </a:r>
          </a:p>
          <a:p>
            <a:r>
              <a:rPr lang="el-GR" dirty="0"/>
              <a:t>σ</a:t>
            </a:r>
            <a:r>
              <a:rPr lang="el-GR" baseline="-25000" dirty="0"/>
              <a:t>h,k</a:t>
            </a:r>
            <a:r>
              <a:rPr lang="en-US" dirty="0"/>
              <a:t> = </a:t>
            </a:r>
            <a:r>
              <a:rPr lang="el-GR" dirty="0"/>
              <a:t>√(σ</a:t>
            </a:r>
            <a:r>
              <a:rPr lang="el-GR" baseline="-25000" dirty="0"/>
              <a:t>c</a:t>
            </a:r>
            <a:r>
              <a:rPr lang="el-GR" baseline="30000" dirty="0"/>
              <a:t>2</a:t>
            </a:r>
            <a:r>
              <a:rPr lang="el-GR" dirty="0"/>
              <a:t>+ σ</a:t>
            </a:r>
            <a:r>
              <a:rPr lang="el-GR" baseline="-25000" dirty="0"/>
              <a:t>d</a:t>
            </a:r>
            <a:r>
              <a:rPr lang="el-GR" baseline="30000" dirty="0"/>
              <a:t>2</a:t>
            </a:r>
            <a:r>
              <a:rPr lang="el-GR" dirty="0"/>
              <a:t>S</a:t>
            </a:r>
            <a:r>
              <a:rPr lang="el-GR" baseline="-25000" dirty="0"/>
              <a:t>hk</a:t>
            </a:r>
            <a:r>
              <a:rPr lang="el-GR" dirty="0"/>
              <a:t> + σ</a:t>
            </a:r>
            <a:r>
              <a:rPr lang="el-GR" baseline="-25000" dirty="0"/>
              <a:t>s</a:t>
            </a:r>
            <a:r>
              <a:rPr lang="en-US" baseline="30000" dirty="0"/>
              <a:t>2</a:t>
            </a:r>
            <a:r>
              <a:rPr lang="en-US" dirty="0"/>
              <a:t>S</a:t>
            </a:r>
            <a:r>
              <a:rPr lang="en-US" baseline="-25000" dirty="0"/>
              <a:t>hk</a:t>
            </a:r>
            <a:r>
              <a:rPr lang="en-US" baseline="30000" dirty="0"/>
              <a:t>2</a:t>
            </a:r>
            <a:r>
              <a:rPr lang="en-US" dirty="0"/>
              <a:t>) where </a:t>
            </a:r>
            <a:r>
              <a:rPr lang="en-US" dirty="0" err="1"/>
              <a:t>S</a:t>
            </a:r>
            <a:r>
              <a:rPr lang="en-US" baseline="-25000" dirty="0" err="1"/>
              <a:t>hk</a:t>
            </a:r>
            <a:r>
              <a:rPr lang="en-US" dirty="0"/>
              <a:t> = √(h</a:t>
            </a:r>
            <a:r>
              <a:rPr lang="en-US" baseline="30000" dirty="0"/>
              <a:t>2</a:t>
            </a:r>
            <a:r>
              <a:rPr lang="en-US" dirty="0"/>
              <a:t> + k</a:t>
            </a:r>
            <a:r>
              <a:rPr lang="en-US" baseline="30000" dirty="0"/>
              <a:t>2 </a:t>
            </a:r>
            <a:r>
              <a:rPr lang="en-US" dirty="0"/>
              <a:t>+ </a:t>
            </a:r>
            <a:r>
              <a:rPr lang="en-US" dirty="0" err="1"/>
              <a:t>hk</a:t>
            </a:r>
            <a:r>
              <a:rPr lang="en-US" dirty="0"/>
              <a:t>).  </a:t>
            </a:r>
            <a:r>
              <a:rPr lang="en-US" dirty="0" err="1"/>
              <a:t>σ</a:t>
            </a:r>
            <a:r>
              <a:rPr lang="en-US" baseline="-25000" dirty="0" err="1"/>
              <a:t>c</a:t>
            </a:r>
            <a:r>
              <a:rPr lang="en-US" dirty="0"/>
              <a:t> is the known width of the X-ray beam, </a:t>
            </a:r>
            <a:r>
              <a:rPr lang="en-US" dirty="0" err="1"/>
              <a:t>σ</a:t>
            </a:r>
            <a:r>
              <a:rPr lang="en-US" baseline="-25000" dirty="0" err="1"/>
              <a:t>d</a:t>
            </a:r>
            <a:r>
              <a:rPr lang="en-US" dirty="0"/>
              <a:t> is related to the amount of heterogeneity in inter-filament spacing among the myofibrils, and </a:t>
            </a:r>
            <a:r>
              <a:rPr lang="en-US" dirty="0" err="1"/>
              <a:t>σ</a:t>
            </a:r>
            <a:r>
              <a:rPr lang="en-US" baseline="-25000" dirty="0" err="1"/>
              <a:t>s</a:t>
            </a:r>
            <a:r>
              <a:rPr lang="en-US" dirty="0"/>
              <a:t> is related to the amount of </a:t>
            </a:r>
            <a:r>
              <a:rPr lang="en-US" dirty="0" err="1"/>
              <a:t>paracrystalline</a:t>
            </a:r>
            <a:r>
              <a:rPr lang="en-US" dirty="0"/>
              <a:t> (liquid-like) disorder of the </a:t>
            </a:r>
            <a:r>
              <a:rPr lang="en-US" dirty="0" err="1"/>
              <a:t>myofilaments</a:t>
            </a:r>
            <a:r>
              <a:rPr lang="en-US" dirty="0"/>
              <a:t> in the hexagonal lattice.</a:t>
            </a:r>
          </a:p>
          <a:p>
            <a:r>
              <a:rPr lang="en-US" dirty="0"/>
              <a:t>These are all interesting physiological </a:t>
            </a:r>
            <a:r>
              <a:rPr lang="en-US" dirty="0" err="1"/>
              <a:t>paramaters</a:t>
            </a:r>
            <a:endParaRPr lang="en-US" dirty="0"/>
          </a:p>
        </p:txBody>
      </p:sp>
      <p:sp>
        <p:nvSpPr>
          <p:cNvPr id="4" name="Slide Number Placeholder 3">
            <a:extLst>
              <a:ext uri="{FF2B5EF4-FFF2-40B4-BE49-F238E27FC236}">
                <a16:creationId xmlns:a16="http://schemas.microsoft.com/office/drawing/2014/main" id="{53C9880C-9CB5-A748-B76A-BF60E0D4CE8B}"/>
              </a:ext>
            </a:extLst>
          </p:cNvPr>
          <p:cNvSpPr>
            <a:spLocks noGrp="1"/>
          </p:cNvSpPr>
          <p:nvPr>
            <p:ph type="sldNum" sz="quarter" idx="12"/>
          </p:nvPr>
        </p:nvSpPr>
        <p:spPr/>
        <p:txBody>
          <a:bodyPr/>
          <a:lstStyle/>
          <a:p>
            <a:pPr>
              <a:defRPr/>
            </a:pPr>
            <a:fld id="{6B4EC7F8-98FC-964D-98DF-CACE04375740}" type="slidenum">
              <a:rPr lang="en-US" smtClean="0"/>
              <a:pPr>
                <a:defRPr/>
              </a:pPr>
              <a:t>21</a:t>
            </a:fld>
            <a:endParaRPr lang="en-US"/>
          </a:p>
        </p:txBody>
      </p:sp>
    </p:spTree>
    <p:extLst>
      <p:ext uri="{BB962C8B-B14F-4D97-AF65-F5344CB8AC3E}">
        <p14:creationId xmlns:p14="http://schemas.microsoft.com/office/powerpoint/2010/main" val="2014078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84" y="1446609"/>
            <a:ext cx="6357938" cy="476845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53641" y="267891"/>
            <a:ext cx="7768828" cy="803584"/>
          </a:xfrm>
          <a:prstGeom prst="rect">
            <a:avLst/>
          </a:prstGeom>
          <a:solidFill>
            <a:schemeClr val="accent2">
              <a:lumMod val="20000"/>
              <a:lumOff val="80000"/>
            </a:schemeClr>
          </a:solidFill>
        </p:spPr>
        <p:txBody>
          <a:bodyPr wrap="square" lIns="64291" tIns="32146" rIns="64291" bIns="32146" rtlCol="0">
            <a:spAutoFit/>
          </a:bodyPr>
          <a:lstStyle/>
          <a:p>
            <a:r>
              <a:rPr lang="en-US" b="1" dirty="0"/>
              <a:t>Intensity of Equatorial Reflections as a Measure of </a:t>
            </a:r>
            <a:r>
              <a:rPr lang="en-US" b="1" dirty="0" err="1"/>
              <a:t>Crossbridge</a:t>
            </a:r>
            <a:r>
              <a:rPr lang="en-US" b="1" dirty="0"/>
              <a:t> Position</a:t>
            </a:r>
          </a:p>
        </p:txBody>
      </p:sp>
      <p:sp>
        <p:nvSpPr>
          <p:cNvPr id="4" name="TextBox 3"/>
          <p:cNvSpPr txBox="1"/>
          <p:nvPr/>
        </p:nvSpPr>
        <p:spPr>
          <a:xfrm>
            <a:off x="7108031" y="1714500"/>
            <a:ext cx="2035969" cy="3481239"/>
          </a:xfrm>
          <a:prstGeom prst="rect">
            <a:avLst/>
          </a:prstGeom>
          <a:noFill/>
        </p:spPr>
        <p:txBody>
          <a:bodyPr wrap="square" lIns="64291" tIns="32146" rIns="64291" bIns="32146" rtlCol="0">
            <a:spAutoFit/>
          </a:bodyPr>
          <a:lstStyle/>
          <a:p>
            <a:r>
              <a:rPr lang="en-US" sz="2200" b="1" dirty="0"/>
              <a:t>When </a:t>
            </a:r>
            <a:r>
              <a:rPr lang="en-US" sz="2200" b="1" dirty="0" err="1"/>
              <a:t>crossbridges</a:t>
            </a:r>
            <a:r>
              <a:rPr lang="en-US" sz="2200" b="1" dirty="0"/>
              <a:t> reach out and bind to actin there is an increase in the equatorial intensity ratio I</a:t>
            </a:r>
            <a:r>
              <a:rPr lang="en-US" sz="2200" b="1" baseline="-25000" dirty="0"/>
              <a:t>11</a:t>
            </a:r>
            <a:r>
              <a:rPr lang="en-US" sz="2200" b="1" dirty="0"/>
              <a:t>/I</a:t>
            </a:r>
            <a:r>
              <a:rPr lang="en-US" sz="2200" b="1" baseline="-25000" dirty="0"/>
              <a:t>10</a:t>
            </a:r>
          </a:p>
          <a:p>
            <a:endParaRPr lang="en-US" dirty="0"/>
          </a:p>
        </p:txBody>
      </p:sp>
      <p:sp>
        <p:nvSpPr>
          <p:cNvPr id="2" name="Slide Number Placeholder 1">
            <a:extLst>
              <a:ext uri="{FF2B5EF4-FFF2-40B4-BE49-F238E27FC236}">
                <a16:creationId xmlns:a16="http://schemas.microsoft.com/office/drawing/2014/main" id="{81D467BE-19F7-3B4B-A200-11DDD54FED47}"/>
              </a:ext>
            </a:extLst>
          </p:cNvPr>
          <p:cNvSpPr>
            <a:spLocks noGrp="1"/>
          </p:cNvSpPr>
          <p:nvPr>
            <p:ph type="sldNum" sz="quarter" idx="12"/>
          </p:nvPr>
        </p:nvSpPr>
        <p:spPr/>
        <p:txBody>
          <a:bodyPr/>
          <a:lstStyle/>
          <a:p>
            <a:pPr>
              <a:defRPr/>
            </a:pPr>
            <a:fld id="{6B4EC7F8-98FC-964D-98DF-CACE04375740}" type="slidenum">
              <a:rPr lang="en-US" smtClean="0"/>
              <a:pPr>
                <a:defRPr/>
              </a:pPr>
              <a:t>22</a:t>
            </a:fld>
            <a:endParaRPr lang="en-US"/>
          </a:p>
        </p:txBody>
      </p:sp>
    </p:spTree>
    <p:extLst>
      <p:ext uri="{BB962C8B-B14F-4D97-AF65-F5344CB8AC3E}">
        <p14:creationId xmlns:p14="http://schemas.microsoft.com/office/powerpoint/2010/main" val="1241873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905000" y="457200"/>
            <a:ext cx="67056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dirty="0"/>
              <a:t>I</a:t>
            </a:r>
            <a:r>
              <a:rPr lang="en-US" sz="3200" baseline="-25000" dirty="0"/>
              <a:t>1,1</a:t>
            </a:r>
            <a:r>
              <a:rPr lang="en-US" sz="3200" dirty="0"/>
              <a:t>/I</a:t>
            </a:r>
            <a:r>
              <a:rPr lang="en-US" sz="3200" baseline="-25000" dirty="0"/>
              <a:t>1,0  </a:t>
            </a:r>
            <a:r>
              <a:rPr lang="en-US" altLang="zh-CN" sz="3200" b="1" dirty="0"/>
              <a:t>in mouse skeletal muscle</a:t>
            </a:r>
            <a:endParaRPr lang="en-US" sz="3200" b="1" dirty="0"/>
          </a:p>
        </p:txBody>
      </p:sp>
      <p:sp>
        <p:nvSpPr>
          <p:cNvPr id="4" name="矩形 19"/>
          <p:cNvSpPr/>
          <p:nvPr/>
        </p:nvSpPr>
        <p:spPr>
          <a:xfrm>
            <a:off x="571156" y="3609471"/>
            <a:ext cx="3733799" cy="707886"/>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A linear relationship in </a:t>
            </a:r>
            <a:r>
              <a:rPr lang="el-GR" sz="2000" b="1" dirty="0"/>
              <a:t> </a:t>
            </a:r>
            <a:r>
              <a:rPr lang="en-US" altLang="zh-CN" sz="2000" dirty="0"/>
              <a:t>equatorial </a:t>
            </a:r>
            <a:r>
              <a:rPr lang="en-US" altLang="zh-CN" sz="2000" dirty="0">
                <a:latin typeface="Times New Roman" panose="02020603050405020304" pitchFamily="18" charset="0"/>
                <a:cs typeface="Times New Roman" panose="02020603050405020304" pitchFamily="18" charset="0"/>
              </a:rPr>
              <a:t>intensity change to applied tension</a:t>
            </a:r>
            <a:endParaRPr lang="zh-CN" altLang="en-US" sz="2000" dirty="0">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extLst/>
          </p:nvPr>
        </p:nvGraphicFramePr>
        <p:xfrm>
          <a:off x="4590256" y="1111250"/>
          <a:ext cx="3887788" cy="2782888"/>
        </p:xfrm>
        <a:graphic>
          <a:graphicData uri="http://schemas.openxmlformats.org/presentationml/2006/ole">
            <mc:AlternateContent xmlns:mc="http://schemas.openxmlformats.org/markup-compatibility/2006">
              <mc:Choice xmlns:v="urn:schemas-microsoft-com:vml" Requires="v">
                <p:oleObj spid="_x0000_s155667" name="Prism 7" r:id="rId4" imgW="3887640" imgH="2782800" progId="Prism7.Document">
                  <p:embed/>
                </p:oleObj>
              </mc:Choice>
              <mc:Fallback>
                <p:oleObj name="Prism 7" r:id="rId4" imgW="3887640" imgH="2782800" progId="Prism7.Document">
                  <p:embed/>
                  <p:pic>
                    <p:nvPicPr>
                      <p:cNvPr id="6" name="Object 5"/>
                      <p:cNvPicPr/>
                      <p:nvPr/>
                    </p:nvPicPr>
                    <p:blipFill>
                      <a:blip r:embed="rId5"/>
                      <a:stretch>
                        <a:fillRect/>
                      </a:stretch>
                    </p:blipFill>
                    <p:spPr>
                      <a:xfrm>
                        <a:off x="4590256" y="1111250"/>
                        <a:ext cx="3887788" cy="2782888"/>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625975" y="3692525"/>
          <a:ext cx="3816350" cy="2782888"/>
        </p:xfrm>
        <a:graphic>
          <a:graphicData uri="http://schemas.openxmlformats.org/presentationml/2006/ole">
            <mc:AlternateContent xmlns:mc="http://schemas.openxmlformats.org/markup-compatibility/2006">
              <mc:Choice xmlns:v="urn:schemas-microsoft-com:vml" Requires="v">
                <p:oleObj spid="_x0000_s155668" name="Prism 7" r:id="rId6" imgW="3816000" imgH="2782800" progId="Prism7.Document">
                  <p:embed/>
                </p:oleObj>
              </mc:Choice>
              <mc:Fallback>
                <p:oleObj name="Prism 7" r:id="rId6" imgW="3816000" imgH="2782800" progId="Prism7.Document">
                  <p:embed/>
                  <p:pic>
                    <p:nvPicPr>
                      <p:cNvPr id="7" name="Object 6"/>
                      <p:cNvPicPr/>
                      <p:nvPr/>
                    </p:nvPicPr>
                    <p:blipFill>
                      <a:blip r:embed="rId7"/>
                      <a:stretch>
                        <a:fillRect/>
                      </a:stretch>
                    </p:blipFill>
                    <p:spPr>
                      <a:xfrm>
                        <a:off x="4625975" y="3692525"/>
                        <a:ext cx="3816350" cy="2782888"/>
                      </a:xfrm>
                      <a:prstGeom prst="rect">
                        <a:avLst/>
                      </a:prstGeom>
                    </p:spPr>
                  </p:pic>
                </p:oleObj>
              </mc:Fallback>
            </mc:AlternateContent>
          </a:graphicData>
        </a:graphic>
      </p:graphicFrame>
      <p:sp>
        <p:nvSpPr>
          <p:cNvPr id="9" name="TextBox 8"/>
          <p:cNvSpPr txBox="1"/>
          <p:nvPr/>
        </p:nvSpPr>
        <p:spPr>
          <a:xfrm>
            <a:off x="5334000" y="1447800"/>
            <a:ext cx="381000" cy="461665"/>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5464865" y="3733800"/>
            <a:ext cx="381000" cy="461665"/>
          </a:xfrm>
          <a:prstGeom prst="rect">
            <a:avLst/>
          </a:prstGeom>
          <a:solidFill>
            <a:schemeClr val="bg1"/>
          </a:solidFill>
        </p:spPr>
        <p:txBody>
          <a:bodyPr wrap="square" rtlCol="0">
            <a:spAutoFit/>
          </a:bodyPr>
          <a:lstStyle/>
          <a:p>
            <a:endParaRPr lang="en-US" dirty="0"/>
          </a:p>
        </p:txBody>
      </p:sp>
      <p:sp>
        <p:nvSpPr>
          <p:cNvPr id="8" name="Rectangle 7"/>
          <p:cNvSpPr/>
          <p:nvPr/>
        </p:nvSpPr>
        <p:spPr bwMode="auto">
          <a:xfrm>
            <a:off x="5334000" y="2133600"/>
            <a:ext cx="1295400" cy="106680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graphicFrame>
        <p:nvGraphicFramePr>
          <p:cNvPr id="12" name="Chart 11"/>
          <p:cNvGraphicFramePr>
            <a:graphicFrameLocks/>
          </p:cNvGraphicFramePr>
          <p:nvPr>
            <p:extLst/>
          </p:nvPr>
        </p:nvGraphicFramePr>
        <p:xfrm>
          <a:off x="4724400" y="968796"/>
          <a:ext cx="4523091" cy="2948734"/>
        </p:xfrm>
        <a:graphic>
          <a:graphicData uri="http://schemas.openxmlformats.org/drawingml/2006/chart">
            <c:chart xmlns:c="http://schemas.openxmlformats.org/drawingml/2006/chart" xmlns:r="http://schemas.openxmlformats.org/officeDocument/2006/relationships" r:id="rId8"/>
          </a:graphicData>
        </a:graphic>
      </p:graphicFrame>
      <p:sp>
        <p:nvSpPr>
          <p:cNvPr id="13" name="矩形 19"/>
          <p:cNvSpPr/>
          <p:nvPr/>
        </p:nvSpPr>
        <p:spPr>
          <a:xfrm>
            <a:off x="532880" y="4648200"/>
            <a:ext cx="4057376" cy="1323439"/>
          </a:xfrm>
          <a:prstGeom prst="rect">
            <a:avLst/>
          </a:prstGeom>
        </p:spPr>
        <p:txBody>
          <a:bodyPr wrap="square">
            <a:spAutoFit/>
          </a:bodyPr>
          <a:lstStyle/>
          <a:p>
            <a:pPr algn="just"/>
            <a:r>
              <a:rPr lang="en-US" altLang="zh-CN" sz="2000" dirty="0">
                <a:latin typeface="Times New Roman" panose="02020603050405020304" pitchFamily="18" charset="0"/>
                <a:cs typeface="Times New Roman" panose="02020603050405020304" pitchFamily="18" charset="0"/>
              </a:rPr>
              <a:t>Consistent with studies on cardiac muscle: intensity ratio </a:t>
            </a:r>
            <a:r>
              <a:rPr lang="en-US" sz="2000" dirty="0"/>
              <a:t>correlates well with tension especially during the early phase of contraction</a:t>
            </a:r>
            <a:endParaRPr lang="zh-CN" altLang="en-US" sz="2000" dirty="0">
              <a:latin typeface="Times New Roman" panose="02020603050405020304" pitchFamily="18" charset="0"/>
              <a:cs typeface="Times New Roman" panose="02020603050405020304" pitchFamily="18" charset="0"/>
            </a:endParaRPr>
          </a:p>
        </p:txBody>
      </p:sp>
      <p:sp>
        <p:nvSpPr>
          <p:cNvPr id="15" name="Rectangle 14"/>
          <p:cNvSpPr/>
          <p:nvPr/>
        </p:nvSpPr>
        <p:spPr>
          <a:xfrm>
            <a:off x="685800" y="6302482"/>
            <a:ext cx="4133056" cy="283884"/>
          </a:xfrm>
          <a:prstGeom prst="rect">
            <a:avLst/>
          </a:prstGeom>
        </p:spPr>
        <p:txBody>
          <a:bodyPr wrap="square">
            <a:spAutoFit/>
          </a:bodyPr>
          <a:lstStyle/>
          <a:p>
            <a:pPr algn="just"/>
            <a:r>
              <a:rPr lang="en-US" sz="1200" dirty="0"/>
              <a:t>(Matsubara </a:t>
            </a:r>
            <a:r>
              <a:rPr lang="en-US" sz="1200" dirty="0" err="1"/>
              <a:t>Annu</a:t>
            </a:r>
            <a:r>
              <a:rPr lang="en-US" sz="1200" dirty="0"/>
              <a:t>. Rev. </a:t>
            </a:r>
            <a:r>
              <a:rPr lang="en-US" sz="1200" dirty="0" err="1"/>
              <a:t>Biophys</a:t>
            </a:r>
            <a:r>
              <a:rPr lang="en-US" sz="1200" dirty="0"/>
              <a:t>. </a:t>
            </a:r>
            <a:r>
              <a:rPr lang="en-US" sz="1200" dirty="0" err="1"/>
              <a:t>Bioeng</a:t>
            </a:r>
            <a:r>
              <a:rPr lang="en-US" sz="1200" dirty="0"/>
              <a:t>., 9 (1980)</a:t>
            </a:r>
            <a:endParaRPr lang="zh-CN" altLang="en-US" sz="12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extLst/>
          </p:nvPr>
        </p:nvGraphicFramePr>
        <p:xfrm>
          <a:off x="381000" y="1371600"/>
          <a:ext cx="3816125" cy="2367534"/>
        </p:xfrm>
        <a:graphic>
          <a:graphicData uri="http://schemas.openxmlformats.org/presentationml/2006/ole">
            <mc:AlternateContent xmlns:mc="http://schemas.openxmlformats.org/markup-compatibility/2006">
              <mc:Choice xmlns:v="urn:schemas-microsoft-com:vml" Requires="v">
                <p:oleObj spid="_x0000_s155669" name="Prism 7" r:id="rId9" imgW="3979080" imgH="2470320" progId="Prism7.Document">
                  <p:embed/>
                </p:oleObj>
              </mc:Choice>
              <mc:Fallback>
                <p:oleObj name="Prism 7" r:id="rId9" imgW="3979080" imgH="2470320" progId="Prism7.Document">
                  <p:embed/>
                  <p:pic>
                    <p:nvPicPr>
                      <p:cNvPr id="11" name="Object 10"/>
                      <p:cNvPicPr/>
                      <p:nvPr/>
                    </p:nvPicPr>
                    <p:blipFill>
                      <a:blip r:embed="rId10"/>
                      <a:stretch>
                        <a:fillRect/>
                      </a:stretch>
                    </p:blipFill>
                    <p:spPr>
                      <a:xfrm>
                        <a:off x="381000" y="1371600"/>
                        <a:ext cx="3816125" cy="2367534"/>
                      </a:xfrm>
                      <a:prstGeom prst="rect">
                        <a:avLst/>
                      </a:prstGeom>
                    </p:spPr>
                  </p:pic>
                </p:oleObj>
              </mc:Fallback>
            </mc:AlternateContent>
          </a:graphicData>
        </a:graphic>
      </p:graphicFrame>
    </p:spTree>
    <p:extLst>
      <p:ext uri="{BB962C8B-B14F-4D97-AF65-F5344CB8AC3E}">
        <p14:creationId xmlns:p14="http://schemas.microsoft.com/office/powerpoint/2010/main" val="143472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Graphic spid="12" grpId="0">
        <p:bldAsOne/>
      </p:bldGraphic>
      <p:bldGraphic spid="12" grpId="1">
        <p:bldAsOne/>
      </p:bldGraphic>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6"/>
          <p:cNvSpPr>
            <a:spLocks noGrp="1" noChangeArrowheads="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280DD94-FD25-D041-90D9-6FB9D3D40EDE}" type="slidenum">
              <a:rPr lang="en-US" sz="1400"/>
              <a:pPr/>
              <a:t>24</a:t>
            </a:fld>
            <a:endParaRPr lang="en-US" sz="1400"/>
          </a:p>
        </p:txBody>
      </p:sp>
      <p:sp>
        <p:nvSpPr>
          <p:cNvPr id="17410" name="Rectangle 2"/>
          <p:cNvSpPr>
            <a:spLocks noGrp="1" noChangeArrowheads="1"/>
          </p:cNvSpPr>
          <p:nvPr>
            <p:ph type="title"/>
          </p:nvPr>
        </p:nvSpPr>
        <p:spPr>
          <a:xfrm>
            <a:off x="228600" y="685800"/>
            <a:ext cx="8534400" cy="1143000"/>
          </a:xfrm>
        </p:spPr>
        <p:txBody>
          <a:bodyPr/>
          <a:lstStyle/>
          <a:p>
            <a:r>
              <a:rPr lang="en-US" altLang="zh-CN" b="1" dirty="0">
                <a:solidFill>
                  <a:schemeClr val="tx1"/>
                </a:solidFill>
                <a:latin typeface="Times New Roman" charset="0"/>
                <a:ea typeface="ＭＳ Ｐゴシック" charset="0"/>
              </a:rPr>
              <a:t>Skeletal </a:t>
            </a:r>
            <a:r>
              <a:rPr lang="en-US" b="1" dirty="0">
                <a:solidFill>
                  <a:schemeClr val="tx1"/>
                </a:solidFill>
                <a:latin typeface="Times New Roman" charset="0"/>
                <a:ea typeface="ＭＳ Ｐゴシック" charset="0"/>
              </a:rPr>
              <a:t>Muscle </a:t>
            </a:r>
            <a:r>
              <a:rPr lang="en-US" altLang="zh-CN" b="1" dirty="0">
                <a:solidFill>
                  <a:schemeClr val="tx1"/>
                </a:solidFill>
                <a:latin typeface="Times New Roman" charset="0"/>
                <a:ea typeface="ＭＳ Ｐゴシック" charset="0"/>
              </a:rPr>
              <a:t>X-ray </a:t>
            </a:r>
            <a:r>
              <a:rPr lang="en-US" b="1" dirty="0">
                <a:solidFill>
                  <a:schemeClr val="tx1"/>
                </a:solidFill>
                <a:latin typeface="Times New Roman" charset="0"/>
                <a:ea typeface="ＭＳ Ｐゴシック" charset="0"/>
              </a:rPr>
              <a:t>Diffraction at </a:t>
            </a:r>
            <a:r>
              <a:rPr lang="en-US" b="1" dirty="0" err="1">
                <a:solidFill>
                  <a:schemeClr val="tx1"/>
                </a:solidFill>
                <a:latin typeface="Times New Roman" charset="0"/>
                <a:ea typeface="ＭＳ Ｐゴシック" charset="0"/>
              </a:rPr>
              <a:t>BioCAT</a:t>
            </a:r>
            <a:endParaRPr lang="en-US" b="1" dirty="0">
              <a:solidFill>
                <a:schemeClr val="tx1"/>
              </a:solidFill>
              <a:latin typeface="Times New Roman" charset="0"/>
              <a:ea typeface="ＭＳ Ｐゴシック" charset="0"/>
            </a:endParaRPr>
          </a:p>
        </p:txBody>
      </p:sp>
      <p:pic>
        <p:nvPicPr>
          <p:cNvPr id="17411" name="Picture 3" descr="BioCATlogo2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209800"/>
            <a:ext cx="2362200" cy="218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2" name="Picture 4" descr="CSRRI_LOGOprelimin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2750" y="6161088"/>
            <a:ext cx="22288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3" name="Rectangle 5"/>
          <p:cNvSpPr>
            <a:spLocks noChangeArrowheads="1"/>
          </p:cNvSpPr>
          <p:nvPr/>
        </p:nvSpPr>
        <p:spPr bwMode="auto">
          <a:xfrm>
            <a:off x="1219200" y="4572000"/>
            <a:ext cx="64008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pPr>
            <a:r>
              <a:rPr lang="en-US" sz="2800" dirty="0" err="1"/>
              <a:t>Weikang</a:t>
            </a:r>
            <a:r>
              <a:rPr lang="en-US" sz="2800" dirty="0"/>
              <a:t> Ma, T. Irving</a:t>
            </a:r>
          </a:p>
          <a:p>
            <a:pPr marL="342900" indent="-342900" algn="ctr">
              <a:lnSpc>
                <a:spcPct val="90000"/>
              </a:lnSpc>
              <a:spcBef>
                <a:spcPct val="20000"/>
              </a:spcBef>
            </a:pPr>
            <a:r>
              <a:rPr lang="en-US" sz="2800" dirty="0"/>
              <a:t>Illinois Institute of Technology, Chicago IL</a:t>
            </a:r>
            <a:endParaRPr lang="en-US" sz="2000" dirty="0"/>
          </a:p>
        </p:txBody>
      </p:sp>
      <p:pic>
        <p:nvPicPr>
          <p:cNvPr id="17414" name="Picture 6" descr="home_logo-255-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943600"/>
            <a:ext cx="1828800" cy="741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3283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537411" y="533400"/>
            <a:ext cx="80010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3200" b="1" dirty="0"/>
              <a:t>Mouse skeletal muscle XRD in </a:t>
            </a:r>
            <a:r>
              <a:rPr lang="en-US" altLang="zh-CN" sz="3200" b="1" dirty="0" err="1"/>
              <a:t>BioCAT</a:t>
            </a:r>
            <a:r>
              <a:rPr lang="en-US" altLang="zh-CN" sz="3200" b="1" dirty="0"/>
              <a:t> </a:t>
            </a:r>
            <a:endParaRPr lang="en-US" sz="32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118175"/>
            <a:ext cx="4191000" cy="4550933"/>
          </a:xfrm>
          <a:prstGeom prst="rect">
            <a:avLst/>
          </a:prstGeom>
        </p:spPr>
      </p:pic>
      <p:sp>
        <p:nvSpPr>
          <p:cNvPr id="3" name="Rectangle 1"/>
          <p:cNvSpPr>
            <a:spLocks noChangeArrowheads="1"/>
          </p:cNvSpPr>
          <p:nvPr/>
        </p:nvSpPr>
        <p:spPr bwMode="auto">
          <a:xfrm>
            <a:off x="1486894" y="5984857"/>
            <a:ext cx="3886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Arial" panose="020B0604020202020204" pitchFamily="34" charset="0"/>
              </a:rPr>
              <a:t>DOI 10.1002/14356007.a12_319 </a:t>
            </a:r>
          </a:p>
        </p:txBody>
      </p:sp>
      <p:pic>
        <p:nvPicPr>
          <p:cNvPr id="4" name="Picture 3"/>
          <p:cNvPicPr>
            <a:picLocks noChangeAspect="1"/>
          </p:cNvPicPr>
          <p:nvPr/>
        </p:nvPicPr>
        <p:blipFill>
          <a:blip r:embed="rId4"/>
          <a:stretch>
            <a:fillRect/>
          </a:stretch>
        </p:blipFill>
        <p:spPr>
          <a:xfrm>
            <a:off x="5181600" y="3048000"/>
            <a:ext cx="2362200" cy="2293185"/>
          </a:xfrm>
          <a:prstGeom prst="rect">
            <a:avLst/>
          </a:prstGeom>
        </p:spPr>
      </p:pic>
      <p:sp>
        <p:nvSpPr>
          <p:cNvPr id="5" name="TextBox 4"/>
          <p:cNvSpPr txBox="1"/>
          <p:nvPr/>
        </p:nvSpPr>
        <p:spPr>
          <a:xfrm>
            <a:off x="5410200" y="1631500"/>
            <a:ext cx="2594811" cy="461665"/>
          </a:xfrm>
          <a:prstGeom prst="rect">
            <a:avLst/>
          </a:prstGeom>
          <a:noFill/>
        </p:spPr>
        <p:txBody>
          <a:bodyPr wrap="square" rtlCol="0">
            <a:spAutoFit/>
          </a:bodyPr>
          <a:lstStyle/>
          <a:p>
            <a:r>
              <a:rPr lang="en-US" dirty="0"/>
              <a:t>Soleus </a:t>
            </a:r>
          </a:p>
        </p:txBody>
      </p:sp>
      <p:sp>
        <p:nvSpPr>
          <p:cNvPr id="14" name="TextBox 13"/>
          <p:cNvSpPr txBox="1"/>
          <p:nvPr/>
        </p:nvSpPr>
        <p:spPr>
          <a:xfrm>
            <a:off x="5414211" y="2209800"/>
            <a:ext cx="2594811" cy="461665"/>
          </a:xfrm>
          <a:prstGeom prst="rect">
            <a:avLst/>
          </a:prstGeom>
          <a:noFill/>
        </p:spPr>
        <p:txBody>
          <a:bodyPr wrap="square" rtlCol="0">
            <a:spAutoFit/>
          </a:bodyPr>
          <a:lstStyle/>
          <a:p>
            <a:r>
              <a:rPr lang="en-US" dirty="0"/>
              <a:t>EDL </a:t>
            </a:r>
          </a:p>
        </p:txBody>
      </p:sp>
      <p:sp>
        <p:nvSpPr>
          <p:cNvPr id="6" name="Slide Number Placeholder 5">
            <a:extLst>
              <a:ext uri="{FF2B5EF4-FFF2-40B4-BE49-F238E27FC236}">
                <a16:creationId xmlns:a16="http://schemas.microsoft.com/office/drawing/2014/main" id="{56D3B0DF-A0DF-C84A-8947-7EA046D57BC0}"/>
              </a:ext>
            </a:extLst>
          </p:cNvPr>
          <p:cNvSpPr>
            <a:spLocks noGrp="1"/>
          </p:cNvSpPr>
          <p:nvPr>
            <p:ph type="sldNum" sz="quarter" idx="12"/>
          </p:nvPr>
        </p:nvSpPr>
        <p:spPr/>
        <p:txBody>
          <a:bodyPr/>
          <a:lstStyle/>
          <a:p>
            <a:pPr>
              <a:defRPr/>
            </a:pPr>
            <a:fld id="{D66F81E2-418B-8B4F-B172-C6F2AF01C707}" type="slidenum">
              <a:rPr lang="en-US" smtClean="0"/>
              <a:pPr>
                <a:defRPr/>
              </a:pPr>
              <a:t>25</a:t>
            </a:fld>
            <a:endParaRPr lang="en-US"/>
          </a:p>
        </p:txBody>
      </p:sp>
    </p:spTree>
    <p:extLst>
      <p:ext uri="{BB962C8B-B14F-4D97-AF65-F5344CB8AC3E}">
        <p14:creationId xmlns:p14="http://schemas.microsoft.com/office/powerpoint/2010/main" val="1419567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020" y="1376065"/>
            <a:ext cx="1633943" cy="4114800"/>
          </a:xfrm>
          <a:prstGeom prst="rect">
            <a:avLst/>
          </a:prstGeom>
        </p:spPr>
      </p:pic>
      <p:pic>
        <p:nvPicPr>
          <p:cNvPr id="108" name="Picture 1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8963" y="1376065"/>
            <a:ext cx="1616833" cy="4114800"/>
          </a:xfrm>
          <a:prstGeom prst="rect">
            <a:avLst/>
          </a:prstGeom>
        </p:spPr>
      </p:pic>
      <p:sp>
        <p:nvSpPr>
          <p:cNvPr id="109" name="TextBox 108"/>
          <p:cNvSpPr txBox="1"/>
          <p:nvPr/>
        </p:nvSpPr>
        <p:spPr>
          <a:xfrm>
            <a:off x="5704854" y="5024735"/>
            <a:ext cx="1439736" cy="400110"/>
          </a:xfrm>
          <a:prstGeom prst="rect">
            <a:avLst/>
          </a:prstGeom>
          <a:noFill/>
        </p:spPr>
        <p:txBody>
          <a:bodyPr wrap="square" rtlCol="0">
            <a:spAutoFit/>
          </a:bodyPr>
          <a:lstStyle/>
          <a:p>
            <a:r>
              <a:rPr lang="en-US" sz="2000" dirty="0"/>
              <a:t>Relaxing</a:t>
            </a:r>
          </a:p>
        </p:txBody>
      </p:sp>
      <p:sp>
        <p:nvSpPr>
          <p:cNvPr id="110" name="TextBox 109"/>
          <p:cNvSpPr txBox="1"/>
          <p:nvPr/>
        </p:nvSpPr>
        <p:spPr>
          <a:xfrm>
            <a:off x="6848963" y="5057745"/>
            <a:ext cx="1722120" cy="400110"/>
          </a:xfrm>
          <a:prstGeom prst="rect">
            <a:avLst/>
          </a:prstGeom>
          <a:noFill/>
        </p:spPr>
        <p:txBody>
          <a:bodyPr wrap="square" rtlCol="0">
            <a:spAutoFit/>
          </a:bodyPr>
          <a:lstStyle/>
          <a:p>
            <a:r>
              <a:rPr lang="en-US" sz="2000" dirty="0"/>
              <a:t>Contracting</a:t>
            </a:r>
          </a:p>
        </p:txBody>
      </p:sp>
      <p:sp>
        <p:nvSpPr>
          <p:cNvPr id="114" name="TextBox 113"/>
          <p:cNvSpPr txBox="1"/>
          <p:nvPr/>
        </p:nvSpPr>
        <p:spPr>
          <a:xfrm>
            <a:off x="7475664" y="3233410"/>
            <a:ext cx="1439736" cy="400110"/>
          </a:xfrm>
          <a:prstGeom prst="rect">
            <a:avLst/>
          </a:prstGeom>
          <a:noFill/>
        </p:spPr>
        <p:txBody>
          <a:bodyPr wrap="square" rtlCol="0">
            <a:spAutoFit/>
          </a:bodyPr>
          <a:lstStyle/>
          <a:p>
            <a:r>
              <a:rPr lang="en-US" altLang="zh-CN" sz="2000" dirty="0">
                <a:solidFill>
                  <a:schemeClr val="bg1"/>
                </a:solidFill>
              </a:rPr>
              <a:t>Equator</a:t>
            </a:r>
            <a:endParaRPr lang="en-US" sz="2000" dirty="0">
              <a:solidFill>
                <a:schemeClr val="bg1"/>
              </a:solidFill>
            </a:endParaRPr>
          </a:p>
        </p:txBody>
      </p:sp>
      <p:sp>
        <p:nvSpPr>
          <p:cNvPr id="2" name="TextBox 1"/>
          <p:cNvSpPr txBox="1"/>
          <p:nvPr/>
        </p:nvSpPr>
        <p:spPr>
          <a:xfrm rot="10800000">
            <a:off x="6378430" y="1143000"/>
            <a:ext cx="492443" cy="1295400"/>
          </a:xfrm>
          <a:prstGeom prst="rect">
            <a:avLst/>
          </a:prstGeom>
          <a:noFill/>
        </p:spPr>
        <p:txBody>
          <a:bodyPr vert="eaVert" wrap="square" rtlCol="0">
            <a:spAutoFit/>
          </a:bodyPr>
          <a:lstStyle/>
          <a:p>
            <a:r>
              <a:rPr lang="en-US" sz="2000" dirty="0"/>
              <a:t>Meridian</a:t>
            </a:r>
          </a:p>
        </p:txBody>
      </p:sp>
      <p:sp>
        <p:nvSpPr>
          <p:cNvPr id="3" name="Oval 2"/>
          <p:cNvSpPr/>
          <p:nvPr/>
        </p:nvSpPr>
        <p:spPr bwMode="auto">
          <a:xfrm>
            <a:off x="2895600" y="2595265"/>
            <a:ext cx="152400" cy="1676400"/>
          </a:xfrm>
          <a:prstGeom prst="ellipse">
            <a:avLst/>
          </a:prstGeom>
          <a:gradFill>
            <a:gsLst>
              <a:gs pos="23000">
                <a:srgbClr val="FF0000"/>
              </a:gs>
              <a:gs pos="74500">
                <a:srgbClr val="FF0000"/>
              </a:gs>
              <a:gs pos="49000">
                <a:srgbClr val="FF0000"/>
              </a:gs>
              <a:gs pos="0">
                <a:schemeClr val="bg1"/>
              </a:gs>
              <a:gs pos="100000">
                <a:schemeClr val="bg1"/>
              </a:gs>
            </a:gsLst>
            <a:lin ang="5400000" scaled="1"/>
          </a:gra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06" name="Right Arrow 105"/>
          <p:cNvSpPr/>
          <p:nvPr/>
        </p:nvSpPr>
        <p:spPr bwMode="auto">
          <a:xfrm>
            <a:off x="1219200" y="3352800"/>
            <a:ext cx="1676400" cy="200055"/>
          </a:xfrm>
          <a:prstGeom prst="rightArrow">
            <a:avLst/>
          </a:prstGeom>
          <a:solidFill>
            <a:schemeClr val="tx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cxnSp>
        <p:nvCxnSpPr>
          <p:cNvPr id="116" name="Straight Arrow Connector 115"/>
          <p:cNvCxnSpPr/>
          <p:nvPr/>
        </p:nvCxnSpPr>
        <p:spPr bwMode="auto">
          <a:xfrm flipV="1">
            <a:off x="3128687" y="2109764"/>
            <a:ext cx="2656854" cy="1299865"/>
          </a:xfrm>
          <a:prstGeom prst="straightConnector1">
            <a:avLst/>
          </a:prstGeom>
          <a:noFill/>
          <a:ln w="9525" cap="flat" cmpd="sng" algn="ctr">
            <a:solidFill>
              <a:schemeClr val="tx1"/>
            </a:solidFill>
            <a:prstDash val="solid"/>
            <a:round/>
            <a:headEnd type="none" w="med" len="med"/>
            <a:tailEnd type="triangle"/>
          </a:ln>
          <a:effectLst/>
        </p:spPr>
      </p:cxnSp>
      <p:cxnSp>
        <p:nvCxnSpPr>
          <p:cNvPr id="117" name="Straight Arrow Connector 116"/>
          <p:cNvCxnSpPr/>
          <p:nvPr/>
        </p:nvCxnSpPr>
        <p:spPr bwMode="auto">
          <a:xfrm>
            <a:off x="3100644" y="3473671"/>
            <a:ext cx="2514600" cy="886108"/>
          </a:xfrm>
          <a:prstGeom prst="straightConnector1">
            <a:avLst/>
          </a:prstGeom>
          <a:noFill/>
          <a:ln w="9525" cap="flat" cmpd="sng" algn="ctr">
            <a:solidFill>
              <a:schemeClr val="tx1"/>
            </a:solidFill>
            <a:prstDash val="solid"/>
            <a:round/>
            <a:headEnd type="none" w="med" len="med"/>
            <a:tailEnd type="triangle"/>
          </a:ln>
          <a:effectLst/>
        </p:spPr>
      </p:cxnSp>
      <p:cxnSp>
        <p:nvCxnSpPr>
          <p:cNvPr id="120" name="Straight Arrow Connector 119"/>
          <p:cNvCxnSpPr/>
          <p:nvPr/>
        </p:nvCxnSpPr>
        <p:spPr bwMode="auto">
          <a:xfrm>
            <a:off x="3102252" y="3486882"/>
            <a:ext cx="2513588" cy="1190908"/>
          </a:xfrm>
          <a:prstGeom prst="straightConnector1">
            <a:avLst/>
          </a:prstGeom>
          <a:noFill/>
          <a:ln w="9525" cap="flat" cmpd="sng" algn="ctr">
            <a:solidFill>
              <a:schemeClr val="tx1"/>
            </a:solidFill>
            <a:prstDash val="solid"/>
            <a:round/>
            <a:headEnd type="none" w="med" len="med"/>
            <a:tailEnd type="triangle"/>
          </a:ln>
          <a:effectLst/>
        </p:spPr>
      </p:cxnSp>
      <p:cxnSp>
        <p:nvCxnSpPr>
          <p:cNvPr id="123" name="Straight Arrow Connector 122"/>
          <p:cNvCxnSpPr/>
          <p:nvPr/>
        </p:nvCxnSpPr>
        <p:spPr bwMode="auto">
          <a:xfrm flipV="1">
            <a:off x="3106806" y="1868128"/>
            <a:ext cx="2598048" cy="1528466"/>
          </a:xfrm>
          <a:prstGeom prst="straightConnector1">
            <a:avLst/>
          </a:prstGeom>
          <a:noFill/>
          <a:ln w="9525" cap="flat" cmpd="sng" algn="ctr">
            <a:solidFill>
              <a:schemeClr val="tx1"/>
            </a:solidFill>
            <a:prstDash val="solid"/>
            <a:round/>
            <a:headEnd type="none" w="med" len="med"/>
            <a:tailEnd type="triangle"/>
          </a:ln>
          <a:effectLst/>
        </p:spPr>
      </p:cxnSp>
      <p:sp>
        <p:nvSpPr>
          <p:cNvPr id="126" name="Right Arrow 125"/>
          <p:cNvSpPr/>
          <p:nvPr/>
        </p:nvSpPr>
        <p:spPr bwMode="auto">
          <a:xfrm>
            <a:off x="3090457" y="3390900"/>
            <a:ext cx="2124563" cy="114300"/>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28" name="Text Box 2"/>
          <p:cNvSpPr txBox="1">
            <a:spLocks noChangeArrowheads="1"/>
          </p:cNvSpPr>
          <p:nvPr/>
        </p:nvSpPr>
        <p:spPr bwMode="auto">
          <a:xfrm>
            <a:off x="2514600" y="291700"/>
            <a:ext cx="3958389"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ltLang="zh-CN" sz="3200" b="1" dirty="0"/>
              <a:t>Muscle X-ray pattern</a:t>
            </a:r>
            <a:endParaRPr lang="en-US" sz="3200" b="1" dirty="0"/>
          </a:p>
        </p:txBody>
      </p:sp>
      <p:sp>
        <p:nvSpPr>
          <p:cNvPr id="129" name="TextBox 128"/>
          <p:cNvSpPr txBox="1"/>
          <p:nvPr/>
        </p:nvSpPr>
        <p:spPr>
          <a:xfrm>
            <a:off x="7250862" y="2657090"/>
            <a:ext cx="1439736" cy="400110"/>
          </a:xfrm>
          <a:prstGeom prst="rect">
            <a:avLst/>
          </a:prstGeom>
          <a:noFill/>
        </p:spPr>
        <p:txBody>
          <a:bodyPr wrap="square" rtlCol="0">
            <a:spAutoFit/>
          </a:bodyPr>
          <a:lstStyle/>
          <a:p>
            <a:r>
              <a:rPr lang="en-US" altLang="zh-CN" sz="2000" dirty="0"/>
              <a:t>Layer lines</a:t>
            </a:r>
            <a:endParaRPr lang="en-US" sz="2000" dirty="0"/>
          </a:p>
        </p:txBody>
      </p:sp>
      <p:sp>
        <p:nvSpPr>
          <p:cNvPr id="4" name="Slide Number Placeholder 3">
            <a:extLst>
              <a:ext uri="{FF2B5EF4-FFF2-40B4-BE49-F238E27FC236}">
                <a16:creationId xmlns:a16="http://schemas.microsoft.com/office/drawing/2014/main" id="{6433EB69-3B89-794E-9828-6E0B43DB9FED}"/>
              </a:ext>
            </a:extLst>
          </p:cNvPr>
          <p:cNvSpPr>
            <a:spLocks noGrp="1"/>
          </p:cNvSpPr>
          <p:nvPr>
            <p:ph type="sldNum" sz="quarter" idx="12"/>
          </p:nvPr>
        </p:nvSpPr>
        <p:spPr/>
        <p:txBody>
          <a:bodyPr/>
          <a:lstStyle/>
          <a:p>
            <a:pPr>
              <a:defRPr/>
            </a:pPr>
            <a:fld id="{D66F81E2-418B-8B4F-B172-C6F2AF01C707}" type="slidenum">
              <a:rPr lang="en-US" smtClean="0"/>
              <a:pPr>
                <a:defRPr/>
              </a:pPr>
              <a:t>26</a:t>
            </a:fld>
            <a:endParaRPr lang="en-US"/>
          </a:p>
        </p:txBody>
      </p:sp>
    </p:spTree>
    <p:extLst>
      <p:ext uri="{BB962C8B-B14F-4D97-AF65-F5344CB8AC3E}">
        <p14:creationId xmlns:p14="http://schemas.microsoft.com/office/powerpoint/2010/main" val="1661169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84334" y="406247"/>
            <a:ext cx="7620000" cy="1192419"/>
          </a:xfrm>
        </p:spPr>
        <p:txBody>
          <a:bodyPr/>
          <a:lstStyle/>
          <a:p>
            <a:r>
              <a:rPr lang="en-US" sz="3600" dirty="0"/>
              <a:t>Thin filament </a:t>
            </a:r>
            <a:r>
              <a:rPr lang="en-US" altLang="zh-CN" sz="3600" dirty="0"/>
              <a:t>based </a:t>
            </a:r>
            <a:r>
              <a:rPr lang="en-US" sz="3600" dirty="0"/>
              <a:t> reflections</a:t>
            </a:r>
            <a:br>
              <a:rPr lang="en-US" sz="3600" b="1" dirty="0"/>
            </a:b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626" y="1371600"/>
            <a:ext cx="1785234" cy="4495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860" y="1371600"/>
            <a:ext cx="1766540" cy="4495800"/>
          </a:xfrm>
          <a:prstGeom prst="rect">
            <a:avLst/>
          </a:prstGeom>
        </p:spPr>
      </p:pic>
      <p:sp>
        <p:nvSpPr>
          <p:cNvPr id="12" name="TextBox 11"/>
          <p:cNvSpPr txBox="1">
            <a:spLocks noChangeArrowheads="1"/>
          </p:cNvSpPr>
          <p:nvPr/>
        </p:nvSpPr>
        <p:spPr bwMode="auto">
          <a:xfrm>
            <a:off x="7924800" y="2543175"/>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5.9nm</a:t>
            </a:r>
          </a:p>
        </p:txBody>
      </p:sp>
      <p:sp>
        <p:nvSpPr>
          <p:cNvPr id="13" name="TextBox 12"/>
          <p:cNvSpPr txBox="1">
            <a:spLocks noChangeArrowheads="1"/>
          </p:cNvSpPr>
          <p:nvPr/>
        </p:nvSpPr>
        <p:spPr bwMode="auto">
          <a:xfrm>
            <a:off x="7668320" y="2379497"/>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5.1nm</a:t>
            </a:r>
          </a:p>
        </p:txBody>
      </p:sp>
      <p:sp>
        <p:nvSpPr>
          <p:cNvPr id="14" name="TextBox 13"/>
          <p:cNvSpPr txBox="1">
            <a:spLocks noChangeArrowheads="1"/>
          </p:cNvSpPr>
          <p:nvPr/>
        </p:nvSpPr>
        <p:spPr bwMode="auto">
          <a:xfrm>
            <a:off x="6629400" y="1455594"/>
            <a:ext cx="1350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Actin</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2.</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73</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nm</a:t>
            </a:r>
          </a:p>
        </p:txBody>
      </p:sp>
      <p:sp>
        <p:nvSpPr>
          <p:cNvPr id="111" name="TextBox 110"/>
          <p:cNvSpPr txBox="1"/>
          <p:nvPr/>
        </p:nvSpPr>
        <p:spPr>
          <a:xfrm>
            <a:off x="1828800" y="4476433"/>
            <a:ext cx="990600" cy="1450975"/>
          </a:xfrm>
          <a:prstGeom prst="rect">
            <a:avLst/>
          </a:prstGeom>
          <a:solidFill>
            <a:schemeClr val="bg1"/>
          </a:solidFill>
        </p:spPr>
        <p:txBody>
          <a:bodyPr wrap="square" rtlCol="0">
            <a:spAutoFit/>
          </a:bodyPr>
          <a:lstStyle/>
          <a:p>
            <a:endParaRPr lang="en-US"/>
          </a:p>
        </p:txBody>
      </p:sp>
      <p:sp>
        <p:nvSpPr>
          <p:cNvPr id="112" name="TextBox 111"/>
          <p:cNvSpPr txBox="1"/>
          <p:nvPr/>
        </p:nvSpPr>
        <p:spPr>
          <a:xfrm>
            <a:off x="2438400" y="5156481"/>
            <a:ext cx="609600" cy="364808"/>
          </a:xfrm>
          <a:prstGeom prst="rect">
            <a:avLst/>
          </a:prstGeom>
          <a:solidFill>
            <a:schemeClr val="bg1"/>
          </a:solidFill>
        </p:spPr>
        <p:txBody>
          <a:bodyPr wrap="square" rtlCol="0">
            <a:spAutoFit/>
          </a:bodyPr>
          <a:lstStyle/>
          <a:p>
            <a:endParaRPr lang="en-US"/>
          </a:p>
        </p:txBody>
      </p:sp>
      <p:sp>
        <p:nvSpPr>
          <p:cNvPr id="113" name="TextBox 112"/>
          <p:cNvSpPr txBox="1"/>
          <p:nvPr/>
        </p:nvSpPr>
        <p:spPr>
          <a:xfrm>
            <a:off x="2628900" y="4520519"/>
            <a:ext cx="609600" cy="364808"/>
          </a:xfrm>
          <a:prstGeom prst="rect">
            <a:avLst/>
          </a:prstGeom>
          <a:solidFill>
            <a:schemeClr val="bg1"/>
          </a:solidFill>
        </p:spPr>
        <p:txBody>
          <a:bodyPr wrap="square" rtlCol="0">
            <a:spAutoFit/>
          </a:bodyPr>
          <a:lstStyle/>
          <a:p>
            <a:endParaRPr lang="en-US"/>
          </a:p>
        </p:txBody>
      </p:sp>
      <p:sp>
        <p:nvSpPr>
          <p:cNvPr id="114" name="TextBox 113"/>
          <p:cNvSpPr txBox="1"/>
          <p:nvPr/>
        </p:nvSpPr>
        <p:spPr>
          <a:xfrm>
            <a:off x="2705847" y="4529237"/>
            <a:ext cx="609600" cy="364808"/>
          </a:xfrm>
          <a:prstGeom prst="rect">
            <a:avLst/>
          </a:prstGeom>
          <a:solidFill>
            <a:schemeClr val="bg1"/>
          </a:solidFill>
        </p:spPr>
        <p:txBody>
          <a:bodyPr wrap="square" rtlCol="0">
            <a:spAutoFit/>
          </a:bodyPr>
          <a:lstStyle/>
          <a:p>
            <a:endParaRPr lang="en-US"/>
          </a:p>
        </p:txBody>
      </p:sp>
      <p:cxnSp>
        <p:nvCxnSpPr>
          <p:cNvPr id="115" name="Straight Connector 114"/>
          <p:cNvCxnSpPr/>
          <p:nvPr/>
        </p:nvCxnSpPr>
        <p:spPr bwMode="auto">
          <a:xfrm rot="60000" flipV="1">
            <a:off x="4114800" y="3993192"/>
            <a:ext cx="480075" cy="5970"/>
          </a:xfrm>
          <a:prstGeom prst="line">
            <a:avLst/>
          </a:prstGeom>
          <a:noFill/>
          <a:ln w="25400" cap="flat" cmpd="sng" algn="ctr">
            <a:solidFill>
              <a:schemeClr val="accent6"/>
            </a:solidFill>
            <a:prstDash val="solid"/>
            <a:round/>
            <a:headEnd type="none" w="med" len="med"/>
            <a:tailEnd type="none" w="med" len="med"/>
          </a:ln>
          <a:effectLst/>
        </p:spPr>
      </p:cxnSp>
      <p:cxnSp>
        <p:nvCxnSpPr>
          <p:cNvPr id="116" name="Straight Arrow Connector 115"/>
          <p:cNvCxnSpPr/>
          <p:nvPr/>
        </p:nvCxnSpPr>
        <p:spPr bwMode="auto">
          <a:xfrm rot="-180000" flipV="1">
            <a:off x="4561103" y="4135506"/>
            <a:ext cx="9210" cy="183951"/>
          </a:xfrm>
          <a:prstGeom prst="straightConnector1">
            <a:avLst/>
          </a:prstGeom>
          <a:noFill/>
          <a:ln w="25400" cap="flat" cmpd="sng" algn="ctr">
            <a:solidFill>
              <a:schemeClr val="accent6"/>
            </a:solidFill>
            <a:prstDash val="solid"/>
            <a:round/>
            <a:headEnd type="none" w="med" len="med"/>
            <a:tailEnd type="triangle"/>
          </a:ln>
          <a:effectLst/>
        </p:spPr>
      </p:cxnSp>
      <p:cxnSp>
        <p:nvCxnSpPr>
          <p:cNvPr id="117" name="Straight Connector 116"/>
          <p:cNvCxnSpPr/>
          <p:nvPr/>
        </p:nvCxnSpPr>
        <p:spPr bwMode="auto">
          <a:xfrm>
            <a:off x="3676081" y="4111421"/>
            <a:ext cx="918124" cy="3623"/>
          </a:xfrm>
          <a:prstGeom prst="line">
            <a:avLst/>
          </a:prstGeom>
          <a:noFill/>
          <a:ln w="25400" cap="flat" cmpd="sng" algn="ctr">
            <a:solidFill>
              <a:schemeClr val="accent6"/>
            </a:solidFill>
            <a:prstDash val="solid"/>
            <a:round/>
            <a:headEnd type="none" w="med" len="med"/>
            <a:tailEnd type="none" w="med" len="med"/>
          </a:ln>
          <a:effectLst/>
        </p:spPr>
      </p:cxnSp>
      <p:sp>
        <p:nvSpPr>
          <p:cNvPr id="118" name="TextBox 117"/>
          <p:cNvSpPr txBox="1"/>
          <p:nvPr/>
        </p:nvSpPr>
        <p:spPr>
          <a:xfrm>
            <a:off x="4556866" y="3950721"/>
            <a:ext cx="624734" cy="246221"/>
          </a:xfrm>
          <a:prstGeom prst="rect">
            <a:avLst/>
          </a:prstGeom>
          <a:noFill/>
        </p:spPr>
        <p:txBody>
          <a:bodyPr wrap="square" rtlCol="0">
            <a:spAutoFit/>
          </a:bodyPr>
          <a:lstStyle/>
          <a:p>
            <a:r>
              <a:rPr lang="en-US" altLang="zh-CN" sz="1000" b="1" dirty="0">
                <a:solidFill>
                  <a:schemeClr val="accent6"/>
                </a:solidFill>
              </a:rPr>
              <a:t>2.73nm</a:t>
            </a:r>
          </a:p>
        </p:txBody>
      </p:sp>
      <p:cxnSp>
        <p:nvCxnSpPr>
          <p:cNvPr id="119" name="Straight Arrow Connector 118"/>
          <p:cNvCxnSpPr/>
          <p:nvPr/>
        </p:nvCxnSpPr>
        <p:spPr bwMode="auto">
          <a:xfrm>
            <a:off x="4561345" y="3799680"/>
            <a:ext cx="1" cy="199482"/>
          </a:xfrm>
          <a:prstGeom prst="straightConnector1">
            <a:avLst/>
          </a:prstGeom>
          <a:noFill/>
          <a:ln w="25400" cap="flat" cmpd="sng" algn="ctr">
            <a:solidFill>
              <a:schemeClr val="accent6"/>
            </a:solidFill>
            <a:prstDash val="solid"/>
            <a:round/>
            <a:headEnd type="none" w="med" len="med"/>
            <a:tailEnd type="triangle"/>
          </a:ln>
          <a:effectLst/>
        </p:spPr>
      </p:cxnSp>
      <p:sp>
        <p:nvSpPr>
          <p:cNvPr id="7" name="TextBox 6"/>
          <p:cNvSpPr txBox="1"/>
          <p:nvPr/>
        </p:nvSpPr>
        <p:spPr>
          <a:xfrm>
            <a:off x="2841772" y="1360702"/>
            <a:ext cx="2318158" cy="4656599"/>
          </a:xfrm>
          <a:prstGeom prst="rect">
            <a:avLst/>
          </a:prstGeom>
          <a:solidFill>
            <a:schemeClr val="bg1"/>
          </a:solidFill>
        </p:spPr>
        <p:txBody>
          <a:bodyPr wrap="square" rtlCol="0">
            <a:spAutoFit/>
          </a:bodyPr>
          <a:lstStyle/>
          <a:p>
            <a:endParaRPr lang="en-US" dirty="0"/>
          </a:p>
        </p:txBody>
      </p:sp>
      <p:sp>
        <p:nvSpPr>
          <p:cNvPr id="8" name="TextBox 7"/>
          <p:cNvSpPr txBox="1"/>
          <p:nvPr/>
        </p:nvSpPr>
        <p:spPr>
          <a:xfrm>
            <a:off x="5784370" y="5410200"/>
            <a:ext cx="1439736" cy="461665"/>
          </a:xfrm>
          <a:prstGeom prst="rect">
            <a:avLst/>
          </a:prstGeom>
          <a:noFill/>
        </p:spPr>
        <p:txBody>
          <a:bodyPr wrap="square" rtlCol="0">
            <a:spAutoFit/>
          </a:bodyPr>
          <a:lstStyle/>
          <a:p>
            <a:r>
              <a:rPr lang="en-US" dirty="0"/>
              <a:t>Relaxing</a:t>
            </a:r>
          </a:p>
        </p:txBody>
      </p:sp>
      <p:sp>
        <p:nvSpPr>
          <p:cNvPr id="31" name="TextBox 30"/>
          <p:cNvSpPr txBox="1"/>
          <p:nvPr/>
        </p:nvSpPr>
        <p:spPr>
          <a:xfrm>
            <a:off x="7298692" y="5410200"/>
            <a:ext cx="1722120" cy="461665"/>
          </a:xfrm>
          <a:prstGeom prst="rect">
            <a:avLst/>
          </a:prstGeom>
          <a:noFill/>
        </p:spPr>
        <p:txBody>
          <a:bodyPr wrap="square" rtlCol="0">
            <a:spAutoFit/>
          </a:bodyPr>
          <a:lstStyle/>
          <a:p>
            <a:r>
              <a:rPr lang="en-US" dirty="0"/>
              <a:t>Contracting</a:t>
            </a:r>
          </a:p>
        </p:txBody>
      </p:sp>
      <p:sp>
        <p:nvSpPr>
          <p:cNvPr id="32" name="TextBox 31"/>
          <p:cNvSpPr txBox="1">
            <a:spLocks noChangeArrowheads="1"/>
          </p:cNvSpPr>
          <p:nvPr/>
        </p:nvSpPr>
        <p:spPr bwMode="auto">
          <a:xfrm>
            <a:off x="7947627" y="4393882"/>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5.9nm</a:t>
            </a:r>
          </a:p>
        </p:txBody>
      </p:sp>
      <p:sp>
        <p:nvSpPr>
          <p:cNvPr id="33" name="TextBox 32"/>
          <p:cNvSpPr txBox="1">
            <a:spLocks noChangeArrowheads="1"/>
          </p:cNvSpPr>
          <p:nvPr/>
        </p:nvSpPr>
        <p:spPr bwMode="auto">
          <a:xfrm>
            <a:off x="7731908" y="4571850"/>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5.1nm</a:t>
            </a:r>
          </a:p>
        </p:txBody>
      </p:sp>
      <p:sp>
        <p:nvSpPr>
          <p:cNvPr id="9" name="Slide Number Placeholder 8">
            <a:extLst>
              <a:ext uri="{FF2B5EF4-FFF2-40B4-BE49-F238E27FC236}">
                <a16:creationId xmlns:a16="http://schemas.microsoft.com/office/drawing/2014/main" id="{862A5BF1-95CF-FB4A-9CF6-9F61B0929709}"/>
              </a:ext>
            </a:extLst>
          </p:cNvPr>
          <p:cNvSpPr>
            <a:spLocks noGrp="1"/>
          </p:cNvSpPr>
          <p:nvPr>
            <p:ph type="sldNum" sz="quarter" idx="12"/>
          </p:nvPr>
        </p:nvSpPr>
        <p:spPr/>
        <p:txBody>
          <a:bodyPr/>
          <a:lstStyle/>
          <a:p>
            <a:pPr>
              <a:defRPr/>
            </a:pPr>
            <a:fld id="{D66F81E2-418B-8B4F-B172-C6F2AF01C707}" type="slidenum">
              <a:rPr lang="en-US" smtClean="0"/>
              <a:pPr>
                <a:defRPr/>
              </a:pPr>
              <a:t>27</a:t>
            </a:fld>
            <a:endParaRPr lang="en-US"/>
          </a:p>
        </p:txBody>
      </p:sp>
      <p:pic>
        <p:nvPicPr>
          <p:cNvPr id="34" name="Picture 33" descr="Ptolemy1:Users:rjpe:Desktop:SI Fig2V3:Slide7.tiff">
            <a:extLst>
              <a:ext uri="{FF2B5EF4-FFF2-40B4-BE49-F238E27FC236}">
                <a16:creationId xmlns:a16="http://schemas.microsoft.com/office/drawing/2014/main" id="{642ABC0F-317F-B647-A67E-EF152E974C9C}"/>
              </a:ext>
            </a:extLst>
          </p:cNvPr>
          <p:cNvPicPr/>
          <p:nvPr/>
        </p:nvPicPr>
        <p:blipFill rotWithShape="1">
          <a:blip r:embed="rId5">
            <a:extLst>
              <a:ext uri="{28A0092B-C50C-407E-A947-70E740481C1C}">
                <a14:useLocalDpi xmlns:a14="http://schemas.microsoft.com/office/drawing/2010/main" val="0"/>
              </a:ext>
            </a:extLst>
          </a:blip>
          <a:srcRect t="5515" b="3207"/>
          <a:stretch/>
        </p:blipFill>
        <p:spPr bwMode="auto">
          <a:xfrm>
            <a:off x="-41667" y="1814230"/>
            <a:ext cx="5029200" cy="6444615"/>
          </a:xfrm>
          <a:prstGeom prst="rect">
            <a:avLst/>
          </a:prstGeom>
          <a:noFill/>
          <a:ln>
            <a:noFill/>
          </a:ln>
          <a:extLst>
            <a:ext uri="{53640926-AAD7-44d8-BBD7-CCE9431645EC}">
              <a14:shadowObscured xmlns:lc="http://schemas.openxmlformats.org/drawingml/2006/lockedCanvas" xmlns:cx1="http://schemas.microsoft.com/office/drawing/2015/9/8/chartex"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pic>
        <p:nvPicPr>
          <p:cNvPr id="25" name="Picture 24" descr="Ptolemy1:Users:rjpe:Desktop:barber pole.jpg"/>
          <p:cNvPicPr/>
          <p:nvPr/>
        </p:nvPicPr>
        <p:blipFill rotWithShape="1">
          <a:blip r:embed="rId6">
            <a:extLst>
              <a:ext uri="{28A0092B-C50C-407E-A947-70E740481C1C}">
                <a14:useLocalDpi xmlns:a14="http://schemas.microsoft.com/office/drawing/2010/main" val="0"/>
              </a:ext>
            </a:extLst>
          </a:blip>
          <a:srcRect l="31455" t="3721" r="31342" b="2707"/>
          <a:stretch/>
        </p:blipFill>
        <p:spPr bwMode="auto">
          <a:xfrm>
            <a:off x="1929907" y="3037317"/>
            <a:ext cx="457200" cy="1665605"/>
          </a:xfrm>
          <a:prstGeom prst="rect">
            <a:avLst/>
          </a:prstGeom>
          <a:noFill/>
          <a:ln>
            <a:noFill/>
          </a:ln>
          <a:extLst>
            <a:ext uri="{53640926-AAD7-44d8-BBD7-CCE9431645EC}">
              <a14:shadowObscured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cx1="http://schemas.microsoft.com/office/drawing/2015/9/8/chartex" xmlns:lc="http://schemas.openxmlformats.org/drawingml/2006/lockedCanvas"/>
            </a:ext>
          </a:extLst>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66109">
            <a:off x="1471068" y="4914028"/>
            <a:ext cx="988455" cy="896311"/>
          </a:xfrm>
          <a:prstGeom prst="rect">
            <a:avLst/>
          </a:prstGeom>
        </p:spPr>
      </p:pic>
      <p:sp>
        <p:nvSpPr>
          <p:cNvPr id="10" name="Rectangle 9">
            <a:extLst>
              <a:ext uri="{FF2B5EF4-FFF2-40B4-BE49-F238E27FC236}">
                <a16:creationId xmlns:a16="http://schemas.microsoft.com/office/drawing/2014/main" id="{39419707-4CFB-7E49-83E3-0F7769302DC8}"/>
              </a:ext>
            </a:extLst>
          </p:cNvPr>
          <p:cNvSpPr/>
          <p:nvPr/>
        </p:nvSpPr>
        <p:spPr bwMode="auto">
          <a:xfrm>
            <a:off x="703011" y="5986820"/>
            <a:ext cx="2344990" cy="20903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cxnSp>
        <p:nvCxnSpPr>
          <p:cNvPr id="15" name="Straight Arrow Connector 14">
            <a:extLst>
              <a:ext uri="{FF2B5EF4-FFF2-40B4-BE49-F238E27FC236}">
                <a16:creationId xmlns:a16="http://schemas.microsoft.com/office/drawing/2014/main" id="{3C217F30-B1A7-2E4D-92D5-39CCEEFF7B26}"/>
              </a:ext>
            </a:extLst>
          </p:cNvPr>
          <p:cNvCxnSpPr>
            <a:cxnSpLocks/>
          </p:cNvCxnSpPr>
          <p:nvPr/>
        </p:nvCxnSpPr>
        <p:spPr bwMode="auto">
          <a:xfrm flipV="1">
            <a:off x="4267200" y="2543176"/>
            <a:ext cx="3093720" cy="2159746"/>
          </a:xfrm>
          <a:prstGeom prst="straightConnector1">
            <a:avLst/>
          </a:prstGeom>
          <a:ln w="28575">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73F08BED-028B-D048-90F5-643F96940B90}"/>
              </a:ext>
            </a:extLst>
          </p:cNvPr>
          <p:cNvCxnSpPr/>
          <p:nvPr/>
        </p:nvCxnSpPr>
        <p:spPr bwMode="auto">
          <a:xfrm flipV="1">
            <a:off x="3962400" y="4571850"/>
            <a:ext cx="2286000" cy="973090"/>
          </a:xfrm>
          <a:prstGeom prst="straightConnector1">
            <a:avLst/>
          </a:prstGeom>
          <a:ln w="28575">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3472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p:cNvSpPr txBox="1">
            <a:spLocks/>
          </p:cNvSpPr>
          <p:nvPr/>
        </p:nvSpPr>
        <p:spPr bwMode="auto">
          <a:xfrm>
            <a:off x="533400" y="545119"/>
            <a:ext cx="7772400" cy="856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06" charset="0"/>
              </a:defRPr>
            </a:lvl6pPr>
            <a:lvl7pPr marL="914400" algn="ctr" rtl="0" eaLnBrk="0" fontAlgn="base" hangingPunct="0">
              <a:spcBef>
                <a:spcPct val="0"/>
              </a:spcBef>
              <a:spcAft>
                <a:spcPct val="0"/>
              </a:spcAft>
              <a:defRPr sz="4400">
                <a:solidFill>
                  <a:schemeClr val="tx2"/>
                </a:solidFill>
                <a:latin typeface="Times New Roman" pitchFamily="-106" charset="0"/>
              </a:defRPr>
            </a:lvl7pPr>
            <a:lvl8pPr marL="1371600" algn="ctr" rtl="0" eaLnBrk="0" fontAlgn="base" hangingPunct="0">
              <a:spcBef>
                <a:spcPct val="0"/>
              </a:spcBef>
              <a:spcAft>
                <a:spcPct val="0"/>
              </a:spcAft>
              <a:defRPr sz="4400">
                <a:solidFill>
                  <a:schemeClr val="tx2"/>
                </a:solidFill>
                <a:latin typeface="Times New Roman" pitchFamily="-106" charset="0"/>
              </a:defRPr>
            </a:lvl8pPr>
            <a:lvl9pPr marL="1828800" algn="ctr" rtl="0" eaLnBrk="0" fontAlgn="base" hangingPunct="0">
              <a:spcBef>
                <a:spcPct val="0"/>
              </a:spcBef>
              <a:spcAft>
                <a:spcPct val="0"/>
              </a:spcAft>
              <a:defRPr sz="4400">
                <a:solidFill>
                  <a:schemeClr val="tx2"/>
                </a:solidFill>
                <a:latin typeface="Times New Roman" pitchFamily="-106" charset="0"/>
              </a:defRPr>
            </a:lvl9pPr>
          </a:lstStyle>
          <a:p>
            <a:r>
              <a:rPr lang="en-US" altLang="zh-CN" sz="3600" kern="0" dirty="0"/>
              <a:t>Examples</a:t>
            </a:r>
            <a:br>
              <a:rPr lang="en-US" sz="3600" b="1" kern="0" dirty="0"/>
            </a:br>
            <a:endParaRPr lang="en-US" sz="3600" kern="0" dirty="0"/>
          </a:p>
        </p:txBody>
      </p:sp>
      <p:graphicFrame>
        <p:nvGraphicFramePr>
          <p:cNvPr id="23" name="Object 22"/>
          <p:cNvGraphicFramePr>
            <a:graphicFrameLocks noChangeAspect="1"/>
          </p:cNvGraphicFramePr>
          <p:nvPr>
            <p:extLst/>
          </p:nvPr>
        </p:nvGraphicFramePr>
        <p:xfrm>
          <a:off x="3817938" y="1454150"/>
          <a:ext cx="3584575" cy="2293938"/>
        </p:xfrm>
        <a:graphic>
          <a:graphicData uri="http://schemas.openxmlformats.org/presentationml/2006/ole">
            <mc:AlternateContent xmlns:mc="http://schemas.openxmlformats.org/markup-compatibility/2006">
              <mc:Choice xmlns:v="urn:schemas-microsoft-com:vml" Requires="v">
                <p:oleObj spid="_x0000_s145435" name="Prism 6" r:id="rId4" imgW="3920128" imgH="2506996" progId="Prism6.Document">
                  <p:embed/>
                </p:oleObj>
              </mc:Choice>
              <mc:Fallback>
                <p:oleObj name="Prism 6" r:id="rId4" imgW="3920128" imgH="2506996" progId="Prism6.Document">
                  <p:embed/>
                  <p:pic>
                    <p:nvPicPr>
                      <p:cNvPr id="23" name="Object 22"/>
                      <p:cNvPicPr/>
                      <p:nvPr/>
                    </p:nvPicPr>
                    <p:blipFill>
                      <a:blip r:embed="rId5"/>
                      <a:stretch>
                        <a:fillRect/>
                      </a:stretch>
                    </p:blipFill>
                    <p:spPr>
                      <a:xfrm>
                        <a:off x="3817938" y="1454150"/>
                        <a:ext cx="3584575" cy="2293938"/>
                      </a:xfrm>
                      <a:prstGeom prst="rect">
                        <a:avLst/>
                      </a:prstGeom>
                    </p:spPr>
                  </p:pic>
                </p:oleObj>
              </mc:Fallback>
            </mc:AlternateContent>
          </a:graphicData>
        </a:graphic>
      </p:graphicFrame>
      <p:graphicFrame>
        <p:nvGraphicFramePr>
          <p:cNvPr id="26" name="Object 25"/>
          <p:cNvGraphicFramePr>
            <a:graphicFrameLocks noChangeAspect="1"/>
          </p:cNvGraphicFramePr>
          <p:nvPr>
            <p:extLst/>
          </p:nvPr>
        </p:nvGraphicFramePr>
        <p:xfrm>
          <a:off x="3600450" y="3757613"/>
          <a:ext cx="4111792" cy="2805112"/>
        </p:xfrm>
        <a:graphic>
          <a:graphicData uri="http://schemas.openxmlformats.org/presentationml/2006/ole">
            <mc:AlternateContent xmlns:mc="http://schemas.openxmlformats.org/markup-compatibility/2006">
              <mc:Choice xmlns:v="urn:schemas-microsoft-com:vml" Requires="v">
                <p:oleObj spid="_x0000_s145436" name="Prism 7" r:id="rId6" imgW="2957372" imgH="2711112" progId="Prism7.Document">
                  <p:embed/>
                </p:oleObj>
              </mc:Choice>
              <mc:Fallback>
                <p:oleObj name="Prism 7" r:id="rId6" imgW="2957372" imgH="2711112" progId="Prism7.Document">
                  <p:embed/>
                  <p:pic>
                    <p:nvPicPr>
                      <p:cNvPr id="26" name="Object 25"/>
                      <p:cNvPicPr/>
                      <p:nvPr/>
                    </p:nvPicPr>
                    <p:blipFill>
                      <a:blip r:embed="rId7"/>
                      <a:stretch>
                        <a:fillRect/>
                      </a:stretch>
                    </p:blipFill>
                    <p:spPr>
                      <a:xfrm>
                        <a:off x="3600450" y="3757613"/>
                        <a:ext cx="4111792" cy="2805112"/>
                      </a:xfrm>
                      <a:prstGeom prst="rect">
                        <a:avLst/>
                      </a:prstGeom>
                    </p:spPr>
                  </p:pic>
                </p:oleObj>
              </mc:Fallback>
            </mc:AlternateContent>
          </a:graphicData>
        </a:graphic>
      </p:graphicFrame>
      <p:sp>
        <p:nvSpPr>
          <p:cNvPr id="2" name="TextBox 1"/>
          <p:cNvSpPr txBox="1"/>
          <p:nvPr/>
        </p:nvSpPr>
        <p:spPr>
          <a:xfrm>
            <a:off x="5929407" y="5985076"/>
            <a:ext cx="1185862" cy="430887"/>
          </a:xfrm>
          <a:prstGeom prst="rect">
            <a:avLst/>
          </a:prstGeom>
          <a:solidFill>
            <a:schemeClr val="bg1"/>
          </a:solidFill>
        </p:spPr>
        <p:txBody>
          <a:bodyPr wrap="square" rtlCol="0">
            <a:spAutoFit/>
          </a:bodyPr>
          <a:lstStyle/>
          <a:p>
            <a:r>
              <a:rPr lang="en-US" sz="2200" dirty="0"/>
              <a:t>Patient</a:t>
            </a:r>
          </a:p>
        </p:txBody>
      </p:sp>
      <p:sp>
        <p:nvSpPr>
          <p:cNvPr id="10" name="TextBox 9"/>
          <p:cNvSpPr txBox="1"/>
          <p:nvPr/>
        </p:nvSpPr>
        <p:spPr>
          <a:xfrm>
            <a:off x="4605338" y="5985076"/>
            <a:ext cx="1122456" cy="430887"/>
          </a:xfrm>
          <a:prstGeom prst="rect">
            <a:avLst/>
          </a:prstGeom>
          <a:solidFill>
            <a:schemeClr val="bg1"/>
          </a:solidFill>
        </p:spPr>
        <p:txBody>
          <a:bodyPr wrap="square" rtlCol="0">
            <a:spAutoFit/>
          </a:bodyPr>
          <a:lstStyle/>
          <a:p>
            <a:r>
              <a:rPr lang="en-US" sz="2200" dirty="0"/>
              <a:t>Control	</a:t>
            </a:r>
          </a:p>
        </p:txBody>
      </p:sp>
      <p:sp>
        <p:nvSpPr>
          <p:cNvPr id="13" name="Rectangle 12"/>
          <p:cNvSpPr/>
          <p:nvPr/>
        </p:nvSpPr>
        <p:spPr>
          <a:xfrm>
            <a:off x="5459262" y="1243111"/>
            <a:ext cx="923651" cy="307777"/>
          </a:xfrm>
          <a:prstGeom prst="rect">
            <a:avLst/>
          </a:prstGeom>
        </p:spPr>
        <p:txBody>
          <a:bodyPr wrap="none">
            <a:spAutoFit/>
          </a:bodyPr>
          <a:lstStyle/>
          <a:p>
            <a:r>
              <a:rPr lang="en-US" altLang="zh-CN" sz="1400" dirty="0" err="1"/>
              <a:t>LH_Helix</a:t>
            </a:r>
            <a:endParaRPr lang="en-US" sz="1400" dirty="0"/>
          </a:p>
        </p:txBody>
      </p:sp>
      <p:sp>
        <p:nvSpPr>
          <p:cNvPr id="4" name="TextBox 3"/>
          <p:cNvSpPr txBox="1"/>
          <p:nvPr/>
        </p:nvSpPr>
        <p:spPr>
          <a:xfrm>
            <a:off x="216475" y="1776227"/>
            <a:ext cx="3383975"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t>Nebulin</a:t>
            </a:r>
            <a:r>
              <a:rPr lang="en-US" sz="2000" dirty="0"/>
              <a:t> mutations leads to </a:t>
            </a:r>
            <a:r>
              <a:rPr lang="en-US" sz="2000" dirty="0" err="1"/>
              <a:t>nemaline</a:t>
            </a:r>
            <a:r>
              <a:rPr lang="en-US" sz="2000" dirty="0"/>
              <a:t> myopathy</a:t>
            </a:r>
          </a:p>
          <a:p>
            <a:r>
              <a:rPr lang="en-US" sz="2000" dirty="0"/>
              <a:t> </a:t>
            </a:r>
          </a:p>
        </p:txBody>
      </p:sp>
      <p:sp>
        <p:nvSpPr>
          <p:cNvPr id="15" name="TextBox 14"/>
          <p:cNvSpPr txBox="1"/>
          <p:nvPr/>
        </p:nvSpPr>
        <p:spPr>
          <a:xfrm>
            <a:off x="197932" y="2741950"/>
            <a:ext cx="338397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err="1"/>
              <a:t>Nebulin</a:t>
            </a:r>
            <a:r>
              <a:rPr lang="en-US" sz="2000" dirty="0"/>
              <a:t> </a:t>
            </a:r>
            <a:r>
              <a:rPr lang="en-US" sz="2000" dirty="0" err="1"/>
              <a:t>cKO</a:t>
            </a:r>
            <a:r>
              <a:rPr lang="en-US" sz="2000" dirty="0"/>
              <a:t> mouse model (less </a:t>
            </a:r>
            <a:r>
              <a:rPr lang="en-US" sz="2000" dirty="0" err="1"/>
              <a:t>nebulin</a:t>
            </a:r>
            <a:r>
              <a:rPr lang="en-US" sz="2000" dirty="0"/>
              <a:t> expressed) –was used in this study</a:t>
            </a:r>
          </a:p>
          <a:p>
            <a:r>
              <a:rPr lang="en-US" sz="2000" dirty="0"/>
              <a:t> </a:t>
            </a:r>
          </a:p>
        </p:txBody>
      </p:sp>
      <p:sp>
        <p:nvSpPr>
          <p:cNvPr id="16" name="TextBox 15"/>
          <p:cNvSpPr txBox="1"/>
          <p:nvPr/>
        </p:nvSpPr>
        <p:spPr>
          <a:xfrm>
            <a:off x="234027" y="4498449"/>
            <a:ext cx="3383975"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Shorter 5.9nm spacing was seen in human biopsy samples from NM Patient</a:t>
            </a:r>
          </a:p>
          <a:p>
            <a:r>
              <a:rPr lang="en-US" sz="2000" dirty="0"/>
              <a:t> </a:t>
            </a:r>
          </a:p>
        </p:txBody>
      </p:sp>
      <p:pic>
        <p:nvPicPr>
          <p:cNvPr id="11" name="Picture 10" descr="Ptolemy1:Users:rjpe:Desktop:SI Fig2V3:Slide7.tiff"/>
          <p:cNvPicPr/>
          <p:nvPr/>
        </p:nvPicPr>
        <p:blipFill rotWithShape="1">
          <a:blip r:embed="rId8">
            <a:extLst>
              <a:ext uri="{28A0092B-C50C-407E-A947-70E740481C1C}">
                <a14:useLocalDpi xmlns:a14="http://schemas.microsoft.com/office/drawing/2010/main" val="0"/>
              </a:ext>
            </a:extLst>
          </a:blip>
          <a:srcRect t="5515" b="3207"/>
          <a:stretch/>
        </p:blipFill>
        <p:spPr bwMode="auto">
          <a:xfrm>
            <a:off x="7402513" y="1402661"/>
            <a:ext cx="5029200" cy="6444615"/>
          </a:xfrm>
          <a:prstGeom prst="rect">
            <a:avLst/>
          </a:prstGeom>
          <a:noFill/>
          <a:ln>
            <a:noFill/>
          </a:ln>
          <a:extLst>
            <a:ext uri="{53640926-AAD7-44d8-BBD7-CCE9431645EC}">
              <a14:shadowObscured xmlns:lc="http://schemas.openxmlformats.org/drawingml/2006/lockedCanvas" xmlns:cx1="http://schemas.microsoft.com/office/drawing/2015/9/8/chartex"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http://schemas.microsoft.com/office/drawing/2014/chartex" xmlns:wpc="http://schemas.microsoft.com/office/word/2010/wordprocessingCanvas"/>
            </a:ext>
          </a:extLst>
        </p:spPr>
      </p:pic>
      <p:sp>
        <p:nvSpPr>
          <p:cNvPr id="3" name="TextBox 2"/>
          <p:cNvSpPr txBox="1"/>
          <p:nvPr/>
        </p:nvSpPr>
        <p:spPr>
          <a:xfrm>
            <a:off x="8763000" y="1851461"/>
            <a:ext cx="2819400" cy="890489"/>
          </a:xfrm>
          <a:prstGeom prst="rect">
            <a:avLst/>
          </a:prstGeom>
          <a:solidFill>
            <a:schemeClr val="bg1"/>
          </a:solidFill>
        </p:spPr>
        <p:txBody>
          <a:bodyPr wrap="square" rtlCol="0">
            <a:spAutoFit/>
          </a:bodyPr>
          <a:lstStyle/>
          <a:p>
            <a:endParaRPr lang="en-US" dirty="0"/>
          </a:p>
        </p:txBody>
      </p:sp>
      <p:sp>
        <p:nvSpPr>
          <p:cNvPr id="14" name="TextBox 13"/>
          <p:cNvSpPr txBox="1"/>
          <p:nvPr/>
        </p:nvSpPr>
        <p:spPr>
          <a:xfrm>
            <a:off x="7913855" y="5562600"/>
            <a:ext cx="3164810" cy="1543673"/>
          </a:xfrm>
          <a:prstGeom prst="rect">
            <a:avLst/>
          </a:prstGeom>
          <a:solidFill>
            <a:schemeClr val="bg1"/>
          </a:solid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40DBC14E-01C4-A048-990C-607A2248ED52}"/>
              </a:ext>
            </a:extLst>
          </p:cNvPr>
          <p:cNvSpPr>
            <a:spLocks noGrp="1"/>
          </p:cNvSpPr>
          <p:nvPr>
            <p:ph type="sldNum" idx="12"/>
          </p:nvPr>
        </p:nvSpPr>
        <p:spPr/>
        <p:txBody>
          <a:bodyPr/>
          <a:lstStyle/>
          <a:p>
            <a:pPr>
              <a:defRPr/>
            </a:pPr>
            <a:fld id="{9A2A5447-C4EB-C340-9B31-94E73AA550C9}" type="slidenum">
              <a:rPr lang="en-US" smtClean="0"/>
              <a:pPr>
                <a:defRPr/>
              </a:pPr>
              <a:t>28</a:t>
            </a:fld>
            <a:endParaRPr lang="en-US"/>
          </a:p>
        </p:txBody>
      </p:sp>
    </p:spTree>
    <p:extLst>
      <p:ext uri="{BB962C8B-B14F-4D97-AF65-F5344CB8AC3E}">
        <p14:creationId xmlns:p14="http://schemas.microsoft.com/office/powerpoint/2010/main" val="4244595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422" y="294686"/>
            <a:ext cx="7620000" cy="1192419"/>
          </a:xfrm>
        </p:spPr>
        <p:txBody>
          <a:bodyPr/>
          <a:lstStyle/>
          <a:p>
            <a:r>
              <a:rPr lang="en-US" sz="3600" dirty="0"/>
              <a:t>Thin filament </a:t>
            </a:r>
            <a:r>
              <a:rPr lang="en-US" altLang="zh-CN" sz="3600" dirty="0"/>
              <a:t>extensibility</a:t>
            </a: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3626" y="1371600"/>
            <a:ext cx="1785234" cy="4495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8860" y="1371600"/>
            <a:ext cx="1766540" cy="4495800"/>
          </a:xfrm>
          <a:prstGeom prst="rect">
            <a:avLst/>
          </a:prstGeom>
        </p:spPr>
      </p:pic>
      <p:sp>
        <p:nvSpPr>
          <p:cNvPr id="14" name="TextBox 13"/>
          <p:cNvSpPr txBox="1">
            <a:spLocks noChangeArrowheads="1"/>
          </p:cNvSpPr>
          <p:nvPr/>
        </p:nvSpPr>
        <p:spPr bwMode="auto">
          <a:xfrm>
            <a:off x="6629400" y="1455594"/>
            <a:ext cx="13509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Actin</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      2.</a:t>
            </a:r>
            <a:r>
              <a:rPr lang="en-US" altLang="zh-CN" sz="1200" dirty="0">
                <a:latin typeface="Times New Roman" panose="02020603050405020304" pitchFamily="18" charset="0"/>
                <a:ea typeface="SimSun" panose="02010600030101010101" pitchFamily="2" charset="-122"/>
                <a:cs typeface="Times New Roman" panose="02020603050405020304" pitchFamily="18" charset="0"/>
              </a:rPr>
              <a:t>73</a:t>
            </a:r>
            <a:r>
              <a:rPr lang="en-US" altLang="en-US" sz="1200" dirty="0">
                <a:latin typeface="Times New Roman" panose="02020603050405020304" pitchFamily="18" charset="0"/>
                <a:ea typeface="SimSun" panose="02010600030101010101" pitchFamily="2" charset="-122"/>
                <a:cs typeface="Times New Roman" panose="02020603050405020304" pitchFamily="18" charset="0"/>
              </a:rPr>
              <a:t>nm</a:t>
            </a:r>
          </a:p>
        </p:txBody>
      </p:sp>
      <p:pic>
        <p:nvPicPr>
          <p:cNvPr id="6" name="Picture 5"/>
          <p:cNvPicPr>
            <a:picLocks noChangeAspect="1"/>
          </p:cNvPicPr>
          <p:nvPr/>
        </p:nvPicPr>
        <p:blipFill>
          <a:blip r:embed="rId5"/>
          <a:stretch>
            <a:fillRect/>
          </a:stretch>
        </p:blipFill>
        <p:spPr>
          <a:xfrm>
            <a:off x="3563766" y="2022511"/>
            <a:ext cx="474834" cy="3049708"/>
          </a:xfrm>
          <a:prstGeom prst="rect">
            <a:avLst/>
          </a:prstGeom>
        </p:spPr>
      </p:pic>
      <p:cxnSp>
        <p:nvCxnSpPr>
          <p:cNvPr id="8" name="Straight Arrow Connector 7"/>
          <p:cNvCxnSpPr/>
          <p:nvPr/>
        </p:nvCxnSpPr>
        <p:spPr bwMode="auto">
          <a:xfrm flipH="1" flipV="1">
            <a:off x="3850130" y="4492205"/>
            <a:ext cx="194123" cy="670802"/>
          </a:xfrm>
          <a:prstGeom prst="straightConnector1">
            <a:avLst/>
          </a:prstGeom>
          <a:noFill/>
          <a:ln w="9525" cap="flat" cmpd="sng" algn="ctr">
            <a:solidFill>
              <a:schemeClr val="tx1"/>
            </a:solidFill>
            <a:prstDash val="solid"/>
            <a:round/>
            <a:headEnd type="none" w="med" len="med"/>
            <a:tailEnd type="triangle"/>
          </a:ln>
          <a:effectLst/>
        </p:spPr>
      </p:cxnSp>
      <p:pic>
        <p:nvPicPr>
          <p:cNvPr id="34" name="Picture 33"/>
          <p:cNvPicPr>
            <a:picLocks noChangeAspect="1"/>
          </p:cNvPicPr>
          <p:nvPr/>
        </p:nvPicPr>
        <p:blipFill>
          <a:blip r:embed="rId5"/>
          <a:stretch>
            <a:fillRect/>
          </a:stretch>
        </p:blipFill>
        <p:spPr>
          <a:xfrm>
            <a:off x="4543709" y="2020456"/>
            <a:ext cx="474834" cy="3049708"/>
          </a:xfrm>
          <a:prstGeom prst="rect">
            <a:avLst/>
          </a:prstGeom>
        </p:spPr>
      </p:pic>
      <p:sp>
        <p:nvSpPr>
          <p:cNvPr id="23" name="Freeform 22"/>
          <p:cNvSpPr/>
          <p:nvPr/>
        </p:nvSpPr>
        <p:spPr bwMode="auto">
          <a:xfrm>
            <a:off x="3712903" y="2204088"/>
            <a:ext cx="191419" cy="1514475"/>
          </a:xfrm>
          <a:custGeom>
            <a:avLst/>
            <a:gdLst>
              <a:gd name="connsiteX0" fmla="*/ 191419 w 191419"/>
              <a:gd name="connsiteY0" fmla="*/ 0 h 1514475"/>
              <a:gd name="connsiteX1" fmla="*/ 172369 w 191419"/>
              <a:gd name="connsiteY1" fmla="*/ 228600 h 1514475"/>
              <a:gd name="connsiteX2" fmla="*/ 153319 w 191419"/>
              <a:gd name="connsiteY2" fmla="*/ 304800 h 1514475"/>
              <a:gd name="connsiteX3" fmla="*/ 124744 w 191419"/>
              <a:gd name="connsiteY3" fmla="*/ 438150 h 1514475"/>
              <a:gd name="connsiteX4" fmla="*/ 115219 w 191419"/>
              <a:gd name="connsiteY4" fmla="*/ 533400 h 1514475"/>
              <a:gd name="connsiteX5" fmla="*/ 105694 w 191419"/>
              <a:gd name="connsiteY5" fmla="*/ 581025 h 1514475"/>
              <a:gd name="connsiteX6" fmla="*/ 96169 w 191419"/>
              <a:gd name="connsiteY6" fmla="*/ 657225 h 1514475"/>
              <a:gd name="connsiteX7" fmla="*/ 77119 w 191419"/>
              <a:gd name="connsiteY7" fmla="*/ 904875 h 1514475"/>
              <a:gd name="connsiteX8" fmla="*/ 67594 w 191419"/>
              <a:gd name="connsiteY8" fmla="*/ 981075 h 1514475"/>
              <a:gd name="connsiteX9" fmla="*/ 48544 w 191419"/>
              <a:gd name="connsiteY9" fmla="*/ 1047750 h 1514475"/>
              <a:gd name="connsiteX10" fmla="*/ 29494 w 191419"/>
              <a:gd name="connsiteY10" fmla="*/ 1114425 h 1514475"/>
              <a:gd name="connsiteX11" fmla="*/ 19969 w 191419"/>
              <a:gd name="connsiteY11" fmla="*/ 1228725 h 1514475"/>
              <a:gd name="connsiteX12" fmla="*/ 919 w 191419"/>
              <a:gd name="connsiteY12" fmla="*/ 1371600 h 1514475"/>
              <a:gd name="connsiteX13" fmla="*/ 919 w 191419"/>
              <a:gd name="connsiteY13"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419" h="1514475">
                <a:moveTo>
                  <a:pt x="191419" y="0"/>
                </a:moveTo>
                <a:cubicBezTo>
                  <a:pt x="185270" y="98386"/>
                  <a:pt x="185706" y="141906"/>
                  <a:pt x="172369" y="228600"/>
                </a:cubicBezTo>
                <a:cubicBezTo>
                  <a:pt x="162686" y="291537"/>
                  <a:pt x="166840" y="257476"/>
                  <a:pt x="153319" y="304800"/>
                </a:cubicBezTo>
                <a:cubicBezTo>
                  <a:pt x="143285" y="339919"/>
                  <a:pt x="128197" y="415130"/>
                  <a:pt x="124744" y="438150"/>
                </a:cubicBezTo>
                <a:cubicBezTo>
                  <a:pt x="120011" y="469705"/>
                  <a:pt x="119436" y="501772"/>
                  <a:pt x="115219" y="533400"/>
                </a:cubicBezTo>
                <a:cubicBezTo>
                  <a:pt x="113079" y="549447"/>
                  <a:pt x="108156" y="565024"/>
                  <a:pt x="105694" y="581025"/>
                </a:cubicBezTo>
                <a:cubicBezTo>
                  <a:pt x="101802" y="606325"/>
                  <a:pt x="99344" y="631825"/>
                  <a:pt x="96169" y="657225"/>
                </a:cubicBezTo>
                <a:cubicBezTo>
                  <a:pt x="86670" y="818710"/>
                  <a:pt x="91703" y="780908"/>
                  <a:pt x="77119" y="904875"/>
                </a:cubicBezTo>
                <a:cubicBezTo>
                  <a:pt x="74128" y="930297"/>
                  <a:pt x="72614" y="955974"/>
                  <a:pt x="67594" y="981075"/>
                </a:cubicBezTo>
                <a:cubicBezTo>
                  <a:pt x="63061" y="1003740"/>
                  <a:pt x="54626" y="1025450"/>
                  <a:pt x="48544" y="1047750"/>
                </a:cubicBezTo>
                <a:cubicBezTo>
                  <a:pt x="30604" y="1113531"/>
                  <a:pt x="47745" y="1059671"/>
                  <a:pt x="29494" y="1114425"/>
                </a:cubicBezTo>
                <a:cubicBezTo>
                  <a:pt x="26319" y="1152525"/>
                  <a:pt x="23971" y="1190703"/>
                  <a:pt x="19969" y="1228725"/>
                </a:cubicBezTo>
                <a:cubicBezTo>
                  <a:pt x="16386" y="1262768"/>
                  <a:pt x="2327" y="1339222"/>
                  <a:pt x="919" y="1371600"/>
                </a:cubicBezTo>
                <a:cubicBezTo>
                  <a:pt x="-1150" y="1419180"/>
                  <a:pt x="919" y="1466850"/>
                  <a:pt x="919" y="1514475"/>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4" name="Freeform 23"/>
          <p:cNvSpPr/>
          <p:nvPr/>
        </p:nvSpPr>
        <p:spPr bwMode="auto">
          <a:xfrm rot="212565">
            <a:off x="3786645" y="3901233"/>
            <a:ext cx="66465" cy="1005093"/>
          </a:xfrm>
          <a:custGeom>
            <a:avLst/>
            <a:gdLst>
              <a:gd name="connsiteX0" fmla="*/ 19123 w 66748"/>
              <a:gd name="connsiteY0" fmla="*/ 0 h 952500"/>
              <a:gd name="connsiteX1" fmla="*/ 47698 w 66748"/>
              <a:gd name="connsiteY1" fmla="*/ 95250 h 952500"/>
              <a:gd name="connsiteX2" fmla="*/ 66748 w 66748"/>
              <a:gd name="connsiteY2" fmla="*/ 276225 h 952500"/>
              <a:gd name="connsiteX3" fmla="*/ 57223 w 66748"/>
              <a:gd name="connsiteY3" fmla="*/ 609600 h 952500"/>
              <a:gd name="connsiteX4" fmla="*/ 38173 w 66748"/>
              <a:gd name="connsiteY4" fmla="*/ 742950 h 952500"/>
              <a:gd name="connsiteX5" fmla="*/ 19123 w 66748"/>
              <a:gd name="connsiteY5" fmla="*/ 800100 h 952500"/>
              <a:gd name="connsiteX6" fmla="*/ 9598 w 66748"/>
              <a:gd name="connsiteY6" fmla="*/ 895350 h 952500"/>
              <a:gd name="connsiteX7" fmla="*/ 73 w 66748"/>
              <a:gd name="connsiteY7" fmla="*/ 95250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48" h="952500">
                <a:moveTo>
                  <a:pt x="19123" y="0"/>
                </a:moveTo>
                <a:cubicBezTo>
                  <a:pt x="24963" y="17520"/>
                  <a:pt x="44613" y="71601"/>
                  <a:pt x="47698" y="95250"/>
                </a:cubicBezTo>
                <a:cubicBezTo>
                  <a:pt x="55543" y="155399"/>
                  <a:pt x="66748" y="276225"/>
                  <a:pt x="66748" y="276225"/>
                </a:cubicBezTo>
                <a:cubicBezTo>
                  <a:pt x="63573" y="387350"/>
                  <a:pt x="62271" y="498544"/>
                  <a:pt x="57223" y="609600"/>
                </a:cubicBezTo>
                <a:cubicBezTo>
                  <a:pt x="55890" y="638916"/>
                  <a:pt x="47717" y="707957"/>
                  <a:pt x="38173" y="742950"/>
                </a:cubicBezTo>
                <a:cubicBezTo>
                  <a:pt x="32889" y="762323"/>
                  <a:pt x="25473" y="781050"/>
                  <a:pt x="19123" y="800100"/>
                </a:cubicBezTo>
                <a:cubicBezTo>
                  <a:pt x="15948" y="831850"/>
                  <a:pt x="14111" y="863762"/>
                  <a:pt x="9598" y="895350"/>
                </a:cubicBezTo>
                <a:cubicBezTo>
                  <a:pt x="-1467" y="972806"/>
                  <a:pt x="73" y="904257"/>
                  <a:pt x="73" y="952500"/>
                </a:cubicBezTo>
              </a:path>
            </a:pathLst>
          </a:cu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7" name="TextBox 26"/>
          <p:cNvSpPr txBox="1"/>
          <p:nvPr/>
        </p:nvSpPr>
        <p:spPr>
          <a:xfrm>
            <a:off x="3395486" y="5145960"/>
            <a:ext cx="1182675" cy="461665"/>
          </a:xfrm>
          <a:prstGeom prst="rect">
            <a:avLst/>
          </a:prstGeom>
          <a:noFill/>
        </p:spPr>
        <p:txBody>
          <a:bodyPr wrap="square" rtlCol="0">
            <a:spAutoFit/>
          </a:bodyPr>
          <a:lstStyle/>
          <a:p>
            <a:r>
              <a:rPr lang="en-US" dirty="0" err="1"/>
              <a:t>Nebulin</a:t>
            </a:r>
            <a:endParaRPr lang="en-US" dirty="0"/>
          </a:p>
        </p:txBody>
      </p:sp>
      <p:sp>
        <p:nvSpPr>
          <p:cNvPr id="31" name="TextBox 30"/>
          <p:cNvSpPr txBox="1"/>
          <p:nvPr/>
        </p:nvSpPr>
        <p:spPr>
          <a:xfrm>
            <a:off x="195680" y="2391542"/>
            <a:ext cx="2927699" cy="461665"/>
          </a:xfrm>
          <a:prstGeom prst="rect">
            <a:avLst/>
          </a:prstGeom>
          <a:noFill/>
        </p:spPr>
        <p:txBody>
          <a:bodyPr wrap="square" rtlCol="0">
            <a:spAutoFit/>
          </a:bodyPr>
          <a:lstStyle/>
          <a:p>
            <a:r>
              <a:rPr lang="en-US" dirty="0"/>
              <a:t>Hypothesis:</a:t>
            </a:r>
          </a:p>
        </p:txBody>
      </p:sp>
      <p:sp>
        <p:nvSpPr>
          <p:cNvPr id="50" name="TextBox 49"/>
          <p:cNvSpPr txBox="1"/>
          <p:nvPr/>
        </p:nvSpPr>
        <p:spPr>
          <a:xfrm>
            <a:off x="3283926" y="1571445"/>
            <a:ext cx="1182675" cy="461665"/>
          </a:xfrm>
          <a:prstGeom prst="rect">
            <a:avLst/>
          </a:prstGeom>
          <a:noFill/>
        </p:spPr>
        <p:txBody>
          <a:bodyPr wrap="square" rtlCol="0">
            <a:spAutoFit/>
          </a:bodyPr>
          <a:lstStyle/>
          <a:p>
            <a:r>
              <a:rPr lang="en-US" dirty="0"/>
              <a:t>WT</a:t>
            </a:r>
          </a:p>
        </p:txBody>
      </p:sp>
      <p:sp>
        <p:nvSpPr>
          <p:cNvPr id="51" name="TextBox 50"/>
          <p:cNvSpPr txBox="1"/>
          <p:nvPr/>
        </p:nvSpPr>
        <p:spPr>
          <a:xfrm>
            <a:off x="4462431" y="1592129"/>
            <a:ext cx="1182675" cy="461665"/>
          </a:xfrm>
          <a:prstGeom prst="rect">
            <a:avLst/>
          </a:prstGeom>
          <a:noFill/>
        </p:spPr>
        <p:txBody>
          <a:bodyPr wrap="square" rtlCol="0">
            <a:spAutoFit/>
          </a:bodyPr>
          <a:lstStyle/>
          <a:p>
            <a:r>
              <a:rPr lang="en-US" dirty="0" err="1"/>
              <a:t>cKO</a:t>
            </a:r>
            <a:endParaRPr lang="en-US" dirty="0"/>
          </a:p>
        </p:txBody>
      </p:sp>
      <p:cxnSp>
        <p:nvCxnSpPr>
          <p:cNvPr id="52" name="Straight Connector 51"/>
          <p:cNvCxnSpPr/>
          <p:nvPr/>
        </p:nvCxnSpPr>
        <p:spPr bwMode="auto">
          <a:xfrm flipV="1">
            <a:off x="3861083" y="4075836"/>
            <a:ext cx="1007243" cy="3969"/>
          </a:xfrm>
          <a:prstGeom prst="line">
            <a:avLst/>
          </a:prstGeom>
          <a:noFill/>
          <a:ln w="25400" cap="flat" cmpd="sng" algn="ctr">
            <a:solidFill>
              <a:schemeClr val="accent6"/>
            </a:solidFill>
            <a:prstDash val="solid"/>
            <a:round/>
            <a:headEnd type="none" w="med" len="med"/>
            <a:tailEnd type="none" w="med" len="med"/>
          </a:ln>
          <a:effectLst/>
        </p:spPr>
      </p:cxnSp>
      <p:cxnSp>
        <p:nvCxnSpPr>
          <p:cNvPr id="53" name="Straight Arrow Connector 52"/>
          <p:cNvCxnSpPr/>
          <p:nvPr/>
        </p:nvCxnSpPr>
        <p:spPr bwMode="auto">
          <a:xfrm rot="-180000" flipV="1">
            <a:off x="4323247" y="4174012"/>
            <a:ext cx="9210" cy="183951"/>
          </a:xfrm>
          <a:prstGeom prst="straightConnector1">
            <a:avLst/>
          </a:prstGeom>
          <a:noFill/>
          <a:ln w="25400" cap="flat" cmpd="sng" algn="ctr">
            <a:solidFill>
              <a:schemeClr val="accent6"/>
            </a:solidFill>
            <a:prstDash val="solid"/>
            <a:round/>
            <a:headEnd type="none" w="med" len="med"/>
            <a:tailEnd type="triangle"/>
          </a:ln>
          <a:effectLst/>
        </p:spPr>
      </p:cxnSp>
      <p:cxnSp>
        <p:nvCxnSpPr>
          <p:cNvPr id="54" name="Straight Connector 53"/>
          <p:cNvCxnSpPr/>
          <p:nvPr/>
        </p:nvCxnSpPr>
        <p:spPr bwMode="auto">
          <a:xfrm flipV="1">
            <a:off x="3695097" y="4169629"/>
            <a:ext cx="1027796" cy="9297"/>
          </a:xfrm>
          <a:prstGeom prst="line">
            <a:avLst/>
          </a:prstGeom>
          <a:noFill/>
          <a:ln w="25400" cap="flat" cmpd="sng" algn="ctr">
            <a:solidFill>
              <a:schemeClr val="accent6"/>
            </a:solidFill>
            <a:prstDash val="solid"/>
            <a:round/>
            <a:headEnd type="none" w="med" len="med"/>
            <a:tailEnd type="none" w="med" len="med"/>
          </a:ln>
          <a:effectLst/>
        </p:spPr>
      </p:cxnSp>
      <p:sp>
        <p:nvSpPr>
          <p:cNvPr id="55" name="TextBox 54"/>
          <p:cNvSpPr txBox="1"/>
          <p:nvPr/>
        </p:nvSpPr>
        <p:spPr>
          <a:xfrm>
            <a:off x="4040825" y="3666566"/>
            <a:ext cx="624734" cy="246221"/>
          </a:xfrm>
          <a:prstGeom prst="rect">
            <a:avLst/>
          </a:prstGeom>
          <a:noFill/>
        </p:spPr>
        <p:txBody>
          <a:bodyPr wrap="square" rtlCol="0">
            <a:spAutoFit/>
          </a:bodyPr>
          <a:lstStyle/>
          <a:p>
            <a:r>
              <a:rPr lang="en-US" altLang="zh-CN" sz="1000" b="1" dirty="0">
                <a:solidFill>
                  <a:schemeClr val="accent6"/>
                </a:solidFill>
              </a:rPr>
              <a:t>2.73nm</a:t>
            </a:r>
          </a:p>
        </p:txBody>
      </p:sp>
      <p:cxnSp>
        <p:nvCxnSpPr>
          <p:cNvPr id="56" name="Straight Arrow Connector 55"/>
          <p:cNvCxnSpPr/>
          <p:nvPr/>
        </p:nvCxnSpPr>
        <p:spPr bwMode="auto">
          <a:xfrm>
            <a:off x="4326189" y="3856350"/>
            <a:ext cx="1" cy="199482"/>
          </a:xfrm>
          <a:prstGeom prst="straightConnector1">
            <a:avLst/>
          </a:prstGeom>
          <a:noFill/>
          <a:ln w="25400" cap="flat" cmpd="sng" algn="ctr">
            <a:solidFill>
              <a:schemeClr val="accent6"/>
            </a:solidFill>
            <a:prstDash val="solid"/>
            <a:round/>
            <a:headEnd type="none" w="med" len="med"/>
            <a:tailEnd type="triangle"/>
          </a:ln>
          <a:effectLst/>
        </p:spPr>
      </p:cxnSp>
      <p:sp>
        <p:nvSpPr>
          <p:cNvPr id="42" name="Rectangle 41"/>
          <p:cNvSpPr/>
          <p:nvPr/>
        </p:nvSpPr>
        <p:spPr>
          <a:xfrm>
            <a:off x="511108" y="3119889"/>
            <a:ext cx="2647877" cy="707886"/>
          </a:xfrm>
          <a:prstGeom prst="rect">
            <a:avLst/>
          </a:prstGeom>
        </p:spPr>
        <p:txBody>
          <a:bodyPr wrap="square">
            <a:spAutoFit/>
          </a:bodyPr>
          <a:lstStyle/>
          <a:p>
            <a:r>
              <a:rPr lang="en-US" sz="2000" dirty="0" err="1"/>
              <a:t>Nebulin</a:t>
            </a:r>
            <a:r>
              <a:rPr lang="en-US" sz="2000" dirty="0"/>
              <a:t> stiffens the thin filament</a:t>
            </a:r>
          </a:p>
        </p:txBody>
      </p:sp>
      <p:cxnSp>
        <p:nvCxnSpPr>
          <p:cNvPr id="44" name="Straight Arrow Connector 43"/>
          <p:cNvCxnSpPr>
            <a:endCxn id="5" idx="1"/>
          </p:cNvCxnSpPr>
          <p:nvPr/>
        </p:nvCxnSpPr>
        <p:spPr bwMode="auto">
          <a:xfrm>
            <a:off x="7148860" y="1592129"/>
            <a:ext cx="0" cy="2027371"/>
          </a:xfrm>
          <a:prstGeom prst="straightConnector1">
            <a:avLst/>
          </a:prstGeom>
          <a:noFill/>
          <a:ln w="25400" cap="flat" cmpd="sng" algn="ctr">
            <a:solidFill>
              <a:srgbClr val="00B050"/>
            </a:solidFill>
            <a:prstDash val="solid"/>
            <a:round/>
            <a:headEnd type="triangle"/>
            <a:tailEnd type="triangle"/>
          </a:ln>
          <a:effectLst/>
        </p:spPr>
      </p:cxnSp>
      <p:sp>
        <p:nvSpPr>
          <p:cNvPr id="67" name="Rectangle 66"/>
          <p:cNvSpPr/>
          <p:nvPr/>
        </p:nvSpPr>
        <p:spPr>
          <a:xfrm>
            <a:off x="2990260" y="6205242"/>
            <a:ext cx="3350597" cy="307777"/>
          </a:xfrm>
          <a:prstGeom prst="rect">
            <a:avLst/>
          </a:prstGeom>
        </p:spPr>
        <p:txBody>
          <a:bodyPr wrap="none">
            <a:spAutoFit/>
          </a:bodyPr>
          <a:lstStyle/>
          <a:p>
            <a:r>
              <a:rPr lang="en-US" altLang="zh-CN" sz="1400" dirty="0"/>
              <a:t>Modified from </a:t>
            </a:r>
            <a:r>
              <a:rPr lang="en-US" sz="1400" dirty="0" err="1"/>
              <a:t>Perz</a:t>
            </a:r>
            <a:r>
              <a:rPr lang="en-US" sz="1400" dirty="0"/>
              <a:t>-Edwards, </a:t>
            </a:r>
            <a:r>
              <a:rPr lang="en-US" altLang="zh-CN" sz="1400" dirty="0"/>
              <a:t>Unpublished</a:t>
            </a:r>
            <a:endParaRPr lang="en-US" sz="1400" dirty="0"/>
          </a:p>
        </p:txBody>
      </p:sp>
      <p:sp>
        <p:nvSpPr>
          <p:cNvPr id="25" name="TextBox 24"/>
          <p:cNvSpPr txBox="1"/>
          <p:nvPr/>
        </p:nvSpPr>
        <p:spPr>
          <a:xfrm>
            <a:off x="5715000" y="5410200"/>
            <a:ext cx="1439736" cy="461665"/>
          </a:xfrm>
          <a:prstGeom prst="rect">
            <a:avLst/>
          </a:prstGeom>
          <a:noFill/>
        </p:spPr>
        <p:txBody>
          <a:bodyPr wrap="square" rtlCol="0">
            <a:spAutoFit/>
          </a:bodyPr>
          <a:lstStyle/>
          <a:p>
            <a:r>
              <a:rPr lang="en-US" dirty="0"/>
              <a:t>Relaxing</a:t>
            </a:r>
          </a:p>
        </p:txBody>
      </p:sp>
      <p:sp>
        <p:nvSpPr>
          <p:cNvPr id="26" name="TextBox 25"/>
          <p:cNvSpPr txBox="1"/>
          <p:nvPr/>
        </p:nvSpPr>
        <p:spPr>
          <a:xfrm>
            <a:off x="7229322" y="5410200"/>
            <a:ext cx="1722120" cy="461665"/>
          </a:xfrm>
          <a:prstGeom prst="rect">
            <a:avLst/>
          </a:prstGeom>
          <a:noFill/>
        </p:spPr>
        <p:txBody>
          <a:bodyPr wrap="square" rtlCol="0">
            <a:spAutoFit/>
          </a:bodyPr>
          <a:lstStyle/>
          <a:p>
            <a:r>
              <a:rPr lang="en-US" dirty="0"/>
              <a:t>Contracting</a:t>
            </a:r>
          </a:p>
        </p:txBody>
      </p:sp>
      <p:sp>
        <p:nvSpPr>
          <p:cNvPr id="2" name="Slide Number Placeholder 1">
            <a:extLst>
              <a:ext uri="{FF2B5EF4-FFF2-40B4-BE49-F238E27FC236}">
                <a16:creationId xmlns:a16="http://schemas.microsoft.com/office/drawing/2014/main" id="{D6C9748F-D828-954D-9E28-47F7C0654177}"/>
              </a:ext>
            </a:extLst>
          </p:cNvPr>
          <p:cNvSpPr>
            <a:spLocks noGrp="1"/>
          </p:cNvSpPr>
          <p:nvPr>
            <p:ph type="sldNum" sz="quarter" idx="12"/>
          </p:nvPr>
        </p:nvSpPr>
        <p:spPr/>
        <p:txBody>
          <a:bodyPr/>
          <a:lstStyle/>
          <a:p>
            <a:pPr>
              <a:defRPr/>
            </a:pPr>
            <a:fld id="{D66F81E2-418B-8B4F-B172-C6F2AF01C707}" type="slidenum">
              <a:rPr lang="en-US" smtClean="0"/>
              <a:pPr>
                <a:defRPr/>
              </a:pPr>
              <a:t>29</a:t>
            </a:fld>
            <a:endParaRPr lang="en-US"/>
          </a:p>
        </p:txBody>
      </p:sp>
    </p:spTree>
    <p:extLst>
      <p:ext uri="{BB962C8B-B14F-4D97-AF65-F5344CB8AC3E}">
        <p14:creationId xmlns:p14="http://schemas.microsoft.com/office/powerpoint/2010/main" val="1672143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p:cNvSpPr>
            <a:spLocks noGrp="1" noChangeArrowheads="1"/>
          </p:cNvSpPr>
          <p:nvPr>
            <p:ph type="title"/>
          </p:nvPr>
        </p:nvSpPr>
        <p:spPr>
          <a:xfrm>
            <a:off x="533400" y="0"/>
            <a:ext cx="7772400" cy="1143000"/>
          </a:xfrm>
        </p:spPr>
        <p:txBody>
          <a:bodyPr/>
          <a:lstStyle/>
          <a:p>
            <a:r>
              <a:rPr lang="en-US">
                <a:latin typeface="Times New Roman" charset="0"/>
                <a:ea typeface="ＭＳ Ｐゴシック" charset="0"/>
              </a:rPr>
              <a:t>The Advanced Photon Source</a:t>
            </a:r>
          </a:p>
        </p:txBody>
      </p:sp>
      <p:pic>
        <p:nvPicPr>
          <p:cNvPr id="19458" name="Picture 1027" descr="APS_from_NO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316788"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3BD35BAB-08DE-A84B-B561-AB19D81528DB}" type="slidenum">
              <a:rPr lang="en-US" sz="1400"/>
              <a:pPr/>
              <a:t>3</a:t>
            </a:fld>
            <a:endParaRPr 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84334" y="406247"/>
            <a:ext cx="7620000" cy="1192419"/>
          </a:xfrm>
        </p:spPr>
        <p:txBody>
          <a:bodyPr/>
          <a:lstStyle/>
          <a:p>
            <a:r>
              <a:rPr lang="en-US" sz="3600" dirty="0"/>
              <a:t>Thin filament </a:t>
            </a:r>
            <a:r>
              <a:rPr lang="en-US" altLang="zh-CN" sz="3600" dirty="0"/>
              <a:t>Extensibility</a:t>
            </a:r>
            <a:endParaRPr lang="en-US" sz="3600" dirty="0"/>
          </a:p>
        </p:txBody>
      </p:sp>
      <p:grpSp>
        <p:nvGrpSpPr>
          <p:cNvPr id="24" name="Group 23"/>
          <p:cNvGrpSpPr/>
          <p:nvPr/>
        </p:nvGrpSpPr>
        <p:grpSpPr>
          <a:xfrm>
            <a:off x="990600" y="1752600"/>
            <a:ext cx="2978150" cy="2366933"/>
            <a:chOff x="300038" y="577880"/>
            <a:chExt cx="2978150" cy="2366933"/>
          </a:xfrm>
        </p:grpSpPr>
        <p:graphicFrame>
          <p:nvGraphicFramePr>
            <p:cNvPr id="25" name="Object 24"/>
            <p:cNvGraphicFramePr>
              <a:graphicFrameLocks noChangeAspect="1"/>
            </p:cNvGraphicFramePr>
            <p:nvPr>
              <p:extLst/>
            </p:nvPr>
          </p:nvGraphicFramePr>
          <p:xfrm>
            <a:off x="300038" y="842963"/>
            <a:ext cx="2978150" cy="2101850"/>
          </p:xfrm>
          <a:graphic>
            <a:graphicData uri="http://schemas.openxmlformats.org/presentationml/2006/ole">
              <mc:AlternateContent xmlns:mc="http://schemas.openxmlformats.org/markup-compatibility/2006">
                <mc:Choice xmlns:v="urn:schemas-microsoft-com:vml" Requires="v">
                  <p:oleObj spid="_x0000_s146446" name="Prism 6" r:id="rId4" imgW="3741450" imgH="2643891" progId="Prism6.Document">
                    <p:embed/>
                  </p:oleObj>
                </mc:Choice>
                <mc:Fallback>
                  <p:oleObj name="Prism 6" r:id="rId4" imgW="3741450" imgH="2643891" progId="Prism6.Document">
                    <p:embed/>
                    <p:pic>
                      <p:nvPicPr>
                        <p:cNvPr id="25" name="Object 24"/>
                        <p:cNvPicPr/>
                        <p:nvPr/>
                      </p:nvPicPr>
                      <p:blipFill>
                        <a:blip r:embed="rId5"/>
                        <a:stretch>
                          <a:fillRect/>
                        </a:stretch>
                      </p:blipFill>
                      <p:spPr>
                        <a:xfrm>
                          <a:off x="300038" y="842963"/>
                          <a:ext cx="2978150" cy="2101850"/>
                        </a:xfrm>
                        <a:prstGeom prst="rect">
                          <a:avLst/>
                        </a:prstGeom>
                      </p:spPr>
                    </p:pic>
                  </p:oleObj>
                </mc:Fallback>
              </mc:AlternateContent>
            </a:graphicData>
          </a:graphic>
        </p:graphicFrame>
        <p:sp>
          <p:nvSpPr>
            <p:cNvPr id="26" name="TextBox 25"/>
            <p:cNvSpPr txBox="1"/>
            <p:nvPr/>
          </p:nvSpPr>
          <p:spPr>
            <a:xfrm>
              <a:off x="1039188" y="577880"/>
              <a:ext cx="1429687" cy="369332"/>
            </a:xfrm>
            <a:prstGeom prst="rect">
              <a:avLst/>
            </a:prstGeom>
            <a:noFill/>
          </p:spPr>
          <p:txBody>
            <a:bodyPr wrap="none" rtlCol="0">
              <a:spAutoFit/>
            </a:bodyPr>
            <a:lstStyle/>
            <a:p>
              <a:pPr algn="ctr"/>
              <a:r>
                <a:rPr lang="en-US" dirty="0"/>
                <a:t>Thin filament</a:t>
              </a:r>
            </a:p>
          </p:txBody>
        </p:sp>
      </p:grpSp>
      <p:sp>
        <p:nvSpPr>
          <p:cNvPr id="2" name="Rectangle 1"/>
          <p:cNvSpPr/>
          <p:nvPr/>
        </p:nvSpPr>
        <p:spPr>
          <a:xfrm>
            <a:off x="990600" y="4091100"/>
            <a:ext cx="3327334" cy="523220"/>
          </a:xfrm>
          <a:prstGeom prst="rect">
            <a:avLst/>
          </a:prstGeom>
        </p:spPr>
        <p:txBody>
          <a:bodyPr wrap="square">
            <a:spAutoFit/>
          </a:bodyPr>
          <a:lstStyle/>
          <a:p>
            <a:r>
              <a:rPr lang="en-US" sz="1400" dirty="0"/>
              <a:t>The 2.73nm relative spacing change as a function of isometric contraction</a:t>
            </a:r>
          </a:p>
        </p:txBody>
      </p:sp>
      <p:sp>
        <p:nvSpPr>
          <p:cNvPr id="6" name="Rectangle 5"/>
          <p:cNvSpPr/>
          <p:nvPr/>
        </p:nvSpPr>
        <p:spPr>
          <a:xfrm>
            <a:off x="3126444" y="2627060"/>
            <a:ext cx="1535998" cy="307777"/>
          </a:xfrm>
          <a:prstGeom prst="rect">
            <a:avLst/>
          </a:prstGeom>
        </p:spPr>
        <p:txBody>
          <a:bodyPr wrap="none">
            <a:spAutoFit/>
          </a:bodyPr>
          <a:lstStyle/>
          <a:p>
            <a:r>
              <a:rPr lang="en-US" sz="1400" dirty="0">
                <a:latin typeface="Calibri" panose="020F0502020204030204" pitchFamily="34" charset="0"/>
                <a:ea typeface="Calibri" panose="020F0502020204030204" pitchFamily="34" charset="0"/>
                <a:cs typeface="Arial" panose="020B0604020202020204" pitchFamily="34" charset="0"/>
              </a:rPr>
              <a:t>30.3  </a:t>
            </a:r>
            <a:r>
              <a:rPr lang="en-US" sz="1400" dirty="0" err="1">
                <a:latin typeface="Calibri" panose="020F0502020204030204" pitchFamily="34" charset="0"/>
                <a:ea typeface="Calibri" panose="020F0502020204030204" pitchFamily="34" charset="0"/>
                <a:cs typeface="Arial" panose="020B0604020202020204" pitchFamily="34" charset="0"/>
              </a:rPr>
              <a:t>pN</a:t>
            </a:r>
            <a:r>
              <a:rPr lang="en-US" sz="1400" dirty="0">
                <a:latin typeface="Calibri" panose="020F0502020204030204" pitchFamily="34" charset="0"/>
                <a:ea typeface="Calibri" panose="020F0502020204030204" pitchFamily="34" charset="0"/>
                <a:cs typeface="Arial" panose="020B0604020202020204" pitchFamily="34" charset="0"/>
              </a:rPr>
              <a:t>/(</a:t>
            </a:r>
            <a:r>
              <a:rPr lang="en-US" sz="1400" dirty="0" err="1">
                <a:latin typeface="Calibri" panose="020F0502020204030204" pitchFamily="34" charset="0"/>
                <a:ea typeface="Calibri" panose="020F0502020204030204" pitchFamily="34" charset="0"/>
                <a:cs typeface="Arial" panose="020B0604020202020204" pitchFamily="34" charset="0"/>
              </a:rPr>
              <a:t>nm·μm</a:t>
            </a:r>
            <a:r>
              <a:rPr lang="en-US" sz="1400" dirty="0">
                <a:latin typeface="Calibri" panose="020F0502020204030204" pitchFamily="34" charset="0"/>
                <a:ea typeface="Calibri" panose="020F0502020204030204" pitchFamily="34" charset="0"/>
                <a:cs typeface="Arial" panose="020B0604020202020204" pitchFamily="34" charset="0"/>
              </a:rPr>
              <a:t>) </a:t>
            </a:r>
            <a:endParaRPr lang="en-US" sz="1400" dirty="0"/>
          </a:p>
        </p:txBody>
      </p:sp>
      <p:sp>
        <p:nvSpPr>
          <p:cNvPr id="7" name="Rectangle 6"/>
          <p:cNvSpPr/>
          <p:nvPr/>
        </p:nvSpPr>
        <p:spPr>
          <a:xfrm>
            <a:off x="2561980" y="2157511"/>
            <a:ext cx="1540806" cy="307777"/>
          </a:xfrm>
          <a:prstGeom prst="rect">
            <a:avLst/>
          </a:prstGeom>
        </p:spPr>
        <p:txBody>
          <a:bodyPr wrap="none">
            <a:spAutoFit/>
          </a:bodyPr>
          <a:lstStyle/>
          <a:p>
            <a:r>
              <a:rPr lang="en-US" sz="1400" dirty="0">
                <a:latin typeface="Calibri" panose="020F0502020204030204" pitchFamily="34" charset="0"/>
                <a:ea typeface="Calibri" panose="020F0502020204030204" pitchFamily="34" charset="0"/>
                <a:cs typeface="Arial" panose="020B0604020202020204" pitchFamily="34" charset="0"/>
              </a:rPr>
              <a:t>10.0 </a:t>
            </a:r>
            <a:r>
              <a:rPr lang="en-US" sz="1400" dirty="0" err="1">
                <a:latin typeface="Calibri" panose="020F0502020204030204" pitchFamily="34" charset="0"/>
                <a:ea typeface="Calibri" panose="020F0502020204030204" pitchFamily="34" charset="0"/>
                <a:cs typeface="Arial" panose="020B0604020202020204" pitchFamily="34" charset="0"/>
              </a:rPr>
              <a:t>pN</a:t>
            </a:r>
            <a:r>
              <a:rPr lang="en-US" sz="1400" dirty="0">
                <a:latin typeface="Calibri" panose="020F0502020204030204" pitchFamily="34" charset="0"/>
                <a:ea typeface="Calibri" panose="020F0502020204030204" pitchFamily="34" charset="0"/>
                <a:cs typeface="Arial" panose="020B0604020202020204" pitchFamily="34" charset="0"/>
              </a:rPr>
              <a:t>/(</a:t>
            </a:r>
            <a:r>
              <a:rPr lang="en-US" sz="1400" dirty="0" err="1">
                <a:latin typeface="Calibri" panose="020F0502020204030204" pitchFamily="34" charset="0"/>
                <a:ea typeface="Calibri" panose="020F0502020204030204" pitchFamily="34" charset="0"/>
                <a:cs typeface="Arial" panose="020B0604020202020204" pitchFamily="34" charset="0"/>
              </a:rPr>
              <a:t>nm·μm</a:t>
            </a:r>
            <a:r>
              <a:rPr lang="en-US" sz="1400" dirty="0">
                <a:latin typeface="Calibri" panose="020F0502020204030204" pitchFamily="34" charset="0"/>
                <a:ea typeface="Calibri" panose="020F0502020204030204" pitchFamily="34" charset="0"/>
                <a:cs typeface="Arial" panose="020B0604020202020204" pitchFamily="34" charset="0"/>
              </a:rPr>
              <a:t>), </a:t>
            </a:r>
            <a:endParaRPr lang="en-US" sz="1400" dirty="0"/>
          </a:p>
        </p:txBody>
      </p:sp>
      <p:pic>
        <p:nvPicPr>
          <p:cNvPr id="13" name="Picture 12"/>
          <p:cNvPicPr>
            <a:picLocks noChangeAspect="1"/>
          </p:cNvPicPr>
          <p:nvPr/>
        </p:nvPicPr>
        <p:blipFill>
          <a:blip r:embed="rId6"/>
          <a:stretch>
            <a:fillRect/>
          </a:stretch>
        </p:blipFill>
        <p:spPr>
          <a:xfrm>
            <a:off x="5119869" y="1803813"/>
            <a:ext cx="474834" cy="3049708"/>
          </a:xfrm>
          <a:prstGeom prst="rect">
            <a:avLst/>
          </a:prstGeom>
        </p:spPr>
      </p:pic>
      <p:pic>
        <p:nvPicPr>
          <p:cNvPr id="15" name="Picture 14"/>
          <p:cNvPicPr>
            <a:picLocks noChangeAspect="1"/>
          </p:cNvPicPr>
          <p:nvPr/>
        </p:nvPicPr>
        <p:blipFill>
          <a:blip r:embed="rId6"/>
          <a:stretch>
            <a:fillRect/>
          </a:stretch>
        </p:blipFill>
        <p:spPr>
          <a:xfrm>
            <a:off x="6392575" y="1816844"/>
            <a:ext cx="474834" cy="3049708"/>
          </a:xfrm>
          <a:prstGeom prst="rect">
            <a:avLst/>
          </a:prstGeom>
        </p:spPr>
      </p:pic>
      <p:sp>
        <p:nvSpPr>
          <p:cNvPr id="19" name="TextBox 18"/>
          <p:cNvSpPr txBox="1"/>
          <p:nvPr/>
        </p:nvSpPr>
        <p:spPr>
          <a:xfrm>
            <a:off x="5132792" y="1367833"/>
            <a:ext cx="1182675" cy="461665"/>
          </a:xfrm>
          <a:prstGeom prst="rect">
            <a:avLst/>
          </a:prstGeom>
          <a:noFill/>
        </p:spPr>
        <p:txBody>
          <a:bodyPr wrap="square" rtlCol="0">
            <a:spAutoFit/>
          </a:bodyPr>
          <a:lstStyle/>
          <a:p>
            <a:r>
              <a:rPr lang="en-US" dirty="0"/>
              <a:t>WT</a:t>
            </a:r>
          </a:p>
        </p:txBody>
      </p:sp>
      <p:cxnSp>
        <p:nvCxnSpPr>
          <p:cNvPr id="20" name="Straight Connector 19"/>
          <p:cNvCxnSpPr/>
          <p:nvPr/>
        </p:nvCxnSpPr>
        <p:spPr bwMode="auto">
          <a:xfrm flipV="1">
            <a:off x="5709949" y="3872224"/>
            <a:ext cx="1007243" cy="3969"/>
          </a:xfrm>
          <a:prstGeom prst="line">
            <a:avLst/>
          </a:prstGeom>
          <a:noFill/>
          <a:ln w="25400" cap="flat" cmpd="sng" algn="ctr">
            <a:solidFill>
              <a:schemeClr val="accent6"/>
            </a:solidFill>
            <a:prstDash val="solid"/>
            <a:round/>
            <a:headEnd type="none" w="med" len="med"/>
            <a:tailEnd type="none" w="med" len="med"/>
          </a:ln>
          <a:effectLst/>
        </p:spPr>
      </p:cxnSp>
      <p:cxnSp>
        <p:nvCxnSpPr>
          <p:cNvPr id="21" name="Straight Arrow Connector 20"/>
          <p:cNvCxnSpPr/>
          <p:nvPr/>
        </p:nvCxnSpPr>
        <p:spPr bwMode="auto">
          <a:xfrm rot="-180000" flipV="1">
            <a:off x="6172113" y="3970400"/>
            <a:ext cx="9210" cy="183951"/>
          </a:xfrm>
          <a:prstGeom prst="straightConnector1">
            <a:avLst/>
          </a:prstGeom>
          <a:noFill/>
          <a:ln w="25400" cap="flat" cmpd="sng" algn="ctr">
            <a:solidFill>
              <a:schemeClr val="accent6"/>
            </a:solidFill>
            <a:prstDash val="solid"/>
            <a:round/>
            <a:headEnd type="none" w="med" len="med"/>
            <a:tailEnd type="triangle"/>
          </a:ln>
          <a:effectLst/>
        </p:spPr>
      </p:cxnSp>
      <p:cxnSp>
        <p:nvCxnSpPr>
          <p:cNvPr id="22" name="Straight Connector 21"/>
          <p:cNvCxnSpPr/>
          <p:nvPr/>
        </p:nvCxnSpPr>
        <p:spPr bwMode="auto">
          <a:xfrm flipV="1">
            <a:off x="5543963" y="3966017"/>
            <a:ext cx="1027796" cy="9297"/>
          </a:xfrm>
          <a:prstGeom prst="line">
            <a:avLst/>
          </a:prstGeom>
          <a:noFill/>
          <a:ln w="25400" cap="flat" cmpd="sng" algn="ctr">
            <a:solidFill>
              <a:schemeClr val="accent6"/>
            </a:solidFill>
            <a:prstDash val="solid"/>
            <a:round/>
            <a:headEnd type="none" w="med" len="med"/>
            <a:tailEnd type="none" w="med" len="med"/>
          </a:ln>
          <a:effectLst/>
        </p:spPr>
      </p:cxnSp>
      <p:sp>
        <p:nvSpPr>
          <p:cNvPr id="23" name="TextBox 22"/>
          <p:cNvSpPr txBox="1"/>
          <p:nvPr/>
        </p:nvSpPr>
        <p:spPr>
          <a:xfrm>
            <a:off x="5889691" y="3462954"/>
            <a:ext cx="624734" cy="246221"/>
          </a:xfrm>
          <a:prstGeom prst="rect">
            <a:avLst/>
          </a:prstGeom>
          <a:noFill/>
        </p:spPr>
        <p:txBody>
          <a:bodyPr wrap="square" rtlCol="0">
            <a:spAutoFit/>
          </a:bodyPr>
          <a:lstStyle/>
          <a:p>
            <a:r>
              <a:rPr lang="en-US" altLang="zh-CN" sz="1000" b="1" dirty="0">
                <a:solidFill>
                  <a:schemeClr val="accent6"/>
                </a:solidFill>
              </a:rPr>
              <a:t>2.73nm</a:t>
            </a:r>
          </a:p>
        </p:txBody>
      </p:sp>
      <p:cxnSp>
        <p:nvCxnSpPr>
          <p:cNvPr id="30" name="Straight Arrow Connector 29"/>
          <p:cNvCxnSpPr/>
          <p:nvPr/>
        </p:nvCxnSpPr>
        <p:spPr bwMode="auto">
          <a:xfrm>
            <a:off x="6175055" y="3652738"/>
            <a:ext cx="1" cy="199482"/>
          </a:xfrm>
          <a:prstGeom prst="straightConnector1">
            <a:avLst/>
          </a:prstGeom>
          <a:noFill/>
          <a:ln w="25400" cap="flat" cmpd="sng" algn="ctr">
            <a:solidFill>
              <a:schemeClr val="accent6"/>
            </a:solidFill>
            <a:prstDash val="solid"/>
            <a:round/>
            <a:headEnd type="none" w="med" len="med"/>
            <a:tailEnd type="triangle"/>
          </a:ln>
          <a:effectLst/>
        </p:spPr>
      </p:cxnSp>
      <p:sp>
        <p:nvSpPr>
          <p:cNvPr id="31" name="TextBox 30"/>
          <p:cNvSpPr txBox="1"/>
          <p:nvPr/>
        </p:nvSpPr>
        <p:spPr>
          <a:xfrm>
            <a:off x="6276071" y="1367832"/>
            <a:ext cx="1182675" cy="461665"/>
          </a:xfrm>
          <a:prstGeom prst="rect">
            <a:avLst/>
          </a:prstGeom>
          <a:noFill/>
        </p:spPr>
        <p:txBody>
          <a:bodyPr wrap="square" rtlCol="0">
            <a:spAutoFit/>
          </a:bodyPr>
          <a:lstStyle/>
          <a:p>
            <a:r>
              <a:rPr lang="en-US" dirty="0" err="1"/>
              <a:t>cKO</a:t>
            </a:r>
            <a:endParaRPr lang="en-US" dirty="0"/>
          </a:p>
        </p:txBody>
      </p:sp>
      <p:sp>
        <p:nvSpPr>
          <p:cNvPr id="4" name="Slide Number Placeholder 3">
            <a:extLst>
              <a:ext uri="{FF2B5EF4-FFF2-40B4-BE49-F238E27FC236}">
                <a16:creationId xmlns:a16="http://schemas.microsoft.com/office/drawing/2014/main" id="{825E3E8D-5C98-EC4F-9E61-7AF2A7502E9E}"/>
              </a:ext>
            </a:extLst>
          </p:cNvPr>
          <p:cNvSpPr>
            <a:spLocks noGrp="1"/>
          </p:cNvSpPr>
          <p:nvPr>
            <p:ph type="sldNum" sz="quarter" idx="12"/>
          </p:nvPr>
        </p:nvSpPr>
        <p:spPr/>
        <p:txBody>
          <a:bodyPr/>
          <a:lstStyle/>
          <a:p>
            <a:pPr>
              <a:defRPr/>
            </a:pPr>
            <a:fld id="{D66F81E2-418B-8B4F-B172-C6F2AF01C707}" type="slidenum">
              <a:rPr lang="en-US" smtClean="0"/>
              <a:pPr>
                <a:defRPr/>
              </a:pPr>
              <a:t>30</a:t>
            </a:fld>
            <a:endParaRPr lang="en-US"/>
          </a:p>
        </p:txBody>
      </p:sp>
      <p:sp>
        <p:nvSpPr>
          <p:cNvPr id="5" name="TextBox 4">
            <a:extLst>
              <a:ext uri="{FF2B5EF4-FFF2-40B4-BE49-F238E27FC236}">
                <a16:creationId xmlns:a16="http://schemas.microsoft.com/office/drawing/2014/main" id="{A7697523-12B1-F14D-89CA-74C55349861C}"/>
              </a:ext>
            </a:extLst>
          </p:cNvPr>
          <p:cNvSpPr txBox="1"/>
          <p:nvPr/>
        </p:nvSpPr>
        <p:spPr>
          <a:xfrm>
            <a:off x="624420" y="4908955"/>
            <a:ext cx="7391400" cy="1323439"/>
          </a:xfrm>
          <a:prstGeom prst="rect">
            <a:avLst/>
          </a:prstGeom>
          <a:noFill/>
        </p:spPr>
        <p:txBody>
          <a:bodyPr wrap="square" rtlCol="0">
            <a:spAutoFit/>
          </a:bodyPr>
          <a:lstStyle/>
          <a:p>
            <a:r>
              <a:rPr lang="en-US" sz="2000" dirty="0" err="1"/>
              <a:t>Balazs</a:t>
            </a:r>
            <a:r>
              <a:rPr lang="en-US" sz="2000" dirty="0"/>
              <a:t> Kiss, </a:t>
            </a:r>
            <a:r>
              <a:rPr lang="en-US" sz="2000" dirty="0" err="1"/>
              <a:t>Eun-Jeong</a:t>
            </a:r>
            <a:r>
              <a:rPr lang="en-US" sz="2000" dirty="0"/>
              <a:t> Lee, </a:t>
            </a:r>
            <a:r>
              <a:rPr lang="en-US" sz="2000" dirty="0" err="1"/>
              <a:t>Weikang</a:t>
            </a:r>
            <a:r>
              <a:rPr lang="en-US" sz="2000" dirty="0"/>
              <a:t> Ma, Frank W Li Paola </a:t>
            </a:r>
            <a:r>
              <a:rPr lang="en-US" sz="2000" dirty="0" err="1"/>
              <a:t>Tonino</a:t>
            </a:r>
            <a:r>
              <a:rPr lang="en-US" sz="2000" dirty="0"/>
              <a:t>, </a:t>
            </a:r>
            <a:r>
              <a:rPr lang="en-US" sz="2000" dirty="0" err="1"/>
              <a:t>Srboljub</a:t>
            </a:r>
            <a:r>
              <a:rPr lang="en-US" sz="2000" dirty="0"/>
              <a:t> M </a:t>
            </a:r>
            <a:r>
              <a:rPr lang="en-US" sz="2000" dirty="0" err="1"/>
              <a:t>Mijailovich</a:t>
            </a:r>
            <a:r>
              <a:rPr lang="en-US" sz="2000" dirty="0"/>
              <a:t>, Thomas C. Irving, Henk L. </a:t>
            </a:r>
            <a:r>
              <a:rPr lang="en-US" sz="2000" dirty="0" err="1"/>
              <a:t>Granzier</a:t>
            </a:r>
            <a:r>
              <a:rPr lang="en-US" sz="2000" dirty="0"/>
              <a:t>.</a:t>
            </a:r>
            <a:r>
              <a:rPr lang="en-US" sz="2000" b="1" dirty="0"/>
              <a:t> </a:t>
            </a:r>
            <a:r>
              <a:rPr lang="en-US" sz="2000" dirty="0"/>
              <a:t>Nebulin stiffens the thin filament and augments cross-bridge interaction in skeletal muscle </a:t>
            </a:r>
            <a:r>
              <a:rPr lang="en-US" sz="2000" b="1" dirty="0"/>
              <a:t>(</a:t>
            </a:r>
            <a:r>
              <a:rPr lang="en-US" sz="2000" dirty="0"/>
              <a:t>Proc Natl </a:t>
            </a:r>
            <a:r>
              <a:rPr lang="en-US" sz="2000" dirty="0" err="1"/>
              <a:t>Acad</a:t>
            </a:r>
            <a:r>
              <a:rPr lang="en-US" sz="2000" dirty="0"/>
              <a:t> Sci U S A. 115(41):10369-10374. </a:t>
            </a:r>
          </a:p>
        </p:txBody>
      </p:sp>
    </p:spTree>
    <p:extLst>
      <p:ext uri="{BB962C8B-B14F-4D97-AF65-F5344CB8AC3E}">
        <p14:creationId xmlns:p14="http://schemas.microsoft.com/office/powerpoint/2010/main" val="41200926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313965"/>
            <a:ext cx="4250010" cy="4275195"/>
          </a:xfrm>
          <a:prstGeom prst="rect">
            <a:avLst/>
          </a:prstGeom>
        </p:spPr>
      </p:pic>
      <p:sp>
        <p:nvSpPr>
          <p:cNvPr id="3" name="Title 2"/>
          <p:cNvSpPr>
            <a:spLocks noGrp="1"/>
          </p:cNvSpPr>
          <p:nvPr>
            <p:ph type="ctrTitle"/>
          </p:nvPr>
        </p:nvSpPr>
        <p:spPr>
          <a:xfrm>
            <a:off x="884334" y="406247"/>
            <a:ext cx="7620000" cy="1192419"/>
          </a:xfrm>
        </p:spPr>
        <p:txBody>
          <a:bodyPr/>
          <a:lstStyle/>
          <a:p>
            <a:r>
              <a:rPr lang="en-US" sz="3600" dirty="0"/>
              <a:t>Myosin filament </a:t>
            </a:r>
            <a:r>
              <a:rPr lang="en-US" altLang="zh-CN" sz="3600" dirty="0"/>
              <a:t>based </a:t>
            </a:r>
            <a:r>
              <a:rPr lang="en-US" sz="3600" dirty="0"/>
              <a:t> reflections</a:t>
            </a:r>
            <a:br>
              <a:rPr lang="en-US" sz="3600" b="1" dirty="0"/>
            </a:br>
            <a:endParaRPr lang="en-US" sz="3600" dirty="0"/>
          </a:p>
        </p:txBody>
      </p:sp>
      <p:sp>
        <p:nvSpPr>
          <p:cNvPr id="16" name="TextBox 15"/>
          <p:cNvSpPr txBox="1">
            <a:spLocks noChangeArrowheads="1"/>
          </p:cNvSpPr>
          <p:nvPr/>
        </p:nvSpPr>
        <p:spPr bwMode="auto">
          <a:xfrm>
            <a:off x="6937095" y="5153336"/>
            <a:ext cx="12199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zh-CN"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M6 7.2nm</a:t>
            </a:r>
            <a:endParaRPr lang="en-US" altLang="en-US"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1" name="TextBox 110"/>
          <p:cNvSpPr txBox="1"/>
          <p:nvPr/>
        </p:nvSpPr>
        <p:spPr>
          <a:xfrm>
            <a:off x="1828800" y="4476433"/>
            <a:ext cx="990600" cy="1450975"/>
          </a:xfrm>
          <a:prstGeom prst="rect">
            <a:avLst/>
          </a:prstGeom>
          <a:solidFill>
            <a:schemeClr val="bg1"/>
          </a:solidFill>
        </p:spPr>
        <p:txBody>
          <a:bodyPr wrap="square" rtlCol="0">
            <a:spAutoFit/>
          </a:bodyPr>
          <a:lstStyle/>
          <a:p>
            <a:endParaRPr lang="en-US"/>
          </a:p>
        </p:txBody>
      </p:sp>
      <p:sp>
        <p:nvSpPr>
          <p:cNvPr id="113" name="TextBox 112"/>
          <p:cNvSpPr txBox="1"/>
          <p:nvPr/>
        </p:nvSpPr>
        <p:spPr>
          <a:xfrm>
            <a:off x="2628900" y="4520519"/>
            <a:ext cx="609600" cy="364808"/>
          </a:xfrm>
          <a:prstGeom prst="rect">
            <a:avLst/>
          </a:prstGeom>
          <a:solidFill>
            <a:schemeClr val="bg1"/>
          </a:solidFill>
        </p:spPr>
        <p:txBody>
          <a:bodyPr wrap="square" rtlCol="0">
            <a:spAutoFit/>
          </a:bodyPr>
          <a:lstStyle/>
          <a:p>
            <a:endParaRPr lang="en-US"/>
          </a:p>
        </p:txBody>
      </p:sp>
      <p:sp>
        <p:nvSpPr>
          <p:cNvPr id="114" name="TextBox 113"/>
          <p:cNvSpPr txBox="1"/>
          <p:nvPr/>
        </p:nvSpPr>
        <p:spPr>
          <a:xfrm>
            <a:off x="2705847" y="4529237"/>
            <a:ext cx="609600" cy="364808"/>
          </a:xfrm>
          <a:prstGeom prst="rect">
            <a:avLst/>
          </a:prstGeom>
          <a:solidFill>
            <a:schemeClr val="bg1"/>
          </a:solidFill>
        </p:spPr>
        <p:txBody>
          <a:bodyPr wrap="square" rtlCol="0">
            <a:spAutoFit/>
          </a:bodyPr>
          <a:lstStyle/>
          <a:p>
            <a:endParaRPr lang="en-US"/>
          </a:p>
        </p:txBody>
      </p:sp>
      <p:sp>
        <p:nvSpPr>
          <p:cNvPr id="25" name="矩形 4"/>
          <p:cNvSpPr/>
          <p:nvPr/>
        </p:nvSpPr>
        <p:spPr>
          <a:xfrm>
            <a:off x="3010647" y="6006291"/>
            <a:ext cx="2594344" cy="738664"/>
          </a:xfrm>
          <a:prstGeom prst="rect">
            <a:avLst/>
          </a:prstGeom>
        </p:spPr>
        <p:txBody>
          <a:bodyPr wrap="square">
            <a:spAutoFit/>
          </a:bodyPr>
          <a:lstStyle/>
          <a:p>
            <a:r>
              <a:rPr lang="en-US" altLang="zh-CN" sz="1400" dirty="0">
                <a:solidFill>
                  <a:srgbClr val="222222"/>
                </a:solidFill>
                <a:latin typeface="Times New Roman" panose="02020603050405020304" pitchFamily="18" charset="0"/>
                <a:cs typeface="Times New Roman" panose="02020603050405020304" pitchFamily="18" charset="0"/>
              </a:rPr>
              <a:t>E. P. </a:t>
            </a:r>
            <a:r>
              <a:rPr lang="en-US" altLang="zh-CN" sz="1400" dirty="0" err="1">
                <a:solidFill>
                  <a:srgbClr val="222222"/>
                </a:solidFill>
                <a:latin typeface="Times New Roman" panose="02020603050405020304" pitchFamily="18" charset="0"/>
                <a:cs typeface="Times New Roman" panose="02020603050405020304" pitchFamily="18" charset="0"/>
              </a:rPr>
              <a:t>Debold</a:t>
            </a:r>
            <a:r>
              <a:rPr lang="en-US" altLang="zh-CN" sz="1400" dirty="0">
                <a:solidFill>
                  <a:srgbClr val="222222"/>
                </a:solidFill>
                <a:latin typeface="Times New Roman" panose="02020603050405020304" pitchFamily="18" charset="0"/>
                <a:cs typeface="Times New Roman" panose="02020603050405020304" pitchFamily="18" charset="0"/>
              </a:rPr>
              <a:t>. Biological machines: Molecular motor teamwork</a:t>
            </a:r>
          </a:p>
        </p:txBody>
      </p:sp>
      <p:pic>
        <p:nvPicPr>
          <p:cNvPr id="26" name="图片 5"/>
          <p:cNvPicPr>
            <a:picLocks noChangeAspect="1"/>
          </p:cNvPicPr>
          <p:nvPr/>
        </p:nvPicPr>
        <p:blipFill>
          <a:blip r:embed="rId4"/>
          <a:stretch>
            <a:fillRect/>
          </a:stretch>
        </p:blipFill>
        <p:spPr>
          <a:xfrm>
            <a:off x="2798735" y="1369876"/>
            <a:ext cx="2067564" cy="4329447"/>
          </a:xfrm>
          <a:prstGeom prst="rect">
            <a:avLst/>
          </a:prstGeom>
        </p:spPr>
      </p:pic>
      <p:sp>
        <p:nvSpPr>
          <p:cNvPr id="28" name="TextBox 27"/>
          <p:cNvSpPr txBox="1">
            <a:spLocks noChangeArrowheads="1"/>
          </p:cNvSpPr>
          <p:nvPr/>
        </p:nvSpPr>
        <p:spPr bwMode="auto">
          <a:xfrm>
            <a:off x="7662018" y="2931536"/>
            <a:ext cx="15546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zh-CN"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MLL1  42.9nm</a:t>
            </a:r>
            <a:endParaRPr lang="en-US" altLang="en-US"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31" name="TextBox 30"/>
          <p:cNvSpPr txBox="1">
            <a:spLocks noChangeArrowheads="1"/>
          </p:cNvSpPr>
          <p:nvPr/>
        </p:nvSpPr>
        <p:spPr bwMode="auto">
          <a:xfrm>
            <a:off x="7029350" y="4222919"/>
            <a:ext cx="12653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zh-CN"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M3  14.3nm</a:t>
            </a:r>
            <a:endParaRPr lang="en-US" altLang="en-US"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7" name="Straight Arrow Connector 6"/>
          <p:cNvCxnSpPr/>
          <p:nvPr/>
        </p:nvCxnSpPr>
        <p:spPr bwMode="auto">
          <a:xfrm>
            <a:off x="4694334" y="3100813"/>
            <a:ext cx="1360856" cy="0"/>
          </a:xfrm>
          <a:prstGeom prst="straightConnector1">
            <a:avLst/>
          </a:prstGeom>
          <a:noFill/>
          <a:ln w="38100" cap="flat" cmpd="sng" algn="ctr">
            <a:solidFill>
              <a:srgbClr val="00B050"/>
            </a:solidFill>
            <a:prstDash val="solid"/>
            <a:round/>
            <a:headEnd type="none" w="med" len="med"/>
            <a:tailEnd type="triangle"/>
          </a:ln>
          <a:effectLst/>
        </p:spPr>
      </p:cxnSp>
      <p:cxnSp>
        <p:nvCxnSpPr>
          <p:cNvPr id="35" name="Straight Arrow Connector 34"/>
          <p:cNvCxnSpPr/>
          <p:nvPr/>
        </p:nvCxnSpPr>
        <p:spPr bwMode="auto">
          <a:xfrm flipV="1">
            <a:off x="4796127" y="4392196"/>
            <a:ext cx="1897837" cy="169277"/>
          </a:xfrm>
          <a:prstGeom prst="straightConnector1">
            <a:avLst/>
          </a:prstGeom>
          <a:noFill/>
          <a:ln w="38100" cap="flat" cmpd="sng" algn="ctr">
            <a:solidFill>
              <a:srgbClr val="00B050"/>
            </a:solidFill>
            <a:prstDash val="solid"/>
            <a:round/>
            <a:headEnd type="none" w="med" len="med"/>
            <a:tailEnd type="triangle"/>
          </a:ln>
          <a:effectLst/>
        </p:spPr>
      </p:cxnSp>
      <p:sp>
        <p:nvSpPr>
          <p:cNvPr id="112" name="TextBox 111"/>
          <p:cNvSpPr txBox="1"/>
          <p:nvPr/>
        </p:nvSpPr>
        <p:spPr>
          <a:xfrm>
            <a:off x="131443" y="2347348"/>
            <a:ext cx="2783453" cy="70788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dirty="0"/>
              <a:t>MLL1: Helically ordered myosin heads</a:t>
            </a:r>
          </a:p>
        </p:txBody>
      </p:sp>
      <p:sp>
        <p:nvSpPr>
          <p:cNvPr id="21" name="TextBox 20"/>
          <p:cNvSpPr txBox="1"/>
          <p:nvPr/>
        </p:nvSpPr>
        <p:spPr>
          <a:xfrm>
            <a:off x="131443" y="3370016"/>
            <a:ext cx="2973953" cy="70788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dirty="0"/>
              <a:t>M3: Intensity primarily from myosin heads</a:t>
            </a:r>
          </a:p>
        </p:txBody>
      </p:sp>
      <p:sp>
        <p:nvSpPr>
          <p:cNvPr id="22" name="TextBox 21"/>
          <p:cNvSpPr txBox="1"/>
          <p:nvPr/>
        </p:nvSpPr>
        <p:spPr>
          <a:xfrm>
            <a:off x="111440" y="4315419"/>
            <a:ext cx="2973953" cy="707886"/>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000" dirty="0"/>
              <a:t>M6: Intensity primarily from myosin backbone</a:t>
            </a:r>
          </a:p>
        </p:txBody>
      </p:sp>
      <p:sp>
        <p:nvSpPr>
          <p:cNvPr id="4" name="Slide Number Placeholder 3">
            <a:extLst>
              <a:ext uri="{FF2B5EF4-FFF2-40B4-BE49-F238E27FC236}">
                <a16:creationId xmlns:a16="http://schemas.microsoft.com/office/drawing/2014/main" id="{2D35920D-05DD-1E43-94C6-FDCDA328B1F5}"/>
              </a:ext>
            </a:extLst>
          </p:cNvPr>
          <p:cNvSpPr>
            <a:spLocks noGrp="1"/>
          </p:cNvSpPr>
          <p:nvPr>
            <p:ph type="sldNum" sz="quarter" idx="12"/>
          </p:nvPr>
        </p:nvSpPr>
        <p:spPr/>
        <p:txBody>
          <a:bodyPr/>
          <a:lstStyle/>
          <a:p>
            <a:pPr>
              <a:defRPr/>
            </a:pPr>
            <a:fld id="{D66F81E2-418B-8B4F-B172-C6F2AF01C707}" type="slidenum">
              <a:rPr lang="en-US" smtClean="0"/>
              <a:pPr>
                <a:defRPr/>
              </a:pPr>
              <a:t>31</a:t>
            </a:fld>
            <a:endParaRPr lang="en-US"/>
          </a:p>
        </p:txBody>
      </p:sp>
    </p:spTree>
    <p:extLst>
      <p:ext uri="{BB962C8B-B14F-4D97-AF65-F5344CB8AC3E}">
        <p14:creationId xmlns:p14="http://schemas.microsoft.com/office/powerpoint/2010/main" val="1139013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AFFBDA9E-0F51-5F42-B049-149BD9BF6A68}"/>
              </a:ext>
            </a:extLst>
          </p:cNvPr>
          <p:cNvSpPr>
            <a:spLocks noGrp="1" noChangeArrowheads="1"/>
          </p:cNvSpPr>
          <p:nvPr>
            <p:ph type="title"/>
          </p:nvPr>
        </p:nvSpPr>
        <p:spPr>
          <a:xfrm>
            <a:off x="685800" y="152400"/>
            <a:ext cx="7772400" cy="1143000"/>
          </a:xfrm>
        </p:spPr>
        <p:txBody>
          <a:bodyPr/>
          <a:lstStyle/>
          <a:p>
            <a:pPr>
              <a:defRPr/>
            </a:pPr>
            <a:r>
              <a:rPr lang="en-US">
                <a:cs typeface="+mj-cs"/>
              </a:rPr>
              <a:t>Bessel Functions and Layer lines</a:t>
            </a:r>
          </a:p>
        </p:txBody>
      </p:sp>
      <p:pic>
        <p:nvPicPr>
          <p:cNvPr id="39938" name="Picture 3">
            <a:extLst>
              <a:ext uri="{FF2B5EF4-FFF2-40B4-BE49-F238E27FC236}">
                <a16:creationId xmlns:a16="http://schemas.microsoft.com/office/drawing/2014/main" id="{FCA65587-3405-A74C-97DD-AE0FB1890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1295400"/>
            <a:ext cx="4876800" cy="402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Maple Plot]">
            <a:extLst>
              <a:ext uri="{FF2B5EF4-FFF2-40B4-BE49-F238E27FC236}">
                <a16:creationId xmlns:a16="http://schemas.microsoft.com/office/drawing/2014/main" id="{445115F4-67A2-2044-A514-4C94BA9AD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19200"/>
            <a:ext cx="28956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bimg1482">
            <a:extLst>
              <a:ext uri="{FF2B5EF4-FFF2-40B4-BE49-F238E27FC236}">
                <a16:creationId xmlns:a16="http://schemas.microsoft.com/office/drawing/2014/main" id="{A04AA0D4-D327-9B4B-9A9D-B32C82222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429000"/>
            <a:ext cx="3429000" cy="20907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9941" name="Text Box 6">
            <a:extLst>
              <a:ext uri="{FF2B5EF4-FFF2-40B4-BE49-F238E27FC236}">
                <a16:creationId xmlns:a16="http://schemas.microsoft.com/office/drawing/2014/main" id="{AF405FA1-8992-C74B-96EA-F6823E2D01F8}"/>
              </a:ext>
            </a:extLst>
          </p:cNvPr>
          <p:cNvSpPr txBox="1">
            <a:spLocks noChangeArrowheads="1"/>
          </p:cNvSpPr>
          <p:nvPr/>
        </p:nvSpPr>
        <p:spPr bwMode="auto">
          <a:xfrm>
            <a:off x="381000" y="5867400"/>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pPr>
            <a:r>
              <a:rPr lang="en-US" altLang="en-US" sz="2000"/>
              <a:t>Transform of a cylinder</a:t>
            </a:r>
          </a:p>
        </p:txBody>
      </p:sp>
      <p:sp>
        <p:nvSpPr>
          <p:cNvPr id="39942" name="Slide Number Placeholder 1">
            <a:extLst>
              <a:ext uri="{FF2B5EF4-FFF2-40B4-BE49-F238E27FC236}">
                <a16:creationId xmlns:a16="http://schemas.microsoft.com/office/drawing/2014/main" id="{47D9AA19-032E-6949-8DDD-DB70BD064C5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BB29F356-1DAC-7F44-8944-E80D09149FCD}" type="slidenum">
              <a:rPr lang="en-US" altLang="en-US" sz="1400"/>
              <a:pPr>
                <a:spcBef>
                  <a:spcPct val="0"/>
                </a:spcBef>
                <a:buFontTx/>
                <a:buNone/>
              </a:pPr>
              <a:t>32</a:t>
            </a:fld>
            <a:endParaRPr lang="en-US" altLang="en-US" sz="1400"/>
          </a:p>
        </p:txBody>
      </p:sp>
    </p:spTree>
    <p:extLst>
      <p:ext uri="{BB962C8B-B14F-4D97-AF65-F5344CB8AC3E}">
        <p14:creationId xmlns:p14="http://schemas.microsoft.com/office/powerpoint/2010/main" val="1115340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sq100">
            <a:extLst>
              <a:ext uri="{FF2B5EF4-FFF2-40B4-BE49-F238E27FC236}">
                <a16:creationId xmlns:a16="http://schemas.microsoft.com/office/drawing/2014/main" id="{1E72A243-20EB-8D4D-A3E8-73066D64F7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493395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2547" name="Rectangle 3">
            <a:extLst>
              <a:ext uri="{FF2B5EF4-FFF2-40B4-BE49-F238E27FC236}">
                <a16:creationId xmlns:a16="http://schemas.microsoft.com/office/drawing/2014/main" id="{C1CC4E7D-153A-6649-899E-277FF99AD037}"/>
              </a:ext>
            </a:extLst>
          </p:cNvPr>
          <p:cNvSpPr>
            <a:spLocks noGrp="1" noChangeArrowheads="1"/>
          </p:cNvSpPr>
          <p:nvPr>
            <p:ph type="title"/>
          </p:nvPr>
        </p:nvSpPr>
        <p:spPr>
          <a:xfrm>
            <a:off x="685800" y="381000"/>
            <a:ext cx="7772400" cy="1143000"/>
          </a:xfrm>
        </p:spPr>
        <p:txBody>
          <a:bodyPr/>
          <a:lstStyle/>
          <a:p>
            <a:pPr>
              <a:defRPr/>
            </a:pPr>
            <a:r>
              <a:rPr lang="en-US">
                <a:cs typeface="+mj-cs"/>
              </a:rPr>
              <a:t>Diffraction From a Discontinuous Helix</a:t>
            </a:r>
          </a:p>
        </p:txBody>
      </p:sp>
      <p:sp>
        <p:nvSpPr>
          <p:cNvPr id="40963" name="Text Box 4">
            <a:extLst>
              <a:ext uri="{FF2B5EF4-FFF2-40B4-BE49-F238E27FC236}">
                <a16:creationId xmlns:a16="http://schemas.microsoft.com/office/drawing/2014/main" id="{E19CE708-E364-A643-B2CB-53E1D23FB1C1}"/>
              </a:ext>
            </a:extLst>
          </p:cNvPr>
          <p:cNvSpPr txBox="1">
            <a:spLocks noChangeArrowheads="1"/>
          </p:cNvSpPr>
          <p:nvPr/>
        </p:nvSpPr>
        <p:spPr bwMode="auto">
          <a:xfrm>
            <a:off x="5486400" y="1676400"/>
            <a:ext cx="3352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a:spcBef>
                <a:spcPct val="50000"/>
              </a:spcBef>
              <a:buFontTx/>
              <a:buNone/>
            </a:pPr>
            <a:r>
              <a:rPr lang="en-US" altLang="en-US" sz="2400" dirty="0"/>
              <a:t>A set of points that are regularly spaced along a helical path</a:t>
            </a:r>
          </a:p>
          <a:p>
            <a:pPr>
              <a:spcBef>
                <a:spcPct val="50000"/>
              </a:spcBef>
              <a:buFontTx/>
              <a:buNone/>
            </a:pPr>
            <a:r>
              <a:rPr lang="en-US" altLang="en-US" sz="2400" i="1" dirty="0"/>
              <a:t>l</a:t>
            </a:r>
            <a:r>
              <a:rPr lang="en-US" altLang="en-US" sz="2400" dirty="0"/>
              <a:t>=#residues*m+#turns*n</a:t>
            </a:r>
          </a:p>
          <a:p>
            <a:pPr>
              <a:spcBef>
                <a:spcPct val="50000"/>
              </a:spcBef>
              <a:buFontTx/>
              <a:buNone/>
            </a:pPr>
            <a:r>
              <a:rPr lang="en-US" altLang="en-US" sz="2400" dirty="0"/>
              <a:t>“Helical Selection Rule”</a:t>
            </a:r>
          </a:p>
          <a:p>
            <a:pPr>
              <a:spcBef>
                <a:spcPct val="50000"/>
              </a:spcBef>
              <a:buFontTx/>
              <a:buNone/>
            </a:pPr>
            <a:r>
              <a:rPr lang="en-US" altLang="en-US" sz="2400" dirty="0"/>
              <a:t>m indexes meridional reflections </a:t>
            </a:r>
          </a:p>
          <a:p>
            <a:pPr>
              <a:spcBef>
                <a:spcPct val="50000"/>
              </a:spcBef>
              <a:buFontTx/>
              <a:buNone/>
            </a:pPr>
            <a:r>
              <a:rPr lang="en-US" altLang="en-US" sz="2400" dirty="0"/>
              <a:t>n is the allowed orders of Bessel functions</a:t>
            </a:r>
          </a:p>
        </p:txBody>
      </p:sp>
      <p:sp>
        <p:nvSpPr>
          <p:cNvPr id="40964" name="Slide Number Placeholder 1">
            <a:extLst>
              <a:ext uri="{FF2B5EF4-FFF2-40B4-BE49-F238E27FC236}">
                <a16:creationId xmlns:a16="http://schemas.microsoft.com/office/drawing/2014/main" id="{BEA89003-B500-CC4E-8B3F-EEA75075740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endParaRPr lang="en-US" altLang="en-US" sz="1400"/>
          </a:p>
          <a:p>
            <a:pPr>
              <a:spcBef>
                <a:spcPct val="0"/>
              </a:spcBef>
              <a:buFontTx/>
              <a:buNone/>
            </a:pPr>
            <a:fld id="{6B50A4FA-9F00-EC4E-8EEF-ECB965EF12F6}" type="slidenum">
              <a:rPr lang="en-US" altLang="en-US" sz="1400"/>
              <a:pPr>
                <a:spcBef>
                  <a:spcPct val="0"/>
                </a:spcBef>
                <a:buFontTx/>
                <a:buNone/>
              </a:pPr>
              <a:t>33</a:t>
            </a:fld>
            <a:endParaRPr lang="en-US" altLang="en-US" sz="1400"/>
          </a:p>
        </p:txBody>
      </p:sp>
    </p:spTree>
    <p:extLst>
      <p:ext uri="{BB962C8B-B14F-4D97-AF65-F5344CB8AC3E}">
        <p14:creationId xmlns:p14="http://schemas.microsoft.com/office/powerpoint/2010/main" val="4273419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2">
            <a:extLst>
              <a:ext uri="{FF2B5EF4-FFF2-40B4-BE49-F238E27FC236}">
                <a16:creationId xmlns:a16="http://schemas.microsoft.com/office/drawing/2014/main" id="{101DD4C4-97AA-B842-AB7C-4FD5759835DB}"/>
              </a:ext>
            </a:extLst>
          </p:cNvPr>
          <p:cNvSpPr>
            <a:spLocks noGrp="1" noChangeArrowheads="1"/>
          </p:cNvSpPr>
          <p:nvPr>
            <p:ph type="title"/>
          </p:nvPr>
        </p:nvSpPr>
        <p:spPr/>
        <p:txBody>
          <a:bodyPr/>
          <a:lstStyle/>
          <a:p>
            <a:pPr>
              <a:defRPr/>
            </a:pPr>
            <a:r>
              <a:rPr lang="en-US" sz="4000">
                <a:cs typeface="+mj-cs"/>
              </a:rPr>
              <a:t>Diffraction from a helix: comparison</a:t>
            </a:r>
          </a:p>
        </p:txBody>
      </p:sp>
      <p:pic>
        <p:nvPicPr>
          <p:cNvPr id="41986" name="Picture 3">
            <a:extLst>
              <a:ext uri="{FF2B5EF4-FFF2-40B4-BE49-F238E27FC236}">
                <a16:creationId xmlns:a16="http://schemas.microsoft.com/office/drawing/2014/main" id="{A44BA325-B297-1A44-8297-84BBE2B76A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3733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6FC0D234-087E-B54F-8650-11187F726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752600"/>
            <a:ext cx="3886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5">
            <a:extLst>
              <a:ext uri="{FF2B5EF4-FFF2-40B4-BE49-F238E27FC236}">
                <a16:creationId xmlns:a16="http://schemas.microsoft.com/office/drawing/2014/main" id="{9AD399AA-F6BF-7649-9B8E-8E8A023211F7}"/>
              </a:ext>
            </a:extLst>
          </p:cNvPr>
          <p:cNvSpPr>
            <a:spLocks noChangeArrowheads="1"/>
          </p:cNvSpPr>
          <p:nvPr/>
        </p:nvSpPr>
        <p:spPr bwMode="auto">
          <a:xfrm>
            <a:off x="685800" y="5130711"/>
            <a:ext cx="8229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r>
              <a:rPr lang="en-US" altLang="en-US" dirty="0"/>
              <a:t>The main effect of shifting from a continuous to a discontinuous helix is to introduce new helix crosses with their origins displaced up and down the meridian by a distance 1/</a:t>
            </a:r>
            <a:r>
              <a:rPr lang="en-US" altLang="en-US" i="1" dirty="0"/>
              <a:t>h</a:t>
            </a:r>
            <a:r>
              <a:rPr lang="en-US" altLang="en-US" dirty="0"/>
              <a:t> </a:t>
            </a:r>
          </a:p>
        </p:txBody>
      </p:sp>
      <p:sp>
        <p:nvSpPr>
          <p:cNvPr id="41989" name="Slide Number Placeholder 1">
            <a:extLst>
              <a:ext uri="{FF2B5EF4-FFF2-40B4-BE49-F238E27FC236}">
                <a16:creationId xmlns:a16="http://schemas.microsoft.com/office/drawing/2014/main" id="{69EE6321-1DEC-734C-8270-AA1DBD35DDF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51A805AF-28EE-8340-8F48-148290379A76}" type="slidenum">
              <a:rPr lang="en-US" altLang="en-US" sz="1400"/>
              <a:pPr>
                <a:spcBef>
                  <a:spcPct val="0"/>
                </a:spcBef>
                <a:buFontTx/>
                <a:buNone/>
              </a:pPr>
              <a:t>34</a:t>
            </a:fld>
            <a:endParaRPr lang="en-US" altLang="en-US" sz="1400"/>
          </a:p>
        </p:txBody>
      </p:sp>
    </p:spTree>
    <p:extLst>
      <p:ext uri="{BB962C8B-B14F-4D97-AF65-F5344CB8AC3E}">
        <p14:creationId xmlns:p14="http://schemas.microsoft.com/office/powerpoint/2010/main" val="24891236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a:extLst>
              <a:ext uri="{FF2B5EF4-FFF2-40B4-BE49-F238E27FC236}">
                <a16:creationId xmlns:a16="http://schemas.microsoft.com/office/drawing/2014/main" id="{0611F0F8-DD2E-EA48-B8E6-7F3397D210AF}"/>
              </a:ext>
            </a:extLst>
          </p:cNvPr>
          <p:cNvSpPr>
            <a:spLocks noGrp="1" noChangeArrowheads="1"/>
          </p:cNvSpPr>
          <p:nvPr>
            <p:ph type="title"/>
          </p:nvPr>
        </p:nvSpPr>
        <p:spPr/>
        <p:txBody>
          <a:bodyPr/>
          <a:lstStyle/>
          <a:p>
            <a:pPr>
              <a:defRPr/>
            </a:pPr>
            <a:r>
              <a:rPr lang="en-US">
                <a:cs typeface="+mj-cs"/>
              </a:rPr>
              <a:t>Crystals of Helical Molecules</a:t>
            </a:r>
          </a:p>
        </p:txBody>
      </p:sp>
      <p:pic>
        <p:nvPicPr>
          <p:cNvPr id="43010" name="Picture 3">
            <a:extLst>
              <a:ext uri="{FF2B5EF4-FFF2-40B4-BE49-F238E27FC236}">
                <a16:creationId xmlns:a16="http://schemas.microsoft.com/office/drawing/2014/main" id="{CACF18E6-5C90-0F4F-90CA-D4C143098F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57400"/>
            <a:ext cx="75438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Slide Number Placeholder 1">
            <a:extLst>
              <a:ext uri="{FF2B5EF4-FFF2-40B4-BE49-F238E27FC236}">
                <a16:creationId xmlns:a16="http://schemas.microsoft.com/office/drawing/2014/main" id="{A2289048-6357-8B41-806B-AD9AD44625F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34E201DA-8D9D-B647-968F-7CED681C1EAB}" type="slidenum">
              <a:rPr lang="en-US" altLang="en-US" sz="1400"/>
              <a:pPr>
                <a:spcBef>
                  <a:spcPct val="0"/>
                </a:spcBef>
                <a:buFontTx/>
                <a:buNone/>
              </a:pPr>
              <a:t>35</a:t>
            </a:fld>
            <a:endParaRPr lang="en-US" altLang="en-US" sz="1400"/>
          </a:p>
        </p:txBody>
      </p:sp>
    </p:spTree>
    <p:extLst>
      <p:ext uri="{BB962C8B-B14F-4D97-AF65-F5344CB8AC3E}">
        <p14:creationId xmlns:p14="http://schemas.microsoft.com/office/powerpoint/2010/main" val="3793986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a:extLst>
              <a:ext uri="{FF2B5EF4-FFF2-40B4-BE49-F238E27FC236}">
                <a16:creationId xmlns:a16="http://schemas.microsoft.com/office/drawing/2014/main" id="{733F11DC-7E22-EC43-9484-5D51D81F6490}"/>
              </a:ext>
            </a:extLst>
          </p:cNvPr>
          <p:cNvSpPr>
            <a:spLocks noGrp="1" noChangeArrowheads="1"/>
          </p:cNvSpPr>
          <p:nvPr>
            <p:ph type="title"/>
          </p:nvPr>
        </p:nvSpPr>
        <p:spPr/>
        <p:txBody>
          <a:bodyPr/>
          <a:lstStyle/>
          <a:p>
            <a:pPr>
              <a:defRPr/>
            </a:pPr>
            <a:r>
              <a:rPr lang="en-US" sz="4000">
                <a:cs typeface="+mj-cs"/>
              </a:rPr>
              <a:t>Multi-Stranded (coiled coil) Helices</a:t>
            </a:r>
          </a:p>
        </p:txBody>
      </p:sp>
      <p:pic>
        <p:nvPicPr>
          <p:cNvPr id="44034" name="Picture 3">
            <a:extLst>
              <a:ext uri="{FF2B5EF4-FFF2-40B4-BE49-F238E27FC236}">
                <a16:creationId xmlns:a16="http://schemas.microsoft.com/office/drawing/2014/main" id="{A067A800-A7FE-1747-B18A-EEBD137BDC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133600"/>
            <a:ext cx="5081588" cy="355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4">
            <a:extLst>
              <a:ext uri="{FF2B5EF4-FFF2-40B4-BE49-F238E27FC236}">
                <a16:creationId xmlns:a16="http://schemas.microsoft.com/office/drawing/2014/main" id="{CB0B182A-A019-FE47-B7A3-56806691DD07}"/>
              </a:ext>
            </a:extLst>
          </p:cNvPr>
          <p:cNvSpPr txBox="1">
            <a:spLocks noChangeArrowheads="1"/>
          </p:cNvSpPr>
          <p:nvPr/>
        </p:nvSpPr>
        <p:spPr bwMode="auto">
          <a:xfrm>
            <a:off x="6324600" y="2743200"/>
            <a:ext cx="1981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ea typeface="ＭＳ Ｐゴシック" panose="020B0600070205080204" pitchFamily="34" charset="-128"/>
              </a:defRPr>
            </a:lvl1pPr>
            <a:lvl2pPr marL="742950" indent="-285750">
              <a:defRPr sz="2400">
                <a:solidFill>
                  <a:schemeClr val="tx1"/>
                </a:solidFill>
                <a:latin typeface="Times New Roman" panose="02020603050405020304" pitchFamily="18" charset="0"/>
                <a:ea typeface="ＭＳ Ｐゴシック" panose="020B0600070205080204" pitchFamily="34" charset="-128"/>
              </a:defRPr>
            </a:lvl2pPr>
            <a:lvl3pPr marL="1143000" indent="-228600">
              <a:defRPr sz="2400">
                <a:solidFill>
                  <a:schemeClr val="tx1"/>
                </a:solidFill>
                <a:latin typeface="Times New Roman" panose="02020603050405020304" pitchFamily="18" charset="0"/>
                <a:ea typeface="ＭＳ Ｐゴシック" panose="020B0600070205080204" pitchFamily="34" charset="-128"/>
              </a:defRPr>
            </a:lvl3pPr>
            <a:lvl4pPr marL="1600200" indent="-228600">
              <a:defRPr sz="2400">
                <a:solidFill>
                  <a:schemeClr val="tx1"/>
                </a:solidFill>
                <a:latin typeface="Times New Roman" panose="02020603050405020304" pitchFamily="18" charset="0"/>
                <a:ea typeface="ＭＳ Ｐゴシック" panose="020B0600070205080204" pitchFamily="34" charset="-128"/>
              </a:defRPr>
            </a:lvl4pPr>
            <a:lvl5pPr marL="2057400" indent="-228600">
              <a:defRPr sz="24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spcBef>
                <a:spcPct val="50000"/>
              </a:spcBef>
            </a:pPr>
            <a:r>
              <a:rPr lang="en-US" altLang="en-US"/>
              <a:t>If N strands Only every Nth Layer -line allowed</a:t>
            </a:r>
          </a:p>
        </p:txBody>
      </p:sp>
      <p:sp>
        <p:nvSpPr>
          <p:cNvPr id="44036" name="Slide Number Placeholder 1">
            <a:extLst>
              <a:ext uri="{FF2B5EF4-FFF2-40B4-BE49-F238E27FC236}">
                <a16:creationId xmlns:a16="http://schemas.microsoft.com/office/drawing/2014/main" id="{89E539A0-4538-2946-8BB8-8DAF4C20D18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spcBef>
                <a:spcPct val="0"/>
              </a:spcBef>
              <a:buFontTx/>
              <a:buNone/>
            </a:pPr>
            <a:fld id="{884887E9-D445-DB4A-865A-6B6836FFC91D}" type="slidenum">
              <a:rPr lang="en-US" altLang="en-US" sz="1400"/>
              <a:pPr>
                <a:spcBef>
                  <a:spcPct val="0"/>
                </a:spcBef>
                <a:buFontTx/>
                <a:buNone/>
              </a:pPr>
              <a:t>36</a:t>
            </a:fld>
            <a:endParaRPr lang="en-US" altLang="en-US" sz="1400"/>
          </a:p>
        </p:txBody>
      </p:sp>
      <p:sp>
        <p:nvSpPr>
          <p:cNvPr id="2" name="TextBox 1">
            <a:extLst>
              <a:ext uri="{FF2B5EF4-FFF2-40B4-BE49-F238E27FC236}">
                <a16:creationId xmlns:a16="http://schemas.microsoft.com/office/drawing/2014/main" id="{3DAB777D-6574-4F46-B947-206C6F78186B}"/>
              </a:ext>
            </a:extLst>
          </p:cNvPr>
          <p:cNvSpPr txBox="1"/>
          <p:nvPr/>
        </p:nvSpPr>
        <p:spPr>
          <a:xfrm>
            <a:off x="6324600" y="4495800"/>
            <a:ext cx="1752600" cy="1569660"/>
          </a:xfrm>
          <a:prstGeom prst="rect">
            <a:avLst/>
          </a:prstGeom>
          <a:noFill/>
        </p:spPr>
        <p:txBody>
          <a:bodyPr wrap="square" rtlCol="0">
            <a:spAutoFit/>
          </a:bodyPr>
          <a:lstStyle/>
          <a:p>
            <a:r>
              <a:rPr lang="en-US" dirty="0"/>
              <a:t>Myosin Filaments are 3 stranded</a:t>
            </a:r>
          </a:p>
        </p:txBody>
      </p:sp>
    </p:spTree>
    <p:extLst>
      <p:ext uri="{BB962C8B-B14F-4D97-AF65-F5344CB8AC3E}">
        <p14:creationId xmlns:p14="http://schemas.microsoft.com/office/powerpoint/2010/main" val="11410860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1431" y="1899626"/>
            <a:ext cx="3773404" cy="3795765"/>
          </a:xfrm>
          <a:prstGeom prst="rect">
            <a:avLst/>
          </a:prstGeom>
        </p:spPr>
      </p:pic>
      <p:sp>
        <p:nvSpPr>
          <p:cNvPr id="3" name="Title 2"/>
          <p:cNvSpPr>
            <a:spLocks noGrp="1"/>
          </p:cNvSpPr>
          <p:nvPr>
            <p:ph type="ctrTitle"/>
          </p:nvPr>
        </p:nvSpPr>
        <p:spPr>
          <a:xfrm>
            <a:off x="1261753" y="308264"/>
            <a:ext cx="6701449" cy="907589"/>
          </a:xfrm>
        </p:spPr>
        <p:txBody>
          <a:bodyPr/>
          <a:lstStyle/>
          <a:p>
            <a:r>
              <a:rPr lang="en-US" sz="3600" dirty="0"/>
              <a:t>Myosin filament </a:t>
            </a:r>
            <a:r>
              <a:rPr lang="en-US" altLang="zh-CN" sz="3600" dirty="0"/>
              <a:t>based </a:t>
            </a:r>
            <a:r>
              <a:rPr lang="en-US" sz="3600" dirty="0"/>
              <a:t> reflections</a:t>
            </a:r>
            <a:br>
              <a:rPr lang="en-US" sz="3600" b="1" dirty="0"/>
            </a:br>
            <a:endParaRPr lang="en-US" sz="3600" dirty="0"/>
          </a:p>
        </p:txBody>
      </p:sp>
      <p:sp>
        <p:nvSpPr>
          <p:cNvPr id="16" name="TextBox 15"/>
          <p:cNvSpPr txBox="1">
            <a:spLocks noChangeArrowheads="1"/>
          </p:cNvSpPr>
          <p:nvPr/>
        </p:nvSpPr>
        <p:spPr bwMode="auto">
          <a:xfrm>
            <a:off x="4494519" y="1315560"/>
            <a:ext cx="6403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sym typeface="Arial" panose="020B0604020202020204" pitchFamily="34" charset="0"/>
              </a:defRPr>
            </a:lvl9pPr>
          </a:lstStyle>
          <a:p>
            <a:pPr>
              <a:spcBef>
                <a:spcPct val="0"/>
              </a:spcBef>
              <a:buFontTx/>
              <a:buNone/>
            </a:pPr>
            <a:r>
              <a:rPr lang="en-US" altLang="zh-CN"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rPr>
              <a:t>M6</a:t>
            </a:r>
            <a:endParaRPr lang="en-US" altLang="en-US" sz="1600" dirty="0">
              <a:solidFill>
                <a:schemeClr val="bg1"/>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13" name="TextBox 112"/>
          <p:cNvSpPr txBox="1"/>
          <p:nvPr/>
        </p:nvSpPr>
        <p:spPr>
          <a:xfrm>
            <a:off x="25588" y="4464479"/>
            <a:ext cx="609600" cy="364808"/>
          </a:xfrm>
          <a:prstGeom prst="rect">
            <a:avLst/>
          </a:prstGeom>
          <a:solidFill>
            <a:schemeClr val="bg1"/>
          </a:solidFill>
        </p:spPr>
        <p:txBody>
          <a:bodyPr wrap="square" rtlCol="0">
            <a:spAutoFit/>
          </a:bodyPr>
          <a:lstStyle/>
          <a:p>
            <a:endParaRPr lang="en-US"/>
          </a:p>
        </p:txBody>
      </p:sp>
      <p:sp>
        <p:nvSpPr>
          <p:cNvPr id="114" name="TextBox 113"/>
          <p:cNvSpPr txBox="1"/>
          <p:nvPr/>
        </p:nvSpPr>
        <p:spPr>
          <a:xfrm>
            <a:off x="102535" y="4473197"/>
            <a:ext cx="609600" cy="364808"/>
          </a:xfrm>
          <a:prstGeom prst="rect">
            <a:avLst/>
          </a:prstGeom>
          <a:solidFill>
            <a:schemeClr val="bg1"/>
          </a:solidFill>
        </p:spPr>
        <p:txBody>
          <a:bodyPr wrap="square" rtlCol="0">
            <a:spAutoFit/>
          </a:bodyPr>
          <a:lstStyle/>
          <a:p>
            <a:endParaRPr lang="en-US"/>
          </a:p>
        </p:txBody>
      </p:sp>
      <p:sp>
        <p:nvSpPr>
          <p:cNvPr id="5" name="Rectangle 4"/>
          <p:cNvSpPr/>
          <p:nvPr/>
        </p:nvSpPr>
        <p:spPr>
          <a:xfrm>
            <a:off x="536626" y="2359611"/>
            <a:ext cx="4353960" cy="707886"/>
          </a:xfrm>
          <a:prstGeom prst="rect">
            <a:avLst/>
          </a:prstGeom>
        </p:spPr>
        <p:txBody>
          <a:bodyPr wrap="square">
            <a:spAutoFit/>
          </a:bodyPr>
          <a:lstStyle/>
          <a:p>
            <a:pPr marL="342900" indent="-342900">
              <a:buFont typeface="Arial" panose="020B0604020202020204" pitchFamily="34" charset="0"/>
              <a:buChar char="•"/>
            </a:pPr>
            <a:r>
              <a:rPr lang="en-US" altLang="zh-CN" sz="2000" dirty="0"/>
              <a:t>The layer line intensity distribution is on the basis of Bessel function</a:t>
            </a:r>
            <a:endParaRPr lang="en-US" sz="2000" dirty="0"/>
          </a:p>
        </p:txBody>
      </p:sp>
      <p:sp>
        <p:nvSpPr>
          <p:cNvPr id="6" name="Rectangle 5"/>
          <p:cNvSpPr/>
          <p:nvPr/>
        </p:nvSpPr>
        <p:spPr bwMode="auto">
          <a:xfrm>
            <a:off x="6168245" y="3419572"/>
            <a:ext cx="1905000" cy="182880"/>
          </a:xfrm>
          <a:prstGeom prst="rect">
            <a:avLst/>
          </a:pr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4" name="Rectangle 23"/>
          <p:cNvSpPr/>
          <p:nvPr/>
        </p:nvSpPr>
        <p:spPr bwMode="auto">
          <a:xfrm>
            <a:off x="6168245" y="2552919"/>
            <a:ext cx="1905000" cy="182880"/>
          </a:xfrm>
          <a:prstGeom prst="rect">
            <a:avLst/>
          </a:prstGeom>
          <a:noFill/>
          <a:ln w="317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8" name="Rectangle 7"/>
          <p:cNvSpPr/>
          <p:nvPr/>
        </p:nvSpPr>
        <p:spPr>
          <a:xfrm>
            <a:off x="551189" y="3244500"/>
            <a:ext cx="4298131" cy="1323439"/>
          </a:xfrm>
          <a:prstGeom prst="rect">
            <a:avLst/>
          </a:prstGeom>
        </p:spPr>
        <p:txBody>
          <a:bodyPr wrap="square">
            <a:spAutoFit/>
          </a:bodyPr>
          <a:lstStyle/>
          <a:p>
            <a:pPr marL="285750" indent="-285750">
              <a:buFont typeface="Arial" panose="020B0604020202020204" pitchFamily="34" charset="0"/>
              <a:buChar char="•"/>
            </a:pPr>
            <a:r>
              <a:rPr lang="en-US" altLang="zh-CN" sz="2000" dirty="0"/>
              <a:t>The distance between the first maximum layer is reversely related to the average myosin heads radius (R</a:t>
            </a:r>
            <a:r>
              <a:rPr lang="en-US" altLang="zh-CN" sz="2000" baseline="-25000" dirty="0"/>
              <a:t>m</a:t>
            </a:r>
            <a:r>
              <a:rPr lang="en-US" altLang="zh-CN" sz="2000" dirty="0"/>
              <a:t>)</a:t>
            </a:r>
            <a:endParaRPr lang="en-US" sz="2000" dirty="0"/>
          </a:p>
        </p:txBody>
      </p:sp>
      <p:sp>
        <p:nvSpPr>
          <p:cNvPr id="9" name="Rectangle 8"/>
          <p:cNvSpPr/>
          <p:nvPr/>
        </p:nvSpPr>
        <p:spPr bwMode="auto">
          <a:xfrm flipH="1">
            <a:off x="6473045" y="2507199"/>
            <a:ext cx="45719"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7" name="Rectangle 26"/>
          <p:cNvSpPr/>
          <p:nvPr/>
        </p:nvSpPr>
        <p:spPr bwMode="auto">
          <a:xfrm flipH="1">
            <a:off x="7726681" y="2507199"/>
            <a:ext cx="45719" cy="304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0" name="Oval 9"/>
          <p:cNvSpPr/>
          <p:nvPr/>
        </p:nvSpPr>
        <p:spPr bwMode="auto">
          <a:xfrm>
            <a:off x="3607298" y="5145854"/>
            <a:ext cx="638961" cy="536874"/>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1" name="Minus 10"/>
          <p:cNvSpPr/>
          <p:nvPr/>
        </p:nvSpPr>
        <p:spPr bwMode="auto">
          <a:xfrm rot="3319023">
            <a:off x="3437643" y="5024584"/>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30" name="Minus 29"/>
          <p:cNvSpPr/>
          <p:nvPr/>
        </p:nvSpPr>
        <p:spPr bwMode="auto">
          <a:xfrm rot="9517249">
            <a:off x="4186917" y="5170881"/>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32" name="Minus 31"/>
          <p:cNvSpPr/>
          <p:nvPr/>
        </p:nvSpPr>
        <p:spPr bwMode="auto">
          <a:xfrm rot="5221686">
            <a:off x="3746024" y="5692682"/>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2" name="Oval 11"/>
          <p:cNvSpPr/>
          <p:nvPr/>
        </p:nvSpPr>
        <p:spPr bwMode="auto">
          <a:xfrm rot="956798">
            <a:off x="3260446" y="4864152"/>
            <a:ext cx="300881" cy="200855"/>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33" name="Oval 32"/>
          <p:cNvSpPr/>
          <p:nvPr/>
        </p:nvSpPr>
        <p:spPr bwMode="auto">
          <a:xfrm rot="956798">
            <a:off x="4465358" y="5127337"/>
            <a:ext cx="294241" cy="216895"/>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36" name="Oval 35"/>
          <p:cNvSpPr/>
          <p:nvPr/>
        </p:nvSpPr>
        <p:spPr bwMode="auto">
          <a:xfrm rot="956798">
            <a:off x="3803217" y="5925758"/>
            <a:ext cx="197804" cy="30126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cxnSp>
        <p:nvCxnSpPr>
          <p:cNvPr id="14" name="Straight Arrow Connector 13"/>
          <p:cNvCxnSpPr>
            <a:endCxn id="39" idx="0"/>
          </p:cNvCxnSpPr>
          <p:nvPr/>
        </p:nvCxnSpPr>
        <p:spPr bwMode="auto">
          <a:xfrm flipV="1">
            <a:off x="3926778" y="4869437"/>
            <a:ext cx="8642" cy="564411"/>
          </a:xfrm>
          <a:prstGeom prst="straightConnector1">
            <a:avLst/>
          </a:prstGeom>
          <a:noFill/>
          <a:ln w="9525" cap="flat" cmpd="sng" algn="ctr">
            <a:solidFill>
              <a:schemeClr val="tx1"/>
            </a:solidFill>
            <a:prstDash val="solid"/>
            <a:round/>
            <a:headEnd type="triangle"/>
            <a:tailEnd type="triangle"/>
          </a:ln>
          <a:effectLst/>
        </p:spPr>
      </p:cxnSp>
      <p:sp>
        <p:nvSpPr>
          <p:cNvPr id="39" name="Oval 38"/>
          <p:cNvSpPr/>
          <p:nvPr/>
        </p:nvSpPr>
        <p:spPr bwMode="auto">
          <a:xfrm>
            <a:off x="3329263" y="4869437"/>
            <a:ext cx="1212313" cy="112882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37" name="Rectangle 36"/>
          <p:cNvSpPr/>
          <p:nvPr/>
        </p:nvSpPr>
        <p:spPr>
          <a:xfrm>
            <a:off x="3861165" y="4887886"/>
            <a:ext cx="489236" cy="400110"/>
          </a:xfrm>
          <a:prstGeom prst="rect">
            <a:avLst/>
          </a:prstGeom>
        </p:spPr>
        <p:txBody>
          <a:bodyPr wrap="none">
            <a:spAutoFit/>
          </a:bodyPr>
          <a:lstStyle/>
          <a:p>
            <a:r>
              <a:rPr lang="en-US" altLang="zh-CN" sz="2000" dirty="0"/>
              <a:t>R</a:t>
            </a:r>
            <a:r>
              <a:rPr lang="en-US" altLang="zh-CN" sz="2000" baseline="-25000" dirty="0"/>
              <a:t>m</a:t>
            </a:r>
            <a:endParaRPr lang="en-US" sz="2000" dirty="0"/>
          </a:p>
        </p:txBody>
      </p:sp>
      <p:sp>
        <p:nvSpPr>
          <p:cNvPr id="38" name="TextBox 37"/>
          <p:cNvSpPr txBox="1"/>
          <p:nvPr/>
        </p:nvSpPr>
        <p:spPr>
          <a:xfrm>
            <a:off x="5504763" y="3341735"/>
            <a:ext cx="1143000" cy="338554"/>
          </a:xfrm>
          <a:prstGeom prst="rect">
            <a:avLst/>
          </a:prstGeom>
          <a:noFill/>
        </p:spPr>
        <p:txBody>
          <a:bodyPr wrap="square" rtlCol="0">
            <a:spAutoFit/>
          </a:bodyPr>
          <a:lstStyle/>
          <a:p>
            <a:r>
              <a:rPr lang="en-US" sz="1600" dirty="0">
                <a:solidFill>
                  <a:schemeClr val="bg1"/>
                </a:solidFill>
              </a:rPr>
              <a:t>MLL1</a:t>
            </a:r>
          </a:p>
        </p:txBody>
      </p:sp>
      <p:sp>
        <p:nvSpPr>
          <p:cNvPr id="45" name="TextBox 44"/>
          <p:cNvSpPr txBox="1"/>
          <p:nvPr/>
        </p:nvSpPr>
        <p:spPr>
          <a:xfrm>
            <a:off x="5499979" y="2482479"/>
            <a:ext cx="1143000" cy="338554"/>
          </a:xfrm>
          <a:prstGeom prst="rect">
            <a:avLst/>
          </a:prstGeom>
          <a:noFill/>
        </p:spPr>
        <p:txBody>
          <a:bodyPr wrap="square" rtlCol="0">
            <a:spAutoFit/>
          </a:bodyPr>
          <a:lstStyle/>
          <a:p>
            <a:r>
              <a:rPr lang="en-US" sz="1600" dirty="0">
                <a:solidFill>
                  <a:schemeClr val="bg1"/>
                </a:solidFill>
              </a:rPr>
              <a:t>MLL4</a:t>
            </a:r>
          </a:p>
        </p:txBody>
      </p:sp>
      <p:sp>
        <p:nvSpPr>
          <p:cNvPr id="4" name="Slide Number Placeholder 3">
            <a:extLst>
              <a:ext uri="{FF2B5EF4-FFF2-40B4-BE49-F238E27FC236}">
                <a16:creationId xmlns:a16="http://schemas.microsoft.com/office/drawing/2014/main" id="{B3704F4B-DCEC-F840-9B35-BFFC3796BE5A}"/>
              </a:ext>
            </a:extLst>
          </p:cNvPr>
          <p:cNvSpPr>
            <a:spLocks noGrp="1"/>
          </p:cNvSpPr>
          <p:nvPr>
            <p:ph type="sldNum" sz="quarter" idx="12"/>
          </p:nvPr>
        </p:nvSpPr>
        <p:spPr/>
        <p:txBody>
          <a:bodyPr/>
          <a:lstStyle/>
          <a:p>
            <a:pPr>
              <a:defRPr/>
            </a:pPr>
            <a:fld id="{D66F81E2-418B-8B4F-B172-C6F2AF01C707}" type="slidenum">
              <a:rPr lang="en-US" smtClean="0"/>
              <a:pPr>
                <a:defRPr/>
              </a:pPr>
              <a:t>37</a:t>
            </a:fld>
            <a:endParaRPr lang="en-US"/>
          </a:p>
        </p:txBody>
      </p:sp>
    </p:spTree>
    <p:extLst>
      <p:ext uri="{BB962C8B-B14F-4D97-AF65-F5344CB8AC3E}">
        <p14:creationId xmlns:p14="http://schemas.microsoft.com/office/powerpoint/2010/main" val="3488963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838200" y="377571"/>
            <a:ext cx="7620000" cy="1192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06" charset="0"/>
                <a:ea typeface="ＭＳ Ｐゴシック" pitchFamily="-112" charset="-128"/>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06" charset="0"/>
              </a:defRPr>
            </a:lvl6pPr>
            <a:lvl7pPr marL="914400" algn="ctr" rtl="0" eaLnBrk="0" fontAlgn="base" hangingPunct="0">
              <a:spcBef>
                <a:spcPct val="0"/>
              </a:spcBef>
              <a:spcAft>
                <a:spcPct val="0"/>
              </a:spcAft>
              <a:defRPr sz="4400">
                <a:solidFill>
                  <a:schemeClr val="tx2"/>
                </a:solidFill>
                <a:latin typeface="Times New Roman" pitchFamily="-106" charset="0"/>
              </a:defRPr>
            </a:lvl7pPr>
            <a:lvl8pPr marL="1371600" algn="ctr" rtl="0" eaLnBrk="0" fontAlgn="base" hangingPunct="0">
              <a:spcBef>
                <a:spcPct val="0"/>
              </a:spcBef>
              <a:spcAft>
                <a:spcPct val="0"/>
              </a:spcAft>
              <a:defRPr sz="4400">
                <a:solidFill>
                  <a:schemeClr val="tx2"/>
                </a:solidFill>
                <a:latin typeface="Times New Roman" pitchFamily="-106" charset="0"/>
              </a:defRPr>
            </a:lvl8pPr>
            <a:lvl9pPr marL="1828800" algn="ctr" rtl="0" eaLnBrk="0" fontAlgn="base" hangingPunct="0">
              <a:spcBef>
                <a:spcPct val="0"/>
              </a:spcBef>
              <a:spcAft>
                <a:spcPct val="0"/>
              </a:spcAft>
              <a:defRPr sz="4400">
                <a:solidFill>
                  <a:schemeClr val="tx2"/>
                </a:solidFill>
                <a:latin typeface="Times New Roman" pitchFamily="-106" charset="0"/>
              </a:defRPr>
            </a:lvl9pPr>
          </a:lstStyle>
          <a:p>
            <a:r>
              <a:rPr lang="en-US" sz="3600" kern="0" dirty="0"/>
              <a:t>SRX by Muscle X-ray Diffraction</a:t>
            </a:r>
            <a:br>
              <a:rPr lang="en-US" sz="3600" b="1" kern="0" dirty="0"/>
            </a:br>
            <a:endParaRPr lang="en-US" sz="3600" kern="0" dirty="0"/>
          </a:p>
        </p:txBody>
      </p:sp>
      <p:sp>
        <p:nvSpPr>
          <p:cNvPr id="2" name="TextBox 1"/>
          <p:cNvSpPr txBox="1"/>
          <p:nvPr/>
        </p:nvSpPr>
        <p:spPr>
          <a:xfrm>
            <a:off x="685927" y="1369935"/>
            <a:ext cx="8077200" cy="400110"/>
          </a:xfrm>
          <a:prstGeom prst="rect">
            <a:avLst/>
          </a:prstGeom>
          <a:noFill/>
        </p:spPr>
        <p:txBody>
          <a:bodyPr wrap="square" rtlCol="0">
            <a:spAutoFit/>
          </a:bodyPr>
          <a:lstStyle/>
          <a:p>
            <a:pPr marL="342900" indent="-342900">
              <a:buFont typeface="Arial" panose="020B0604020202020204" pitchFamily="34" charset="0"/>
              <a:buChar char="•"/>
            </a:pPr>
            <a:r>
              <a:rPr lang="en-US" sz="2000" dirty="0"/>
              <a:t>There are two states of relaxed myosin heads: SRX and DRX</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1784" y="2916130"/>
            <a:ext cx="2322420" cy="1771986"/>
          </a:xfrm>
          <a:prstGeom prst="rect">
            <a:avLst/>
          </a:prstGeom>
        </p:spPr>
      </p:pic>
      <p:sp>
        <p:nvSpPr>
          <p:cNvPr id="6" name="Rectangle 5"/>
          <p:cNvSpPr/>
          <p:nvPr/>
        </p:nvSpPr>
        <p:spPr>
          <a:xfrm>
            <a:off x="685800" y="2461369"/>
            <a:ext cx="8153400" cy="707886"/>
          </a:xfrm>
          <a:prstGeom prst="rect">
            <a:avLst/>
          </a:prstGeom>
        </p:spPr>
        <p:txBody>
          <a:bodyPr wrap="square">
            <a:spAutoFit/>
          </a:bodyPr>
          <a:lstStyle/>
          <a:p>
            <a:pPr marL="342900" indent="-342900">
              <a:buFont typeface="Arial" panose="020B0604020202020204" pitchFamily="34" charset="0"/>
              <a:buChar char="•"/>
            </a:pPr>
            <a:r>
              <a:rPr lang="en-US" sz="2000" dirty="0"/>
              <a:t>SRX was characterized structurally the heads are folded back on to its own coiled-coil S2 tail</a:t>
            </a:r>
          </a:p>
        </p:txBody>
      </p:sp>
      <p:sp>
        <p:nvSpPr>
          <p:cNvPr id="31" name="Rectangle 30"/>
          <p:cNvSpPr/>
          <p:nvPr/>
        </p:nvSpPr>
        <p:spPr>
          <a:xfrm>
            <a:off x="7035428" y="4773766"/>
            <a:ext cx="2126929" cy="276999"/>
          </a:xfrm>
          <a:prstGeom prst="rect">
            <a:avLst/>
          </a:prstGeom>
        </p:spPr>
        <p:txBody>
          <a:bodyPr wrap="none">
            <a:spAutoFit/>
          </a:bodyPr>
          <a:lstStyle/>
          <a:p>
            <a:r>
              <a:rPr lang="en-US" altLang="zh-CN" sz="1200" dirty="0"/>
              <a:t>Trivedi</a:t>
            </a:r>
            <a:r>
              <a:rPr lang="en-US" sz="1200" dirty="0"/>
              <a:t>, et al 2018 </a:t>
            </a:r>
            <a:r>
              <a:rPr lang="en-US" sz="1200" i="1" dirty="0" err="1"/>
              <a:t>Biophys</a:t>
            </a:r>
            <a:r>
              <a:rPr lang="en-US" sz="1200" i="1" dirty="0"/>
              <a:t> Rev</a:t>
            </a:r>
          </a:p>
        </p:txBody>
      </p:sp>
      <p:sp>
        <p:nvSpPr>
          <p:cNvPr id="8" name="Rectangle 7"/>
          <p:cNvSpPr/>
          <p:nvPr/>
        </p:nvSpPr>
        <p:spPr>
          <a:xfrm>
            <a:off x="1815302" y="1839605"/>
            <a:ext cx="6934327" cy="400110"/>
          </a:xfrm>
          <a:prstGeom prst="rect">
            <a:avLst/>
          </a:prstGeom>
        </p:spPr>
        <p:txBody>
          <a:bodyPr wrap="square">
            <a:spAutoFit/>
          </a:bodyPr>
          <a:lstStyle/>
          <a:p>
            <a:pPr marL="457200" indent="-457200">
              <a:buFont typeface="Arial" panose="020B0604020202020204" pitchFamily="34" charset="0"/>
              <a:buChar char="•"/>
            </a:pPr>
            <a:r>
              <a:rPr lang="en-US" sz="2000" dirty="0"/>
              <a:t>If SRX is the only ordered state: MLL only from SRX heads</a:t>
            </a:r>
          </a:p>
        </p:txBody>
      </p:sp>
      <p:sp>
        <p:nvSpPr>
          <p:cNvPr id="9" name="Rectangle 8"/>
          <p:cNvSpPr/>
          <p:nvPr/>
        </p:nvSpPr>
        <p:spPr>
          <a:xfrm>
            <a:off x="685800" y="3149661"/>
            <a:ext cx="5333936" cy="707886"/>
          </a:xfrm>
          <a:prstGeom prst="rect">
            <a:avLst/>
          </a:prstGeom>
        </p:spPr>
        <p:txBody>
          <a:bodyPr wrap="square">
            <a:spAutoFit/>
          </a:bodyPr>
          <a:lstStyle/>
          <a:p>
            <a:pPr marL="342900" indent="-342900">
              <a:buFont typeface="Arial" panose="020B0604020202020204" pitchFamily="34" charset="0"/>
              <a:buChar char="•"/>
            </a:pPr>
            <a:r>
              <a:rPr lang="en-US" sz="2000" dirty="0"/>
              <a:t>No changes in MLL spacing when more heads shift to SRX</a:t>
            </a:r>
          </a:p>
        </p:txBody>
      </p:sp>
      <p:sp>
        <p:nvSpPr>
          <p:cNvPr id="10" name="Oval 9"/>
          <p:cNvSpPr/>
          <p:nvPr/>
        </p:nvSpPr>
        <p:spPr bwMode="auto">
          <a:xfrm>
            <a:off x="4939957" y="4363874"/>
            <a:ext cx="638961" cy="536874"/>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1" name="Minus 10"/>
          <p:cNvSpPr/>
          <p:nvPr/>
        </p:nvSpPr>
        <p:spPr bwMode="auto">
          <a:xfrm rot="3319023">
            <a:off x="4770302" y="4242604"/>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2" name="Minus 11"/>
          <p:cNvSpPr/>
          <p:nvPr/>
        </p:nvSpPr>
        <p:spPr bwMode="auto">
          <a:xfrm rot="9517249">
            <a:off x="5519576" y="4388901"/>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3" name="Minus 12"/>
          <p:cNvSpPr/>
          <p:nvPr/>
        </p:nvSpPr>
        <p:spPr bwMode="auto">
          <a:xfrm rot="5221686">
            <a:off x="5078683" y="4910702"/>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4" name="Oval 13"/>
          <p:cNvSpPr/>
          <p:nvPr/>
        </p:nvSpPr>
        <p:spPr bwMode="auto">
          <a:xfrm rot="21011573">
            <a:off x="5279712" y="5022496"/>
            <a:ext cx="349191" cy="166558"/>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5" name="Oval 14"/>
          <p:cNvSpPr/>
          <p:nvPr/>
        </p:nvSpPr>
        <p:spPr bwMode="auto">
          <a:xfrm rot="956798">
            <a:off x="4843580" y="4161687"/>
            <a:ext cx="294241" cy="216895"/>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6" name="Oval 15"/>
          <p:cNvSpPr/>
          <p:nvPr/>
        </p:nvSpPr>
        <p:spPr bwMode="auto">
          <a:xfrm rot="956798">
            <a:off x="5662093" y="4456507"/>
            <a:ext cx="197804" cy="30126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cxnSp>
        <p:nvCxnSpPr>
          <p:cNvPr id="17" name="Straight Arrow Connector 16"/>
          <p:cNvCxnSpPr/>
          <p:nvPr/>
        </p:nvCxnSpPr>
        <p:spPr bwMode="auto">
          <a:xfrm flipV="1">
            <a:off x="5282466" y="4217431"/>
            <a:ext cx="159188" cy="430019"/>
          </a:xfrm>
          <a:prstGeom prst="straightConnector1">
            <a:avLst/>
          </a:prstGeom>
          <a:noFill/>
          <a:ln w="9525" cap="flat" cmpd="sng" algn="ctr">
            <a:solidFill>
              <a:schemeClr val="tx1"/>
            </a:solidFill>
            <a:prstDash val="solid"/>
            <a:round/>
            <a:headEnd type="triangle"/>
            <a:tailEnd type="triangle"/>
          </a:ln>
          <a:effectLst/>
        </p:spPr>
      </p:cxnSp>
      <p:sp>
        <p:nvSpPr>
          <p:cNvPr id="18" name="Oval 17"/>
          <p:cNvSpPr/>
          <p:nvPr/>
        </p:nvSpPr>
        <p:spPr bwMode="auto">
          <a:xfrm>
            <a:off x="4761660" y="4192562"/>
            <a:ext cx="990600" cy="87168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19" name="Oval 18"/>
          <p:cNvSpPr/>
          <p:nvPr/>
        </p:nvSpPr>
        <p:spPr bwMode="auto">
          <a:xfrm>
            <a:off x="2656003" y="4264739"/>
            <a:ext cx="638961" cy="536874"/>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0" name="Minus 19"/>
          <p:cNvSpPr/>
          <p:nvPr/>
        </p:nvSpPr>
        <p:spPr bwMode="auto">
          <a:xfrm rot="3319023">
            <a:off x="2486348" y="4143469"/>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1" name="Minus 20"/>
          <p:cNvSpPr/>
          <p:nvPr/>
        </p:nvSpPr>
        <p:spPr bwMode="auto">
          <a:xfrm rot="9517249">
            <a:off x="3235622" y="4289766"/>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2" name="Minus 21"/>
          <p:cNvSpPr/>
          <p:nvPr/>
        </p:nvSpPr>
        <p:spPr bwMode="auto">
          <a:xfrm rot="5221686">
            <a:off x="2794729" y="4811567"/>
            <a:ext cx="345319" cy="242539"/>
          </a:xfrm>
          <a:prstGeom prst="mathMinus">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3" name="Oval 22"/>
          <p:cNvSpPr/>
          <p:nvPr/>
        </p:nvSpPr>
        <p:spPr bwMode="auto">
          <a:xfrm rot="956798">
            <a:off x="2309151" y="3983037"/>
            <a:ext cx="300881" cy="200855"/>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4" name="Oval 23"/>
          <p:cNvSpPr/>
          <p:nvPr/>
        </p:nvSpPr>
        <p:spPr bwMode="auto">
          <a:xfrm rot="956798">
            <a:off x="3514063" y="4246222"/>
            <a:ext cx="294241" cy="216895"/>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5" name="Oval 24"/>
          <p:cNvSpPr/>
          <p:nvPr/>
        </p:nvSpPr>
        <p:spPr bwMode="auto">
          <a:xfrm rot="956798">
            <a:off x="2851922" y="5044643"/>
            <a:ext cx="197804" cy="301266"/>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cxnSp>
        <p:nvCxnSpPr>
          <p:cNvPr id="26" name="Straight Arrow Connector 25"/>
          <p:cNvCxnSpPr>
            <a:endCxn id="27" idx="0"/>
          </p:cNvCxnSpPr>
          <p:nvPr/>
        </p:nvCxnSpPr>
        <p:spPr bwMode="auto">
          <a:xfrm flipV="1">
            <a:off x="2989867" y="3961020"/>
            <a:ext cx="8642" cy="564411"/>
          </a:xfrm>
          <a:prstGeom prst="straightConnector1">
            <a:avLst/>
          </a:prstGeom>
          <a:noFill/>
          <a:ln w="9525" cap="flat" cmpd="sng" algn="ctr">
            <a:solidFill>
              <a:schemeClr val="tx1"/>
            </a:solidFill>
            <a:prstDash val="solid"/>
            <a:round/>
            <a:headEnd type="triangle"/>
            <a:tailEnd type="triangle"/>
          </a:ln>
          <a:effectLst/>
        </p:spPr>
      </p:cxnSp>
      <p:sp>
        <p:nvSpPr>
          <p:cNvPr id="27" name="Oval 26"/>
          <p:cNvSpPr/>
          <p:nvPr/>
        </p:nvSpPr>
        <p:spPr bwMode="auto">
          <a:xfrm>
            <a:off x="2392352" y="3961020"/>
            <a:ext cx="1212313" cy="112882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8" name="Right Arrow 27"/>
          <p:cNvSpPr/>
          <p:nvPr/>
        </p:nvSpPr>
        <p:spPr bwMode="auto">
          <a:xfrm>
            <a:off x="3955777" y="4537804"/>
            <a:ext cx="492233" cy="74113"/>
          </a:xfrm>
          <a:prstGeom prst="rightArrow">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sng" strike="noStrike" cap="none" normalizeH="0" baseline="0">
              <a:ln>
                <a:noFill/>
              </a:ln>
              <a:solidFill>
                <a:schemeClr val="tx1"/>
              </a:solidFill>
              <a:effectLst/>
              <a:latin typeface="Times New Roman" pitchFamily="-106" charset="0"/>
            </a:endParaRPr>
          </a:p>
        </p:txBody>
      </p:sp>
      <p:sp>
        <p:nvSpPr>
          <p:cNvPr id="29" name="Rectangle 28"/>
          <p:cNvSpPr/>
          <p:nvPr/>
        </p:nvSpPr>
        <p:spPr>
          <a:xfrm>
            <a:off x="5135277" y="4161162"/>
            <a:ext cx="489236" cy="400110"/>
          </a:xfrm>
          <a:prstGeom prst="rect">
            <a:avLst/>
          </a:prstGeom>
        </p:spPr>
        <p:txBody>
          <a:bodyPr wrap="none">
            <a:spAutoFit/>
          </a:bodyPr>
          <a:lstStyle/>
          <a:p>
            <a:r>
              <a:rPr lang="en-US" altLang="zh-CN" sz="2000" dirty="0"/>
              <a:t>R</a:t>
            </a:r>
            <a:r>
              <a:rPr lang="en-US" altLang="zh-CN" sz="2000" baseline="-25000" dirty="0"/>
              <a:t>m</a:t>
            </a:r>
            <a:endParaRPr lang="en-US" sz="2000" dirty="0"/>
          </a:p>
        </p:txBody>
      </p:sp>
      <p:sp>
        <p:nvSpPr>
          <p:cNvPr id="30" name="Rectangle 29"/>
          <p:cNvSpPr/>
          <p:nvPr/>
        </p:nvSpPr>
        <p:spPr>
          <a:xfrm>
            <a:off x="2971800" y="3972942"/>
            <a:ext cx="489236" cy="400110"/>
          </a:xfrm>
          <a:prstGeom prst="rect">
            <a:avLst/>
          </a:prstGeom>
        </p:spPr>
        <p:txBody>
          <a:bodyPr wrap="none">
            <a:spAutoFit/>
          </a:bodyPr>
          <a:lstStyle/>
          <a:p>
            <a:r>
              <a:rPr lang="en-US" altLang="zh-CN" sz="2000" dirty="0"/>
              <a:t>R</a:t>
            </a:r>
            <a:r>
              <a:rPr lang="en-US" altLang="zh-CN" sz="2000" baseline="-25000" dirty="0"/>
              <a:t>m</a:t>
            </a:r>
            <a:endParaRPr lang="en-US" sz="2000" dirty="0"/>
          </a:p>
        </p:txBody>
      </p:sp>
      <p:sp>
        <p:nvSpPr>
          <p:cNvPr id="32" name="Rectangle 31"/>
          <p:cNvSpPr/>
          <p:nvPr/>
        </p:nvSpPr>
        <p:spPr>
          <a:xfrm>
            <a:off x="838200" y="5478332"/>
            <a:ext cx="6762750" cy="400110"/>
          </a:xfrm>
          <a:prstGeom prst="rect">
            <a:avLst/>
          </a:prstGeom>
        </p:spPr>
        <p:txBody>
          <a:bodyPr wrap="square">
            <a:spAutoFit/>
          </a:bodyPr>
          <a:lstStyle/>
          <a:p>
            <a:pPr marL="342900" indent="-342900">
              <a:buFont typeface="Arial" panose="020B0604020202020204" pitchFamily="34" charset="0"/>
              <a:buChar char="•"/>
            </a:pPr>
            <a:r>
              <a:rPr lang="en-US" sz="2000" dirty="0"/>
              <a:t>Is DRX really disordered? Or there is another ordered RX</a:t>
            </a:r>
          </a:p>
        </p:txBody>
      </p:sp>
      <p:sp>
        <p:nvSpPr>
          <p:cNvPr id="33" name="Rectangle 32"/>
          <p:cNvSpPr/>
          <p:nvPr/>
        </p:nvSpPr>
        <p:spPr>
          <a:xfrm>
            <a:off x="838200" y="5946143"/>
            <a:ext cx="6762750" cy="400110"/>
          </a:xfrm>
          <a:prstGeom prst="rect">
            <a:avLst/>
          </a:prstGeom>
        </p:spPr>
        <p:txBody>
          <a:bodyPr wrap="square">
            <a:spAutoFit/>
          </a:bodyPr>
          <a:lstStyle/>
          <a:p>
            <a:pPr marL="342900" indent="-342900">
              <a:buFont typeface="Arial" panose="020B0604020202020204" pitchFamily="34" charset="0"/>
              <a:buChar char="•"/>
            </a:pPr>
            <a:r>
              <a:rPr lang="en-US" sz="2000" dirty="0"/>
              <a:t>Smaller R</a:t>
            </a:r>
            <a:r>
              <a:rPr lang="en-US" sz="2000" baseline="-25000" dirty="0"/>
              <a:t>m </a:t>
            </a:r>
            <a:r>
              <a:rPr lang="en-US" altLang="zh-CN" sz="2000" dirty="0"/>
              <a:t>when shifts more myosin heads to SRX </a:t>
            </a:r>
            <a:endParaRPr lang="en-US" sz="2000" dirty="0"/>
          </a:p>
        </p:txBody>
      </p:sp>
      <p:sp>
        <p:nvSpPr>
          <p:cNvPr id="4" name="Slide Number Placeholder 3">
            <a:extLst>
              <a:ext uri="{FF2B5EF4-FFF2-40B4-BE49-F238E27FC236}">
                <a16:creationId xmlns:a16="http://schemas.microsoft.com/office/drawing/2014/main" id="{44556370-3A94-C746-A27E-0764CA7B3CAE}"/>
              </a:ext>
            </a:extLst>
          </p:cNvPr>
          <p:cNvSpPr>
            <a:spLocks noGrp="1"/>
          </p:cNvSpPr>
          <p:nvPr>
            <p:ph type="sldNum" sz="quarter" idx="12"/>
          </p:nvPr>
        </p:nvSpPr>
        <p:spPr/>
        <p:txBody>
          <a:bodyPr/>
          <a:lstStyle/>
          <a:p>
            <a:pPr>
              <a:defRPr/>
            </a:pPr>
            <a:fld id="{D66F81E2-418B-8B4F-B172-C6F2AF01C707}" type="slidenum">
              <a:rPr lang="en-US" smtClean="0"/>
              <a:pPr>
                <a:defRPr/>
              </a:pPr>
              <a:t>38</a:t>
            </a:fld>
            <a:endParaRPr lang="en-US"/>
          </a:p>
        </p:txBody>
      </p:sp>
    </p:spTree>
    <p:extLst>
      <p:ext uri="{BB962C8B-B14F-4D97-AF65-F5344CB8AC3E}">
        <p14:creationId xmlns:p14="http://schemas.microsoft.com/office/powerpoint/2010/main" val="565554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60926" y="169614"/>
          <a:ext cx="4345419" cy="3200400"/>
        </p:xfrm>
        <a:graphic>
          <a:graphicData uri="http://schemas.openxmlformats.org/presentationml/2006/ole">
            <mc:AlternateContent xmlns:mc="http://schemas.openxmlformats.org/markup-compatibility/2006">
              <mc:Choice xmlns:v="urn:schemas-microsoft-com:vml" Requires="v">
                <p:oleObj spid="_x0000_s152603" name="Prism 7" r:id="rId4" imgW="2439463" imgH="1796728" progId="Prism7.Document">
                  <p:embed/>
                </p:oleObj>
              </mc:Choice>
              <mc:Fallback>
                <p:oleObj name="Prism 7" r:id="rId4" imgW="2439463" imgH="1796728" progId="Prism7.Document">
                  <p:embed/>
                  <p:pic>
                    <p:nvPicPr>
                      <p:cNvPr id="2" name="Object 1"/>
                      <p:cNvPicPr/>
                      <p:nvPr/>
                    </p:nvPicPr>
                    <p:blipFill>
                      <a:blip r:embed="rId5"/>
                      <a:stretch>
                        <a:fillRect/>
                      </a:stretch>
                    </p:blipFill>
                    <p:spPr>
                      <a:xfrm>
                        <a:off x="260926" y="169614"/>
                        <a:ext cx="4345419" cy="3200400"/>
                      </a:xfrm>
                      <a:prstGeom prst="rect">
                        <a:avLst/>
                      </a:prstGeom>
                    </p:spPr>
                  </p:pic>
                </p:oleObj>
              </mc:Fallback>
            </mc:AlternateContent>
          </a:graphicData>
        </a:graphic>
      </p:graphicFrame>
      <p:graphicFrame>
        <p:nvGraphicFramePr>
          <p:cNvPr id="10" name="Object 9"/>
          <p:cNvGraphicFramePr>
            <a:graphicFrameLocks noChangeAspect="1"/>
          </p:cNvGraphicFramePr>
          <p:nvPr>
            <p:extLst/>
          </p:nvPr>
        </p:nvGraphicFramePr>
        <p:xfrm>
          <a:off x="4800600" y="700032"/>
          <a:ext cx="3794094" cy="2590800"/>
        </p:xfrm>
        <a:graphic>
          <a:graphicData uri="http://schemas.openxmlformats.org/presentationml/2006/ole">
            <mc:AlternateContent xmlns:mc="http://schemas.openxmlformats.org/markup-compatibility/2006">
              <mc:Choice xmlns:v="urn:schemas-microsoft-com:vml" Requires="v">
                <p:oleObj spid="_x0000_s152604" name="Prism 7" r:id="rId6" imgW="3563818" imgH="2433917" progId="Prism7.Document">
                  <p:embed/>
                </p:oleObj>
              </mc:Choice>
              <mc:Fallback>
                <p:oleObj name="Prism 7" r:id="rId6" imgW="3563818" imgH="2433917" progId="Prism7.Document">
                  <p:embed/>
                  <p:pic>
                    <p:nvPicPr>
                      <p:cNvPr id="10" name="Object 9"/>
                      <p:cNvPicPr/>
                      <p:nvPr/>
                    </p:nvPicPr>
                    <p:blipFill>
                      <a:blip r:embed="rId7"/>
                      <a:stretch>
                        <a:fillRect/>
                      </a:stretch>
                    </p:blipFill>
                    <p:spPr>
                      <a:xfrm>
                        <a:off x="4800600" y="700032"/>
                        <a:ext cx="3794094" cy="2590800"/>
                      </a:xfrm>
                      <a:prstGeom prst="rect">
                        <a:avLst/>
                      </a:prstGeom>
                    </p:spPr>
                  </p:pic>
                </p:oleObj>
              </mc:Fallback>
            </mc:AlternateContent>
          </a:graphicData>
        </a:graphic>
      </p:graphicFrame>
      <p:sp>
        <p:nvSpPr>
          <p:cNvPr id="11" name="TextBox 10"/>
          <p:cNvSpPr txBox="1"/>
          <p:nvPr/>
        </p:nvSpPr>
        <p:spPr>
          <a:xfrm>
            <a:off x="990600" y="846484"/>
            <a:ext cx="228600" cy="461665"/>
          </a:xfrm>
          <a:prstGeom prst="rect">
            <a:avLst/>
          </a:prstGeom>
          <a:solidFill>
            <a:schemeClr val="bg1"/>
          </a:solidFill>
          <a:ln>
            <a:noFill/>
          </a:ln>
        </p:spPr>
        <p:txBody>
          <a:bodyPr wrap="square" rtlCol="0">
            <a:spAutoFit/>
          </a:bodyPr>
          <a:lstStyle/>
          <a:p>
            <a:endParaRPr lang="en-US" dirty="0"/>
          </a:p>
        </p:txBody>
      </p:sp>
      <p:sp>
        <p:nvSpPr>
          <p:cNvPr id="12" name="TextBox 11"/>
          <p:cNvSpPr txBox="1"/>
          <p:nvPr/>
        </p:nvSpPr>
        <p:spPr>
          <a:xfrm>
            <a:off x="5791200" y="3810000"/>
            <a:ext cx="228600" cy="461665"/>
          </a:xfrm>
          <a:prstGeom prst="rect">
            <a:avLst/>
          </a:prstGeom>
          <a:solidFill>
            <a:schemeClr val="bg1"/>
          </a:solidFill>
        </p:spPr>
        <p:txBody>
          <a:bodyPr wrap="square" rtlCol="0">
            <a:spAutoFit/>
          </a:bodyPr>
          <a:lstStyle/>
          <a:p>
            <a:endParaRPr lang="en-US" dirty="0"/>
          </a:p>
        </p:txBody>
      </p:sp>
      <p:sp>
        <p:nvSpPr>
          <p:cNvPr id="13" name="Rectangle 12"/>
          <p:cNvSpPr/>
          <p:nvPr/>
        </p:nvSpPr>
        <p:spPr>
          <a:xfrm>
            <a:off x="328611" y="3273018"/>
            <a:ext cx="4191000" cy="338554"/>
          </a:xfrm>
          <a:prstGeom prst="rect">
            <a:avLst/>
          </a:prstGeom>
        </p:spPr>
        <p:txBody>
          <a:bodyPr wrap="square">
            <a:spAutoFit/>
          </a:bodyPr>
          <a:lstStyle/>
          <a:p>
            <a:pPr marL="342900" indent="-342900">
              <a:buFont typeface="Arial" panose="020B0604020202020204" pitchFamily="34" charset="0"/>
              <a:buChar char="•"/>
            </a:pPr>
            <a:r>
              <a:rPr lang="en-US" sz="1600" dirty="0"/>
              <a:t>R</a:t>
            </a:r>
            <a:r>
              <a:rPr lang="en-US" sz="1600" baseline="-25000" dirty="0"/>
              <a:t>m </a:t>
            </a:r>
            <a:r>
              <a:rPr lang="en-US" sz="1600" dirty="0"/>
              <a:t>became smaller with the presence of BB. </a:t>
            </a:r>
          </a:p>
        </p:txBody>
      </p:sp>
      <p:sp>
        <p:nvSpPr>
          <p:cNvPr id="14" name="Rectangle 13"/>
          <p:cNvSpPr/>
          <p:nvPr/>
        </p:nvSpPr>
        <p:spPr>
          <a:xfrm>
            <a:off x="328610" y="3702952"/>
            <a:ext cx="4277735" cy="584775"/>
          </a:xfrm>
          <a:prstGeom prst="rect">
            <a:avLst/>
          </a:prstGeom>
        </p:spPr>
        <p:txBody>
          <a:bodyPr wrap="square">
            <a:spAutoFit/>
          </a:bodyPr>
          <a:lstStyle/>
          <a:p>
            <a:pPr marL="342900" indent="-342900">
              <a:buFont typeface="Wingdings" panose="05000000000000000000" pitchFamily="2" charset="2"/>
              <a:buChar char="§"/>
            </a:pPr>
            <a:r>
              <a:rPr lang="en-US" sz="1600" dirty="0"/>
              <a:t>At least two ordered relaxed myosin states in skeletal muscle</a:t>
            </a:r>
          </a:p>
        </p:txBody>
      </p:sp>
      <p:sp>
        <p:nvSpPr>
          <p:cNvPr id="16" name="Rectangle 15"/>
          <p:cNvSpPr/>
          <p:nvPr/>
        </p:nvSpPr>
        <p:spPr>
          <a:xfrm>
            <a:off x="4800600" y="3181084"/>
            <a:ext cx="4542550" cy="369332"/>
          </a:xfrm>
          <a:prstGeom prst="rect">
            <a:avLst/>
          </a:prstGeom>
        </p:spPr>
        <p:txBody>
          <a:bodyPr wrap="square">
            <a:spAutoFit/>
          </a:bodyPr>
          <a:lstStyle/>
          <a:p>
            <a:pPr marL="342900" indent="-342900">
              <a:buFont typeface="Arial" panose="020B0604020202020204" pitchFamily="34" charset="0"/>
              <a:buChar char="•"/>
            </a:pPr>
            <a:r>
              <a:rPr lang="en-US" sz="1800" dirty="0"/>
              <a:t>I</a:t>
            </a:r>
            <a:r>
              <a:rPr lang="en-US" sz="1800" baseline="-25000" dirty="0"/>
              <a:t>MLL </a:t>
            </a:r>
            <a:r>
              <a:rPr lang="en-US" sz="1800" dirty="0"/>
              <a:t>increased with the presence of BB. </a:t>
            </a:r>
          </a:p>
        </p:txBody>
      </p:sp>
      <p:sp>
        <p:nvSpPr>
          <p:cNvPr id="17" name="Rectangle 16"/>
          <p:cNvSpPr/>
          <p:nvPr/>
        </p:nvSpPr>
        <p:spPr>
          <a:xfrm>
            <a:off x="260926" y="4399708"/>
            <a:ext cx="8220953" cy="707886"/>
          </a:xfrm>
          <a:prstGeom prst="rect">
            <a:avLst/>
          </a:prstGeom>
        </p:spPr>
        <p:txBody>
          <a:bodyPr wrap="square">
            <a:spAutoFit/>
          </a:bodyPr>
          <a:lstStyle/>
          <a:p>
            <a:pPr marL="342900" indent="-342900">
              <a:buFont typeface="Wingdings" panose="05000000000000000000" pitchFamily="2" charset="2"/>
              <a:buChar char="v"/>
            </a:pPr>
            <a:r>
              <a:rPr lang="en-US" sz="2000" dirty="0"/>
              <a:t>Increased MLL intensity and/or smaller average myosin heads radius could be indicators of SRX in X-ray diffraction under stable temperature. </a:t>
            </a:r>
          </a:p>
        </p:txBody>
      </p:sp>
      <p:sp>
        <p:nvSpPr>
          <p:cNvPr id="18" name="TextBox 17"/>
          <p:cNvSpPr txBox="1"/>
          <p:nvPr/>
        </p:nvSpPr>
        <p:spPr>
          <a:xfrm>
            <a:off x="5715000" y="1308149"/>
            <a:ext cx="228600" cy="461665"/>
          </a:xfrm>
          <a:prstGeom prst="rect">
            <a:avLst/>
          </a:prstGeom>
          <a:solidFill>
            <a:schemeClr val="bg1"/>
          </a:solidFill>
          <a:ln>
            <a:noFill/>
          </a:ln>
        </p:spPr>
        <p:txBody>
          <a:bodyPr wrap="square" rtlCol="0">
            <a:spAutoFit/>
          </a:bodyPr>
          <a:lstStyle/>
          <a:p>
            <a:endParaRPr lang="en-US" dirty="0"/>
          </a:p>
        </p:txBody>
      </p:sp>
      <p:sp>
        <p:nvSpPr>
          <p:cNvPr id="3" name="Slide Number Placeholder 2">
            <a:extLst>
              <a:ext uri="{FF2B5EF4-FFF2-40B4-BE49-F238E27FC236}">
                <a16:creationId xmlns:a16="http://schemas.microsoft.com/office/drawing/2014/main" id="{7A1C91CF-E7C6-B248-9E16-FF3447A2A05E}"/>
              </a:ext>
            </a:extLst>
          </p:cNvPr>
          <p:cNvSpPr>
            <a:spLocks noGrp="1"/>
          </p:cNvSpPr>
          <p:nvPr>
            <p:ph type="sldNum" sz="quarter" idx="12"/>
          </p:nvPr>
        </p:nvSpPr>
        <p:spPr/>
        <p:txBody>
          <a:bodyPr/>
          <a:lstStyle/>
          <a:p>
            <a:pPr>
              <a:defRPr/>
            </a:pPr>
            <a:fld id="{D66F81E2-418B-8B4F-B172-C6F2AF01C707}" type="slidenum">
              <a:rPr lang="en-US" smtClean="0"/>
              <a:pPr>
                <a:defRPr/>
              </a:pPr>
              <a:t>39</a:t>
            </a:fld>
            <a:endParaRPr lang="en-US"/>
          </a:p>
        </p:txBody>
      </p:sp>
      <p:sp>
        <p:nvSpPr>
          <p:cNvPr id="4" name="TextBox 3">
            <a:extLst>
              <a:ext uri="{FF2B5EF4-FFF2-40B4-BE49-F238E27FC236}">
                <a16:creationId xmlns:a16="http://schemas.microsoft.com/office/drawing/2014/main" id="{07D3E9F0-80C6-D645-B304-642C256F16D1}"/>
              </a:ext>
            </a:extLst>
          </p:cNvPr>
          <p:cNvSpPr txBox="1"/>
          <p:nvPr/>
        </p:nvSpPr>
        <p:spPr>
          <a:xfrm>
            <a:off x="104202" y="5145316"/>
            <a:ext cx="8534400" cy="1384995"/>
          </a:xfrm>
          <a:prstGeom prst="rect">
            <a:avLst/>
          </a:prstGeom>
          <a:noFill/>
        </p:spPr>
        <p:txBody>
          <a:bodyPr wrap="square" rtlCol="0">
            <a:spAutoFit/>
          </a:bodyPr>
          <a:lstStyle/>
          <a:p>
            <a:r>
              <a:rPr lang="en-US" sz="2000" dirty="0" err="1"/>
              <a:t>Weikang</a:t>
            </a:r>
            <a:r>
              <a:rPr lang="en-US" sz="2000" dirty="0"/>
              <a:t> Ma, Henry Gong and Thomas Irving. Myosin Head Configurations in Resting and Contracting Murine Skeletal Muscle. </a:t>
            </a:r>
            <a:r>
              <a:rPr lang="en-US" sz="2000" i="1" dirty="0"/>
              <a:t>Int. J. Mol. Sci.</a:t>
            </a:r>
            <a:r>
              <a:rPr lang="en-US" sz="2000" dirty="0"/>
              <a:t> </a:t>
            </a:r>
            <a:r>
              <a:rPr lang="en-US" sz="2000" b="1" dirty="0"/>
              <a:t>2018</a:t>
            </a:r>
            <a:r>
              <a:rPr lang="en-US" sz="2000" dirty="0"/>
              <a:t>, </a:t>
            </a:r>
            <a:r>
              <a:rPr lang="en-US" sz="2000" i="1" dirty="0"/>
              <a:t>19</a:t>
            </a:r>
            <a:r>
              <a:rPr lang="en-US" sz="2000" dirty="0"/>
              <a:t>(9), 2643; </a:t>
            </a:r>
            <a:r>
              <a:rPr lang="en-US" sz="2000" dirty="0" err="1"/>
              <a:t>doi</a:t>
            </a:r>
            <a:r>
              <a:rPr lang="en-US" sz="2000" dirty="0"/>
              <a:t>: 10.3390/ijms19092643</a:t>
            </a:r>
          </a:p>
          <a:p>
            <a:endParaRPr lang="en-US" dirty="0"/>
          </a:p>
        </p:txBody>
      </p:sp>
    </p:spTree>
    <p:extLst>
      <p:ext uri="{BB962C8B-B14F-4D97-AF65-F5344CB8AC3E}">
        <p14:creationId xmlns:p14="http://schemas.microsoft.com/office/powerpoint/2010/main" val="666929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6"/>
          <p:cNvSpPr>
            <a:spLocks noGrp="1" noChangeArrowheads="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846A8D70-5880-2F47-ADBB-746C7D0E96EC}" type="slidenum">
              <a:rPr lang="en-US" sz="1400"/>
              <a:pPr/>
              <a:t>4</a:t>
            </a:fld>
            <a:endParaRPr lang="en-US" sz="1400"/>
          </a:p>
        </p:txBody>
      </p:sp>
      <p:pic>
        <p:nvPicPr>
          <p:cNvPr id="27650" name="Picture 1" descr="SAXS_camera.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00"/>
            <a:ext cx="34290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Text Box 2"/>
          <p:cNvSpPr txBox="1">
            <a:spLocks noChangeArrowheads="1"/>
          </p:cNvSpPr>
          <p:nvPr/>
        </p:nvSpPr>
        <p:spPr bwMode="auto">
          <a:xfrm>
            <a:off x="2133600" y="152400"/>
            <a:ext cx="8001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200" b="1"/>
              <a:t>SAXS Instrument on the BioCAT</a:t>
            </a:r>
          </a:p>
          <a:p>
            <a:r>
              <a:rPr lang="en-US" sz="3200" b="1"/>
              <a:t> Beamline 18ID at the APS</a:t>
            </a:r>
          </a:p>
        </p:txBody>
      </p:sp>
      <p:pic>
        <p:nvPicPr>
          <p:cNvPr id="27652" name="Picture 3" descr="BioCATlogo2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0574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89297" y="0"/>
            <a:ext cx="9054703" cy="2294930"/>
          </a:xfrm>
        </p:spPr>
        <p:txBody>
          <a:bodyPr anchor="ctr"/>
          <a:lstStyle/>
          <a:p>
            <a:pPr eaLnBrk="1" hangingPunct="1">
              <a:defRPr/>
            </a:pPr>
            <a:r>
              <a:rPr lang="en-US" sz="4200" b="1" dirty="0"/>
              <a:t>Structural Basis of the Frank-Starling “Law of the Heart”</a:t>
            </a:r>
            <a:endParaRPr lang="en-US" sz="4200" dirty="0"/>
          </a:p>
        </p:txBody>
      </p:sp>
      <p:sp>
        <p:nvSpPr>
          <p:cNvPr id="14338" name="Rectangle 2"/>
          <p:cNvSpPr>
            <a:spLocks noGrp="1" noChangeArrowheads="1"/>
          </p:cNvSpPr>
          <p:nvPr>
            <p:ph type="body" idx="1"/>
          </p:nvPr>
        </p:nvSpPr>
        <p:spPr>
          <a:xfrm>
            <a:off x="884039" y="2357437"/>
            <a:ext cx="7358063" cy="2286000"/>
          </a:xfrm>
        </p:spPr>
        <p:txBody>
          <a:bodyPr/>
          <a:lstStyle/>
          <a:p>
            <a:pPr marL="0" indent="0" eaLnBrk="1" hangingPunct="1">
              <a:defRPr/>
            </a:pPr>
            <a:r>
              <a:rPr lang="en-US" sz="3100" dirty="0"/>
              <a:t>Tom Irving</a:t>
            </a:r>
            <a:r>
              <a:rPr lang="en-US" sz="3100" baseline="30000" dirty="0"/>
              <a:t>1</a:t>
            </a:r>
            <a:r>
              <a:rPr lang="en-US" sz="3100" dirty="0"/>
              <a:t>, Karen Hsu</a:t>
            </a:r>
            <a:r>
              <a:rPr lang="en-US" sz="3100" baseline="30000" dirty="0"/>
              <a:t>1</a:t>
            </a:r>
            <a:r>
              <a:rPr lang="en-US" sz="3100" dirty="0"/>
              <a:t>,Younss </a:t>
            </a:r>
            <a:r>
              <a:rPr lang="en-US" sz="3100" dirty="0" err="1"/>
              <a:t>Ait</a:t>
            </a:r>
            <a:r>
              <a:rPr lang="en-US" sz="3100" dirty="0"/>
              <a:t> Mou</a:t>
            </a:r>
            <a:r>
              <a:rPr lang="en-US" sz="3100" baseline="30000" dirty="0"/>
              <a:t>2</a:t>
            </a:r>
            <a:r>
              <a:rPr lang="en-US" sz="3100" dirty="0"/>
              <a:t>, Edward Allen</a:t>
            </a:r>
            <a:r>
              <a:rPr lang="en-US" sz="3100" baseline="30000" dirty="0"/>
              <a:t>2</a:t>
            </a:r>
            <a:r>
              <a:rPr lang="en-US" sz="3100" dirty="0"/>
              <a:t>, Kelly Schoenfelt</a:t>
            </a:r>
            <a:r>
              <a:rPr lang="en-US" sz="3100" baseline="30000" dirty="0"/>
              <a:t>2</a:t>
            </a:r>
            <a:r>
              <a:rPr lang="en-US" sz="3100" dirty="0"/>
              <a:t>  and Pieter P. de Tombe</a:t>
            </a:r>
            <a:r>
              <a:rPr lang="en-US" sz="3100" baseline="30000" dirty="0"/>
              <a:t>2</a:t>
            </a:r>
          </a:p>
        </p:txBody>
      </p:sp>
      <p:sp>
        <p:nvSpPr>
          <p:cNvPr id="81923" name="Rectangle 3"/>
          <p:cNvSpPr>
            <a:spLocks/>
          </p:cNvSpPr>
          <p:nvPr/>
        </p:nvSpPr>
        <p:spPr bwMode="auto">
          <a:xfrm>
            <a:off x="-8930" y="3857625"/>
            <a:ext cx="9152930" cy="1312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nchor="ctr"/>
          <a:lstStyle/>
          <a:p>
            <a:pPr algn="ctr"/>
            <a:r>
              <a:rPr lang="en-US" sz="2200" dirty="0"/>
              <a:t>1 </a:t>
            </a:r>
            <a:r>
              <a:rPr lang="en-US" sz="2200" dirty="0" err="1"/>
              <a:t>BioCAT</a:t>
            </a:r>
            <a:r>
              <a:rPr lang="en-US" sz="2200" dirty="0"/>
              <a:t>, CSRRI,  and Division of Biology, Illinois Institute of Technology</a:t>
            </a:r>
          </a:p>
          <a:p>
            <a:pPr algn="ctr"/>
            <a:r>
              <a:rPr lang="en-US" sz="2200" dirty="0"/>
              <a:t>2 Dept. Physiology, Loyola University School of Medicine</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24" y="5257353"/>
            <a:ext cx="1599530" cy="15001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r="85004"/>
          <a:stretch>
            <a:fillRect/>
          </a:stretch>
        </p:blipFill>
        <p:spPr bwMode="auto">
          <a:xfrm>
            <a:off x="3729262" y="5257354"/>
            <a:ext cx="1528092" cy="1430982"/>
          </a:xfrm>
          <a:prstGeom prst="rect">
            <a:avLst/>
          </a:prstGeom>
          <a:noFill/>
          <a:ln>
            <a:noFill/>
          </a:ln>
          <a:effectLst/>
          <a:extLst>
            <a:ext uri="{909E8E84-426E-40dd-AFC4-6F175D3DCCD1}">
              <a14:hiddenFill xmlns:a14="http://schemas.microsoft.com/office/drawing/2010/main" xmlns="">
                <a:blipFill dpi="0" rotWithShape="0">
                  <a:blip/>
                  <a:srcRect r="85004"/>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0003" y="5197078"/>
            <a:ext cx="2333997" cy="153255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Slide Number Placeholder 1">
            <a:extLst>
              <a:ext uri="{FF2B5EF4-FFF2-40B4-BE49-F238E27FC236}">
                <a16:creationId xmlns:a16="http://schemas.microsoft.com/office/drawing/2014/main" id="{9BC0603B-1215-924A-9729-C213195D2FDB}"/>
              </a:ext>
            </a:extLst>
          </p:cNvPr>
          <p:cNvSpPr>
            <a:spLocks noGrp="1"/>
          </p:cNvSpPr>
          <p:nvPr>
            <p:ph type="sldNum" sz="quarter" idx="12"/>
          </p:nvPr>
        </p:nvSpPr>
        <p:spPr/>
        <p:txBody>
          <a:bodyPr/>
          <a:lstStyle/>
          <a:p>
            <a:pPr>
              <a:defRPr/>
            </a:pPr>
            <a:fld id="{6B4EC7F8-98FC-964D-98DF-CACE04375740}" type="slidenum">
              <a:rPr lang="en-US" smtClean="0"/>
              <a:pPr>
                <a:defRPr/>
              </a:pPr>
              <a:t>40</a:t>
            </a:fld>
            <a:endParaRPr lang="en-US"/>
          </a:p>
        </p:txBody>
      </p:sp>
    </p:spTree>
    <p:extLst>
      <p:ext uri="{BB962C8B-B14F-4D97-AF65-F5344CB8AC3E}">
        <p14:creationId xmlns:p14="http://schemas.microsoft.com/office/powerpoint/2010/main" val="32484405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r="19679"/>
          <a:stretch>
            <a:fillRect/>
          </a:stretch>
        </p:blipFill>
        <p:spPr bwMode="auto">
          <a:xfrm>
            <a:off x="5229449" y="4625578"/>
            <a:ext cx="1852910" cy="1742406"/>
          </a:xfrm>
          <a:prstGeom prst="rect">
            <a:avLst/>
          </a:prstGeom>
          <a:noFill/>
          <a:ln>
            <a:noFill/>
          </a:ln>
          <a:effectLst/>
          <a:extLst>
            <a:ext uri="{909E8E84-426E-40dd-AFC4-6F175D3DCCD1}">
              <a14:hiddenFill xmlns:a14="http://schemas.microsoft.com/office/drawing/2010/main" xmlns="">
                <a:blipFill dpi="0" rotWithShape="0">
                  <a:blip/>
                  <a:srcRect r="19679"/>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098" name="Text Box 2"/>
          <p:cNvSpPr txBox="1">
            <a:spLocks noChangeArrowheads="1"/>
          </p:cNvSpPr>
          <p:nvPr/>
        </p:nvSpPr>
        <p:spPr bwMode="auto">
          <a:xfrm>
            <a:off x="5049739" y="6373564"/>
            <a:ext cx="2592958" cy="398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2000" b="1"/>
              <a:t>Activator [Ca</a:t>
            </a:r>
            <a:r>
              <a:rPr lang="en-US" sz="2000" b="1" baseline="30000"/>
              <a:t>2+</a:t>
            </a:r>
            <a:r>
              <a:rPr lang="en-US" sz="2000" b="1"/>
              <a:t>]</a:t>
            </a:r>
          </a:p>
        </p:txBody>
      </p:sp>
      <p:sp>
        <p:nvSpPr>
          <p:cNvPr id="4099" name="Text Box 3"/>
          <p:cNvSpPr txBox="1">
            <a:spLocks noChangeArrowheads="1"/>
          </p:cNvSpPr>
          <p:nvPr/>
        </p:nvSpPr>
        <p:spPr bwMode="auto">
          <a:xfrm>
            <a:off x="4417637" y="4505028"/>
            <a:ext cx="797301" cy="20158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eaVert"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2000" b="1"/>
              <a:t>Force Development</a:t>
            </a:r>
          </a:p>
        </p:txBody>
      </p:sp>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115" y="4505028"/>
            <a:ext cx="1741289" cy="178817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101" name="Text Box 5"/>
          <p:cNvSpPr txBox="1">
            <a:spLocks noChangeArrowheads="1"/>
          </p:cNvSpPr>
          <p:nvPr/>
        </p:nvSpPr>
        <p:spPr bwMode="auto">
          <a:xfrm>
            <a:off x="6459688" y="4751710"/>
            <a:ext cx="1304501" cy="463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b="1" dirty="0"/>
              <a:t>long SL</a:t>
            </a:r>
          </a:p>
        </p:txBody>
      </p:sp>
      <p:sp>
        <p:nvSpPr>
          <p:cNvPr id="4102" name="Text Box 6"/>
          <p:cNvSpPr txBox="1">
            <a:spLocks noChangeArrowheads="1"/>
          </p:cNvSpPr>
          <p:nvPr/>
        </p:nvSpPr>
        <p:spPr bwMode="auto">
          <a:xfrm>
            <a:off x="6764968" y="5564312"/>
            <a:ext cx="1489798" cy="463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b="1" dirty="0">
                <a:latin typeface="Gill Sans" charset="0"/>
              </a:rPr>
              <a:t>short SL</a:t>
            </a:r>
          </a:p>
        </p:txBody>
      </p:sp>
      <p:sp>
        <p:nvSpPr>
          <p:cNvPr id="4103" name="Line 7"/>
          <p:cNvSpPr>
            <a:spLocks noChangeShapeType="1"/>
          </p:cNvSpPr>
          <p:nvPr/>
        </p:nvSpPr>
        <p:spPr bwMode="auto">
          <a:xfrm flipH="1">
            <a:off x="2048248" y="5531942"/>
            <a:ext cx="2219027" cy="2232"/>
          </a:xfrm>
          <a:prstGeom prst="line">
            <a:avLst/>
          </a:prstGeom>
          <a:noFill/>
          <a:ln w="25560">
            <a:solidFill>
              <a:srgbClr val="000000"/>
            </a:solidFill>
            <a:miter lim="800000"/>
            <a:headEnd/>
            <a:tailEnd/>
          </a:ln>
          <a:effectLst>
            <a:outerShdw blurRad="63500" dist="20160" dir="5400000" algn="ctr" rotWithShape="0">
              <a:srgbClr val="000000">
                <a:alpha val="38034"/>
              </a:srgbClr>
            </a:outerShdw>
          </a:effectLst>
          <a:extLst>
            <a:ext uri="{909E8E84-426E-40dd-AFC4-6F175D3DCCD1}">
              <a14:hiddenFill xmlns:a14="http://schemas.microsoft.com/office/drawing/2010/main" xmlns="">
                <a:noFill/>
              </a14:hiddenFill>
            </a:ext>
          </a:extLst>
        </p:spPr>
        <p:txBody>
          <a:bodyPr lIns="91435" tIns="45718" rIns="91435" bIns="45718"/>
          <a:lstStyle/>
          <a:p>
            <a:pPr>
              <a:defRPr/>
            </a:pPr>
            <a:endParaRPr lang="en-US"/>
          </a:p>
        </p:txBody>
      </p:sp>
      <p:sp>
        <p:nvSpPr>
          <p:cNvPr id="4104" name="AutoShape 8"/>
          <p:cNvSpPr>
            <a:spLocks noChangeArrowheads="1"/>
          </p:cNvSpPr>
          <p:nvPr/>
        </p:nvSpPr>
        <p:spPr bwMode="auto">
          <a:xfrm>
            <a:off x="2537148" y="4429125"/>
            <a:ext cx="742280" cy="1049238"/>
          </a:xfrm>
          <a:prstGeom prst="roundRect">
            <a:avLst>
              <a:gd name="adj" fmla="val 16667"/>
            </a:avLst>
          </a:prstGeom>
          <a:noFill/>
          <a:ln w="25560">
            <a:solidFill>
              <a:srgbClr val="008000"/>
            </a:solidFill>
            <a:miter lim="800000"/>
            <a:headEnd/>
            <a:tailEnd/>
          </a:ln>
          <a:effectLst>
            <a:outerShdw blurRad="63500" dist="23040" dir="5400000" algn="ctr" rotWithShape="0">
              <a:srgbClr val="000000">
                <a:alpha val="35036"/>
              </a:srgbClr>
            </a:outerShdw>
          </a:effectLst>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defRPr/>
            </a:pPr>
            <a:endParaRPr lang="en-US"/>
          </a:p>
        </p:txBody>
      </p:sp>
      <p:sp>
        <p:nvSpPr>
          <p:cNvPr id="4105" name="AutoShape 9"/>
          <p:cNvSpPr>
            <a:spLocks noChangeArrowheads="1"/>
          </p:cNvSpPr>
          <p:nvPr/>
        </p:nvSpPr>
        <p:spPr bwMode="auto">
          <a:xfrm>
            <a:off x="3052837" y="3530575"/>
            <a:ext cx="796975" cy="1883048"/>
          </a:xfrm>
          <a:prstGeom prst="roundRect">
            <a:avLst>
              <a:gd name="adj" fmla="val 16667"/>
            </a:avLst>
          </a:prstGeom>
          <a:noFill/>
          <a:ln w="25560">
            <a:solidFill>
              <a:srgbClr val="FF0000"/>
            </a:solidFill>
            <a:miter lim="800000"/>
            <a:headEnd/>
            <a:tailEnd/>
          </a:ln>
          <a:effectLst>
            <a:outerShdw blurRad="63500" dist="23040" dir="5400000" algn="ctr" rotWithShape="0">
              <a:srgbClr val="000000">
                <a:alpha val="35036"/>
              </a:srgbClr>
            </a:outerShdw>
          </a:effectLst>
          <a:extLst>
            <a:ext uri="{909E8E84-426E-40dd-AFC4-6F175D3DCCD1}">
              <a14:hiddenFill xmlns:a14="http://schemas.microsoft.com/office/drawing/2010/main" xmlns="">
                <a:solidFill>
                  <a:srgbClr val="FFFFFF"/>
                </a:solidFill>
              </a14:hiddenFill>
            </a:ext>
          </a:extLst>
        </p:spPr>
        <p:txBody>
          <a:bodyPr wrap="none" lIns="91435" tIns="45718" rIns="91435" bIns="45718" anchor="ctr"/>
          <a:lstStyle/>
          <a:p>
            <a:pPr>
              <a:defRPr/>
            </a:pPr>
            <a:endParaRPr lang="en-US"/>
          </a:p>
        </p:txBody>
      </p:sp>
      <p:sp>
        <p:nvSpPr>
          <p:cNvPr id="4106" name="Text Box 10"/>
          <p:cNvSpPr txBox="1">
            <a:spLocks noChangeArrowheads="1"/>
          </p:cNvSpPr>
          <p:nvPr/>
        </p:nvSpPr>
        <p:spPr bwMode="auto">
          <a:xfrm>
            <a:off x="1733476" y="5591101"/>
            <a:ext cx="2924473" cy="398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2000" b="1"/>
              <a:t>Ventricular Volume</a:t>
            </a:r>
          </a:p>
        </p:txBody>
      </p:sp>
      <p:sp>
        <p:nvSpPr>
          <p:cNvPr id="4107" name="Text Box 11"/>
          <p:cNvSpPr txBox="1">
            <a:spLocks noChangeArrowheads="1"/>
          </p:cNvSpPr>
          <p:nvPr/>
        </p:nvSpPr>
        <p:spPr bwMode="auto">
          <a:xfrm>
            <a:off x="1041099" y="3540622"/>
            <a:ext cx="797301" cy="205717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eaVert"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2000" b="1"/>
              <a:t>Ventricular Pressure</a:t>
            </a:r>
          </a:p>
        </p:txBody>
      </p:sp>
      <p:cxnSp>
        <p:nvCxnSpPr>
          <p:cNvPr id="4108" name="AutoShape 12"/>
          <p:cNvCxnSpPr>
            <a:cxnSpLocks noChangeShapeType="1"/>
          </p:cNvCxnSpPr>
          <p:nvPr/>
        </p:nvCxnSpPr>
        <p:spPr bwMode="auto">
          <a:xfrm>
            <a:off x="2643188" y="4500563"/>
            <a:ext cx="3536156" cy="1393031"/>
          </a:xfrm>
          <a:prstGeom prst="straightConnector1">
            <a:avLst/>
          </a:prstGeom>
          <a:noFill/>
          <a:ln w="25560">
            <a:solidFill>
              <a:srgbClr val="008000"/>
            </a:solidFill>
            <a:miter lim="800000"/>
            <a:headEnd/>
            <a:tailEnd type="triangle" w="med" len="med"/>
          </a:ln>
          <a:effectLst>
            <a:outerShdw blurRad="63500" dist="109865" dir="634411" algn="ctr" rotWithShape="0">
              <a:srgbClr val="000000">
                <a:alpha val="38034"/>
              </a:srgbClr>
            </a:outerShdw>
          </a:effectLst>
          <a:extLst>
            <a:ext uri="{909E8E84-426E-40dd-AFC4-6F175D3DCCD1}">
              <a14:hiddenFill xmlns:a14="http://schemas.microsoft.com/office/drawing/2010/main" xmlns="">
                <a:noFill/>
              </a14:hiddenFill>
            </a:ext>
          </a:extLst>
        </p:spPr>
      </p:cxnSp>
      <p:cxnSp>
        <p:nvCxnSpPr>
          <p:cNvPr id="4109" name="AutoShape 13"/>
          <p:cNvCxnSpPr>
            <a:cxnSpLocks noChangeShapeType="1"/>
          </p:cNvCxnSpPr>
          <p:nvPr/>
        </p:nvCxnSpPr>
        <p:spPr bwMode="auto">
          <a:xfrm>
            <a:off x="3071813" y="3589734"/>
            <a:ext cx="3161109" cy="1500188"/>
          </a:xfrm>
          <a:prstGeom prst="straightConnector1">
            <a:avLst/>
          </a:prstGeom>
          <a:noFill/>
          <a:ln w="25560">
            <a:solidFill>
              <a:srgbClr val="FF0000"/>
            </a:solidFill>
            <a:miter lim="800000"/>
            <a:headEnd/>
            <a:tailEnd type="triangle" w="med" len="med"/>
          </a:ln>
          <a:effectLst>
            <a:outerShdw blurRad="63500" dist="109865" dir="634411" algn="ctr" rotWithShape="0">
              <a:srgbClr val="000000">
                <a:alpha val="38034"/>
              </a:srgbClr>
            </a:outerShdw>
          </a:effectLst>
          <a:extLst>
            <a:ext uri="{909E8E84-426E-40dd-AFC4-6F175D3DCCD1}">
              <a14:hiddenFill xmlns:a14="http://schemas.microsoft.com/office/drawing/2010/main" xmlns="">
                <a:noFill/>
              </a14:hiddenFill>
            </a:ext>
          </a:extLst>
        </p:spPr>
      </p:cxnSp>
      <p:sp>
        <p:nvSpPr>
          <p:cNvPr id="4110" name="Text Box 14"/>
          <p:cNvSpPr txBox="1">
            <a:spLocks noChangeArrowheads="1"/>
          </p:cNvSpPr>
          <p:nvPr/>
        </p:nvSpPr>
        <p:spPr bwMode="auto">
          <a:xfrm>
            <a:off x="6133580" y="4022824"/>
            <a:ext cx="2056061" cy="398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2000" b="1" dirty="0"/>
              <a:t>SARCOMERE</a:t>
            </a:r>
          </a:p>
        </p:txBody>
      </p:sp>
      <p:sp>
        <p:nvSpPr>
          <p:cNvPr id="4111" name="Text Box 15"/>
          <p:cNvSpPr txBox="1">
            <a:spLocks noChangeArrowheads="1"/>
          </p:cNvSpPr>
          <p:nvPr/>
        </p:nvSpPr>
        <p:spPr bwMode="auto">
          <a:xfrm>
            <a:off x="2214563" y="2997027"/>
            <a:ext cx="1804913" cy="3984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2000" b="1"/>
              <a:t>VENTRICLE</a:t>
            </a:r>
          </a:p>
        </p:txBody>
      </p:sp>
      <p:sp>
        <p:nvSpPr>
          <p:cNvPr id="4112" name="Line 16"/>
          <p:cNvSpPr>
            <a:spLocks noChangeShapeType="1"/>
          </p:cNvSpPr>
          <p:nvPr/>
        </p:nvSpPr>
        <p:spPr bwMode="auto">
          <a:xfrm flipH="1">
            <a:off x="2048248" y="3394398"/>
            <a:ext cx="18975" cy="2136428"/>
          </a:xfrm>
          <a:prstGeom prst="line">
            <a:avLst/>
          </a:prstGeom>
          <a:noFill/>
          <a:ln w="25560">
            <a:solidFill>
              <a:srgbClr val="000000"/>
            </a:solidFill>
            <a:miter lim="800000"/>
            <a:headEnd/>
            <a:tailEnd/>
          </a:ln>
          <a:effectLst>
            <a:outerShdw blurRad="63500" dist="20160" dir="5400000" algn="ctr" rotWithShape="0">
              <a:srgbClr val="000000">
                <a:alpha val="38034"/>
              </a:srgbClr>
            </a:outerShdw>
          </a:effectLst>
          <a:extLst>
            <a:ext uri="{909E8E84-426E-40dd-AFC4-6F175D3DCCD1}">
              <a14:hiddenFill xmlns:a14="http://schemas.microsoft.com/office/drawing/2010/main" xmlns="">
                <a:noFill/>
              </a14:hiddenFill>
            </a:ext>
          </a:extLst>
        </p:spPr>
        <p:txBody>
          <a:bodyPr lIns="91435" tIns="45718" rIns="91435" bIns="45718"/>
          <a:lstStyle/>
          <a:p>
            <a:pPr>
              <a:defRPr/>
            </a:pPr>
            <a:endParaRPr lang="en-US"/>
          </a:p>
        </p:txBody>
      </p:sp>
      <p:sp>
        <p:nvSpPr>
          <p:cNvPr id="4113" name="Rectangle 17"/>
          <p:cNvSpPr>
            <a:spLocks noChangeArrowheads="1"/>
          </p:cNvSpPr>
          <p:nvPr/>
        </p:nvSpPr>
        <p:spPr bwMode="auto">
          <a:xfrm>
            <a:off x="214313" y="267891"/>
            <a:ext cx="8858250" cy="1060400"/>
          </a:xfrm>
          <a:prstGeom prst="rect">
            <a:avLst/>
          </a:prstGeom>
          <a:solidFill>
            <a:schemeClr val="accent2">
              <a:lumMod val="20000"/>
              <a:lumOff val="80000"/>
            </a:schemeClr>
          </a:solidFill>
          <a:ln>
            <a:noFill/>
          </a:ln>
          <a:effectLst/>
          <a:extLst/>
        </p:spPr>
        <p:txBody>
          <a:bodyPr lIns="89995" tIns="46798" rIns="89995" bIns="46798" anchor="ctr"/>
          <a:lstStyle/>
          <a:p>
            <a:pPr algn="ct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3000" b="1" dirty="0" err="1">
                <a:cs typeface="Arial" charset="0"/>
              </a:rPr>
              <a:t>Myofilament</a:t>
            </a:r>
            <a:r>
              <a:rPr lang="en-US" sz="3000" b="1" dirty="0">
                <a:cs typeface="Arial" charset="0"/>
              </a:rPr>
              <a:t> Length Dependent Activation (LDA) underlies the Frank-Starling’s Law of the Heart</a:t>
            </a:r>
          </a:p>
        </p:txBody>
      </p:sp>
      <p:pic>
        <p:nvPicPr>
          <p:cNvPr id="411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1686"/>
            <a:ext cx="1908721" cy="176026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5011" name="AutoShape 22" descr="?ui=2&amp;ik=ad1eb2a03e&amp;view=att&amp;th=135b684f4b6d6660&amp;attid=0"/>
          <p:cNvSpPr>
            <a:spLocks noChangeAspect="1" noChangeArrowheads="1"/>
          </p:cNvSpPr>
          <p:nvPr/>
        </p:nvSpPr>
        <p:spPr bwMode="auto">
          <a:xfrm>
            <a:off x="4419080" y="3276080"/>
            <a:ext cx="305842" cy="305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endParaRPr lang="en-US"/>
          </a:p>
        </p:txBody>
      </p:sp>
      <p:sp>
        <p:nvSpPr>
          <p:cNvPr id="85012" name="AutoShape 24" descr="?ui=2&amp;ik=ad1eb2a03e&amp;view=att&amp;th=135b684f4b6d6660&amp;attid=0"/>
          <p:cNvSpPr>
            <a:spLocks noChangeAspect="1" noChangeArrowheads="1"/>
          </p:cNvSpPr>
          <p:nvPr/>
        </p:nvSpPr>
        <p:spPr bwMode="auto">
          <a:xfrm>
            <a:off x="4419080" y="3276080"/>
            <a:ext cx="305842" cy="305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endParaRPr lang="en-US"/>
          </a:p>
        </p:txBody>
      </p:sp>
      <p:pic>
        <p:nvPicPr>
          <p:cNvPr id="85013" name="Picture 25" descr="sarcome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5046" y="2565053"/>
            <a:ext cx="2878708" cy="862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846CEE0B-7487-2744-9B22-F86E85002B09}"/>
              </a:ext>
            </a:extLst>
          </p:cNvPr>
          <p:cNvSpPr>
            <a:spLocks noGrp="1"/>
          </p:cNvSpPr>
          <p:nvPr>
            <p:ph type="sldNum" sz="quarter" idx="12"/>
          </p:nvPr>
        </p:nvSpPr>
        <p:spPr/>
        <p:txBody>
          <a:bodyPr/>
          <a:lstStyle/>
          <a:p>
            <a:pPr>
              <a:defRPr/>
            </a:pPr>
            <a:fld id="{310A61C0-5623-5449-8CDA-82E7EA462280}" type="slidenum">
              <a:rPr lang="en-US" smtClean="0"/>
              <a:pPr>
                <a:defRPr/>
              </a:pPr>
              <a:t>41</a:t>
            </a:fld>
            <a:endParaRPr lang="en-US"/>
          </a:p>
        </p:txBody>
      </p:sp>
    </p:spTree>
    <p:extLst>
      <p:ext uri="{BB962C8B-B14F-4D97-AF65-F5344CB8AC3E}">
        <p14:creationId xmlns:p14="http://schemas.microsoft.com/office/powerpoint/2010/main" val="20384415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
          <p:cNvSpPr>
            <a:spLocks/>
          </p:cNvSpPr>
          <p:nvPr/>
        </p:nvSpPr>
        <p:spPr bwMode="auto">
          <a:xfrm>
            <a:off x="3125391" y="6245201"/>
            <a:ext cx="2902148" cy="475506"/>
          </a:xfrm>
          <a:prstGeom prst="rect">
            <a:avLst/>
          </a:prstGeom>
          <a:noFill/>
          <a:ln w="127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19458" name="Rectangle 2"/>
          <p:cNvSpPr>
            <a:spLocks noGrp="1" noChangeArrowheads="1"/>
          </p:cNvSpPr>
          <p:nvPr>
            <p:ph type="title"/>
          </p:nvPr>
        </p:nvSpPr>
        <p:spPr>
          <a:xfrm>
            <a:off x="301377" y="321469"/>
            <a:ext cx="8664029" cy="583778"/>
          </a:xfrm>
          <a:solidFill>
            <a:schemeClr val="accent2">
              <a:lumMod val="20000"/>
              <a:lumOff val="80000"/>
            </a:schemeClr>
          </a:solidFill>
        </p:spPr>
        <p:txBody>
          <a:bodyPr/>
          <a:lstStyle/>
          <a:p>
            <a:pPr eaLnBrk="1" hangingPunct="1">
              <a:defRPr/>
            </a:pPr>
            <a:r>
              <a:rPr lang="en-US" sz="3400" dirty="0" err="1"/>
              <a:t>Myofilament</a:t>
            </a:r>
            <a:r>
              <a:rPr lang="en-US" sz="3400" dirty="0"/>
              <a:t> Length Dependent Activation</a:t>
            </a:r>
          </a:p>
        </p:txBody>
      </p:sp>
      <p:pic>
        <p:nvPicPr>
          <p:cNvPr id="89091" name="Picture 3"/>
          <p:cNvPicPr>
            <a:picLocks noChangeAspect="1" noChangeArrowheads="1"/>
          </p:cNvPicPr>
          <p:nvPr/>
        </p:nvPicPr>
        <p:blipFill>
          <a:blip r:embed="rId2">
            <a:extLst>
              <a:ext uri="{28A0092B-C50C-407E-A947-70E740481C1C}">
                <a14:useLocalDpi xmlns:a14="http://schemas.microsoft.com/office/drawing/2010/main" val="0"/>
              </a:ext>
            </a:extLst>
          </a:blip>
          <a:srcRect b="52489"/>
          <a:stretch>
            <a:fillRect/>
          </a:stretch>
        </p:blipFill>
        <p:spPr bwMode="auto">
          <a:xfrm>
            <a:off x="251148" y="1399729"/>
            <a:ext cx="4574232" cy="3895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89092" name="Picture 4"/>
          <p:cNvPicPr>
            <a:picLocks noChangeAspect="1" noChangeArrowheads="1"/>
          </p:cNvPicPr>
          <p:nvPr/>
        </p:nvPicPr>
        <p:blipFill>
          <a:blip r:embed="rId2">
            <a:extLst>
              <a:ext uri="{28A0092B-C50C-407E-A947-70E740481C1C}">
                <a14:useLocalDpi xmlns:a14="http://schemas.microsoft.com/office/drawing/2010/main" val="0"/>
              </a:ext>
            </a:extLst>
          </a:blip>
          <a:srcRect t="52412" r="10585"/>
          <a:stretch>
            <a:fillRect/>
          </a:stretch>
        </p:blipFill>
        <p:spPr bwMode="auto">
          <a:xfrm>
            <a:off x="5084342" y="3079627"/>
            <a:ext cx="3641080" cy="347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89093" name="Rectangle 5"/>
          <p:cNvSpPr>
            <a:spLocks/>
          </p:cNvSpPr>
          <p:nvPr/>
        </p:nvSpPr>
        <p:spPr bwMode="auto">
          <a:xfrm>
            <a:off x="2205633" y="5786438"/>
            <a:ext cx="1830586" cy="678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0" bIns="0"/>
          <a:lstStyle/>
          <a:p>
            <a:pPr algn="ctr"/>
            <a:r>
              <a:rPr lang="en-US" sz="2200"/>
              <a:t>Dobesh et al,  AJP 2002</a:t>
            </a:r>
          </a:p>
        </p:txBody>
      </p:sp>
      <p:sp>
        <p:nvSpPr>
          <p:cNvPr id="2" name="TextBox 1"/>
          <p:cNvSpPr txBox="1"/>
          <p:nvPr/>
        </p:nvSpPr>
        <p:spPr>
          <a:xfrm>
            <a:off x="5447109" y="1285875"/>
            <a:ext cx="3714750" cy="803584"/>
          </a:xfrm>
          <a:prstGeom prst="rect">
            <a:avLst/>
          </a:prstGeom>
          <a:noFill/>
        </p:spPr>
        <p:txBody>
          <a:bodyPr wrap="square" lIns="64291" tIns="32146" rIns="64291" bIns="32146" rtlCol="0">
            <a:spAutoFit/>
          </a:bodyPr>
          <a:lstStyle/>
          <a:p>
            <a:r>
              <a:rPr lang="en-US" dirty="0"/>
              <a:t>Long SL increases  sensitivity to calcium</a:t>
            </a:r>
          </a:p>
        </p:txBody>
      </p:sp>
      <p:sp>
        <p:nvSpPr>
          <p:cNvPr id="3" name="Slide Number Placeholder 2">
            <a:extLst>
              <a:ext uri="{FF2B5EF4-FFF2-40B4-BE49-F238E27FC236}">
                <a16:creationId xmlns:a16="http://schemas.microsoft.com/office/drawing/2014/main" id="{4EBBB0E4-DD74-C341-BAB9-B4BA47E08615}"/>
              </a:ext>
            </a:extLst>
          </p:cNvPr>
          <p:cNvSpPr>
            <a:spLocks noGrp="1"/>
          </p:cNvSpPr>
          <p:nvPr>
            <p:ph type="sldNum" sz="quarter" idx="12"/>
          </p:nvPr>
        </p:nvSpPr>
        <p:spPr/>
        <p:txBody>
          <a:bodyPr/>
          <a:lstStyle/>
          <a:p>
            <a:pPr>
              <a:defRPr/>
            </a:pPr>
            <a:fld id="{6B4EC7F8-98FC-964D-98DF-CACE04375740}" type="slidenum">
              <a:rPr lang="en-US" smtClean="0"/>
              <a:pPr>
                <a:defRPr/>
              </a:pPr>
              <a:t>42</a:t>
            </a:fld>
            <a:endParaRPr lang="en-US"/>
          </a:p>
        </p:txBody>
      </p:sp>
    </p:spTree>
    <p:extLst>
      <p:ext uri="{BB962C8B-B14F-4D97-AF65-F5344CB8AC3E}">
        <p14:creationId xmlns:p14="http://schemas.microsoft.com/office/powerpoint/2010/main" val="3703500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891" y="2678906"/>
            <a:ext cx="5991820" cy="3673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90115" name="Rectangle 3"/>
          <p:cNvSpPr>
            <a:spLocks/>
          </p:cNvSpPr>
          <p:nvPr/>
        </p:nvSpPr>
        <p:spPr bwMode="auto">
          <a:xfrm>
            <a:off x="1035844" y="857250"/>
            <a:ext cx="7018734" cy="1544836"/>
          </a:xfrm>
          <a:prstGeom prst="rect">
            <a:avLst/>
          </a:prstGeom>
          <a:solidFill>
            <a:schemeClr val="accent2">
              <a:lumMod val="20000"/>
              <a:lumOff val="80000"/>
            </a:schemeClr>
          </a:solidFill>
          <a:ln>
            <a:noFill/>
          </a:ln>
          <a:extLst/>
        </p:spPr>
        <p:txBody>
          <a:bodyPr lIns="0" tIns="0" rIns="40638" bIns="0"/>
          <a:lstStyle/>
          <a:p>
            <a:pPr marL="40182" algn="ctr">
              <a:spcBef>
                <a:spcPts val="1846"/>
              </a:spcBef>
            </a:pPr>
            <a:r>
              <a:rPr lang="en-US" sz="2800" b="1" dirty="0">
                <a:latin typeface="Arial" charset="0"/>
                <a:sym typeface="Arial" charset="0"/>
              </a:rPr>
              <a:t>How is the information concerning muscle length transmitted to the </a:t>
            </a:r>
            <a:r>
              <a:rPr lang="en-US" sz="2800" b="1" dirty="0" err="1">
                <a:latin typeface="Arial" charset="0"/>
                <a:sym typeface="Arial" charset="0"/>
              </a:rPr>
              <a:t>myofilaments</a:t>
            </a:r>
            <a:r>
              <a:rPr lang="en-US" sz="2800" b="1" dirty="0">
                <a:latin typeface="Arial" charset="0"/>
                <a:sym typeface="Arial" charset="0"/>
              </a:rPr>
              <a:t>?</a:t>
            </a:r>
            <a:r>
              <a:rPr lang="en-US" sz="2500" dirty="0">
                <a:latin typeface="Arial" charset="0"/>
                <a:sym typeface="Arial" charset="0"/>
              </a:rPr>
              <a:t> </a:t>
            </a:r>
          </a:p>
        </p:txBody>
      </p:sp>
      <p:sp>
        <p:nvSpPr>
          <p:cNvPr id="2" name="Slide Number Placeholder 1">
            <a:extLst>
              <a:ext uri="{FF2B5EF4-FFF2-40B4-BE49-F238E27FC236}">
                <a16:creationId xmlns:a16="http://schemas.microsoft.com/office/drawing/2014/main" id="{2536D3B7-7138-DB45-AB4C-2B6E83C101E1}"/>
              </a:ext>
            </a:extLst>
          </p:cNvPr>
          <p:cNvSpPr>
            <a:spLocks noGrp="1"/>
          </p:cNvSpPr>
          <p:nvPr>
            <p:ph type="sldNum" sz="quarter" idx="12"/>
          </p:nvPr>
        </p:nvSpPr>
        <p:spPr/>
        <p:txBody>
          <a:bodyPr/>
          <a:lstStyle/>
          <a:p>
            <a:pPr>
              <a:defRPr/>
            </a:pPr>
            <a:fld id="{6B4EC7F8-98FC-964D-98DF-CACE04375740}" type="slidenum">
              <a:rPr lang="en-US" smtClean="0"/>
              <a:pPr>
                <a:defRPr/>
              </a:pPr>
              <a:t>43</a:t>
            </a:fld>
            <a:endParaRPr lang="en-US"/>
          </a:p>
        </p:txBody>
      </p:sp>
    </p:spTree>
    <p:extLst>
      <p:ext uri="{BB962C8B-B14F-4D97-AF65-F5344CB8AC3E}">
        <p14:creationId xmlns:p14="http://schemas.microsoft.com/office/powerpoint/2010/main" val="15749272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p:cNvSpPr>
          <p:nvPr/>
        </p:nvSpPr>
        <p:spPr bwMode="auto">
          <a:xfrm>
            <a:off x="3125391" y="6245201"/>
            <a:ext cx="2893219" cy="475506"/>
          </a:xfrm>
          <a:prstGeom prst="rect">
            <a:avLst/>
          </a:prstGeom>
          <a:noFill/>
          <a:ln w="127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grpSp>
        <p:nvGrpSpPr>
          <p:cNvPr id="91139" name="Group 5"/>
          <p:cNvGrpSpPr>
            <a:grpSpLocks/>
          </p:cNvGrpSpPr>
          <p:nvPr/>
        </p:nvGrpSpPr>
        <p:grpSpPr bwMode="auto">
          <a:xfrm>
            <a:off x="1464469" y="1232297"/>
            <a:ext cx="6206133" cy="1446609"/>
            <a:chOff x="0" y="0"/>
            <a:chExt cx="5559" cy="1296"/>
          </a:xfrm>
        </p:grpSpPr>
        <p:pic>
          <p:nvPicPr>
            <p:cNvPr id="91145"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294" cy="1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91146"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 y="4"/>
              <a:ext cx="3125" cy="1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sp>
        <p:nvSpPr>
          <p:cNvPr id="91140" name="Rectangle 6"/>
          <p:cNvSpPr>
            <a:spLocks/>
          </p:cNvSpPr>
          <p:nvPr/>
        </p:nvSpPr>
        <p:spPr bwMode="auto">
          <a:xfrm>
            <a:off x="2268141" y="2893219"/>
            <a:ext cx="1259086" cy="241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28573" bIns="0"/>
          <a:lstStyle/>
          <a:p>
            <a:pPr marL="27905">
              <a:spcBef>
                <a:spcPts val="984"/>
              </a:spcBef>
            </a:pPr>
            <a:r>
              <a:rPr lang="en-US" sz="1700">
                <a:latin typeface="Arial" charset="0"/>
                <a:sym typeface="Arial" charset="0"/>
              </a:rPr>
              <a:t>SHORT SL</a:t>
            </a:r>
          </a:p>
        </p:txBody>
      </p:sp>
      <p:sp>
        <p:nvSpPr>
          <p:cNvPr id="91141" name="Rectangle 7"/>
          <p:cNvSpPr>
            <a:spLocks/>
          </p:cNvSpPr>
          <p:nvPr/>
        </p:nvSpPr>
        <p:spPr bwMode="auto">
          <a:xfrm>
            <a:off x="5375672" y="2893219"/>
            <a:ext cx="1259086" cy="2411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lIns="0" tIns="0" rIns="28573" bIns="0"/>
          <a:lstStyle/>
          <a:p>
            <a:pPr marL="27905">
              <a:spcBef>
                <a:spcPts val="984"/>
              </a:spcBef>
            </a:pPr>
            <a:r>
              <a:rPr lang="en-US" sz="1700" dirty="0">
                <a:latin typeface="Arial" charset="0"/>
                <a:sym typeface="Arial" charset="0"/>
              </a:rPr>
              <a:t>LONG SL</a:t>
            </a:r>
          </a:p>
        </p:txBody>
      </p:sp>
      <p:sp>
        <p:nvSpPr>
          <p:cNvPr id="91142" name="Line 8"/>
          <p:cNvSpPr>
            <a:spLocks noChangeShapeType="1"/>
          </p:cNvSpPr>
          <p:nvPr/>
        </p:nvSpPr>
        <p:spPr bwMode="auto">
          <a:xfrm>
            <a:off x="392906" y="3321844"/>
            <a:ext cx="8304609" cy="1117"/>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lIns="0" tIns="0" rIns="0" bIns="0"/>
          <a:lstStyle/>
          <a:p>
            <a:endParaRPr lang="en-US"/>
          </a:p>
        </p:txBody>
      </p:sp>
      <p:sp>
        <p:nvSpPr>
          <p:cNvPr id="3" name="TextBox 2"/>
          <p:cNvSpPr txBox="1"/>
          <p:nvPr/>
        </p:nvSpPr>
        <p:spPr>
          <a:xfrm>
            <a:off x="533401" y="3657600"/>
            <a:ext cx="8534399" cy="3758239"/>
          </a:xfrm>
          <a:prstGeom prst="rect">
            <a:avLst/>
          </a:prstGeom>
          <a:noFill/>
        </p:spPr>
        <p:txBody>
          <a:bodyPr wrap="square" lIns="64291" tIns="32146" rIns="64291" bIns="32146" rtlCol="0">
            <a:spAutoFit/>
          </a:bodyPr>
          <a:lstStyle/>
          <a:p>
            <a:r>
              <a:rPr lang="en-US" dirty="0">
                <a:latin typeface="Arial" charset="0"/>
              </a:rPr>
              <a:t>Original idea:</a:t>
            </a:r>
          </a:p>
          <a:p>
            <a:r>
              <a:rPr lang="en-US" dirty="0">
                <a:latin typeface="Arial" charset="0"/>
              </a:rPr>
              <a:t>Alterations in inter-filament spacing with changes in length underlie the increase in </a:t>
            </a:r>
            <a:r>
              <a:rPr lang="en-US" dirty="0">
                <a:latin typeface="Helvetica" charset="0"/>
              </a:rPr>
              <a:t>Ca</a:t>
            </a:r>
            <a:r>
              <a:rPr lang="en-US" baseline="30000" dirty="0">
                <a:latin typeface="Helvetica" charset="0"/>
              </a:rPr>
              <a:t>2+</a:t>
            </a:r>
            <a:r>
              <a:rPr lang="en-US" dirty="0">
                <a:latin typeface="Helvetica" charset="0"/>
              </a:rPr>
              <a:t>-sensitivity </a:t>
            </a:r>
            <a:r>
              <a:rPr lang="en-US" dirty="0">
                <a:latin typeface="Arial" charset="0"/>
              </a:rPr>
              <a:t>with increases in length</a:t>
            </a:r>
          </a:p>
          <a:p>
            <a:r>
              <a:rPr lang="en-US" dirty="0">
                <a:latin typeface="Arial" charset="0"/>
              </a:rPr>
              <a:t>Lattice Spacing Hypothesis now debunked – cannot explain all changes in calcium sensitivity in terms of changes in lattice spacing</a:t>
            </a:r>
          </a:p>
          <a:p>
            <a:r>
              <a:rPr lang="en-US" dirty="0"/>
              <a:t>de Tombe PP, et al, 2010 </a:t>
            </a:r>
            <a:r>
              <a:rPr lang="en-US" i="1" dirty="0"/>
              <a:t>J </a:t>
            </a:r>
            <a:r>
              <a:rPr lang="en-US" i="1" dirty="0" err="1"/>
              <a:t>Mol</a:t>
            </a:r>
            <a:r>
              <a:rPr lang="en-US" i="1" dirty="0"/>
              <a:t> Cell </a:t>
            </a:r>
            <a:r>
              <a:rPr lang="en-US" i="1" dirty="0" err="1"/>
              <a:t>Cardiol</a:t>
            </a:r>
            <a:r>
              <a:rPr lang="en-US" dirty="0"/>
              <a:t>. 48(5):851-8. </a:t>
            </a:r>
          </a:p>
          <a:p>
            <a:endParaRPr lang="en-US" dirty="0">
              <a:latin typeface="Arial" charset="0"/>
            </a:endParaRPr>
          </a:p>
          <a:p>
            <a:endParaRPr lang="en-US" dirty="0"/>
          </a:p>
        </p:txBody>
      </p:sp>
      <p:sp>
        <p:nvSpPr>
          <p:cNvPr id="14" name="Rectangle 2"/>
          <p:cNvSpPr>
            <a:spLocks noChangeArrowheads="1"/>
          </p:cNvSpPr>
          <p:nvPr/>
        </p:nvSpPr>
        <p:spPr bwMode="auto">
          <a:xfrm>
            <a:off x="1143000" y="304800"/>
            <a:ext cx="6020172" cy="612799"/>
          </a:xfrm>
          <a:prstGeom prst="rect">
            <a:avLst/>
          </a:prstGeom>
          <a:solidFill>
            <a:srgbClr val="B5BAED"/>
          </a:solidFill>
          <a:ln>
            <a:noFill/>
          </a:ln>
          <a:effectLst>
            <a:outerShdw blurRad="63500" dist="107763" dir="2700000" algn="ctr" rotWithShape="0">
              <a:srgbClr val="3F000B">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lIns="92070" tIns="46035" rIns="92070" bIns="46035" anchor="ctr"/>
          <a:lstStyle/>
          <a:p>
            <a:pPr algn="ctr">
              <a:defRPr/>
            </a:pPr>
            <a:r>
              <a:rPr lang="en-US" sz="2800" dirty="0">
                <a:latin typeface="Arial" charset="0"/>
              </a:rPr>
              <a:t>Lattice Spacing Hypothesis</a:t>
            </a:r>
          </a:p>
        </p:txBody>
      </p:sp>
      <p:sp>
        <p:nvSpPr>
          <p:cNvPr id="2" name="Slide Number Placeholder 1">
            <a:extLst>
              <a:ext uri="{FF2B5EF4-FFF2-40B4-BE49-F238E27FC236}">
                <a16:creationId xmlns:a16="http://schemas.microsoft.com/office/drawing/2014/main" id="{88CEC9D0-A41E-4143-A2D9-DF122CFC694A}"/>
              </a:ext>
            </a:extLst>
          </p:cNvPr>
          <p:cNvSpPr>
            <a:spLocks noGrp="1"/>
          </p:cNvSpPr>
          <p:nvPr>
            <p:ph type="sldNum" sz="quarter" idx="12"/>
          </p:nvPr>
        </p:nvSpPr>
        <p:spPr/>
        <p:txBody>
          <a:bodyPr/>
          <a:lstStyle/>
          <a:p>
            <a:pPr>
              <a:defRPr/>
            </a:pPr>
            <a:fld id="{6B4EC7F8-98FC-964D-98DF-CACE04375740}" type="slidenum">
              <a:rPr lang="en-US" smtClean="0"/>
              <a:pPr>
                <a:defRPr/>
              </a:pPr>
              <a:t>44</a:t>
            </a:fld>
            <a:endParaRPr lang="en-US"/>
          </a:p>
        </p:txBody>
      </p:sp>
    </p:spTree>
    <p:extLst>
      <p:ext uri="{BB962C8B-B14F-4D97-AF65-F5344CB8AC3E}">
        <p14:creationId xmlns:p14="http://schemas.microsoft.com/office/powerpoint/2010/main" val="1883730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FEE304C-550C-904E-A4DA-58D05C5E2308}" type="slidenum">
              <a:rPr lang="en-US"/>
              <a:pPr>
                <a:defRPr/>
              </a:pPr>
              <a:t>45</a:t>
            </a:fld>
            <a:endParaRPr lang="en-US"/>
          </a:p>
        </p:txBody>
      </p:sp>
      <p:sp>
        <p:nvSpPr>
          <p:cNvPr id="137218" name="Rectangle 1"/>
          <p:cNvSpPr>
            <a:spLocks/>
          </p:cNvSpPr>
          <p:nvPr/>
        </p:nvSpPr>
        <p:spPr bwMode="auto">
          <a:xfrm>
            <a:off x="3125391" y="6245201"/>
            <a:ext cx="2893219" cy="475506"/>
          </a:xfrm>
          <a:prstGeom prst="rect">
            <a:avLst/>
          </a:prstGeom>
          <a:noFill/>
          <a:ln w="1270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en-US"/>
          </a:p>
        </p:txBody>
      </p:sp>
      <p:sp>
        <p:nvSpPr>
          <p:cNvPr id="33794" name="Rectangle 2"/>
          <p:cNvSpPr>
            <a:spLocks noGrp="1" noChangeArrowheads="1"/>
          </p:cNvSpPr>
          <p:nvPr>
            <p:ph type="title"/>
          </p:nvPr>
        </p:nvSpPr>
        <p:spPr>
          <a:xfrm>
            <a:off x="232172" y="107156"/>
            <a:ext cx="8304609" cy="1875234"/>
          </a:xfrm>
          <a:solidFill>
            <a:schemeClr val="accent2">
              <a:lumMod val="20000"/>
              <a:lumOff val="80000"/>
            </a:schemeClr>
          </a:solidFill>
        </p:spPr>
        <p:txBody>
          <a:bodyPr rIns="81274"/>
          <a:lstStyle/>
          <a:p>
            <a:pPr eaLnBrk="1" hangingPunct="1">
              <a:defRPr/>
            </a:pPr>
            <a:r>
              <a:rPr lang="en-US" sz="3400" b="1" dirty="0"/>
              <a:t>Two Dimensional X-ray Diffraction:</a:t>
            </a:r>
            <a:br>
              <a:rPr lang="en-US" sz="3400" b="1" dirty="0"/>
            </a:br>
            <a:r>
              <a:rPr lang="en-US" sz="3400" b="1" dirty="0"/>
              <a:t>Sarcomere structure of Intact Twitching Cardiac Muscle</a:t>
            </a:r>
            <a:r>
              <a:rPr lang="en-US" sz="3400" dirty="0"/>
              <a:t> </a:t>
            </a:r>
          </a:p>
        </p:txBody>
      </p:sp>
      <p:pic>
        <p:nvPicPr>
          <p:cNvPr id="13722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5703" y="2089547"/>
            <a:ext cx="2419945" cy="982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1372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80" y="2205633"/>
            <a:ext cx="3617639" cy="38933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pic>
        <p:nvPicPr>
          <p:cNvPr id="13722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6774" y="3607594"/>
            <a:ext cx="2446734" cy="18395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Tree>
    <p:extLst>
      <p:ext uri="{BB962C8B-B14F-4D97-AF65-F5344CB8AC3E}">
        <p14:creationId xmlns:p14="http://schemas.microsoft.com/office/powerpoint/2010/main" val="15733873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84" y="2089547"/>
            <a:ext cx="3961433" cy="287982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156" y="2035969"/>
            <a:ext cx="3996035" cy="290549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8195" name="Text Box 3"/>
          <p:cNvSpPr txBox="1">
            <a:spLocks noChangeArrowheads="1"/>
          </p:cNvSpPr>
          <p:nvPr/>
        </p:nvSpPr>
        <p:spPr bwMode="auto">
          <a:xfrm>
            <a:off x="125015" y="1553766"/>
            <a:ext cx="1643063" cy="5009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9953" tIns="65157" rIns="129953" bIns="651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b="1" dirty="0"/>
              <a:t>Slack</a:t>
            </a:r>
          </a:p>
        </p:txBody>
      </p:sp>
      <p:sp>
        <p:nvSpPr>
          <p:cNvPr id="8196" name="Text Box 4"/>
          <p:cNvSpPr txBox="1">
            <a:spLocks noChangeArrowheads="1"/>
          </p:cNvSpPr>
          <p:nvPr/>
        </p:nvSpPr>
        <p:spPr bwMode="auto">
          <a:xfrm>
            <a:off x="4411266" y="1446610"/>
            <a:ext cx="1966764" cy="5009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9953" tIns="65157" rIns="129953" bIns="651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b="1" dirty="0" err="1"/>
              <a:t>Lmax</a:t>
            </a:r>
            <a:endParaRPr lang="en-US" b="1" dirty="0"/>
          </a:p>
        </p:txBody>
      </p:sp>
      <p:sp>
        <p:nvSpPr>
          <p:cNvPr id="8205" name="Rectangle 13"/>
          <p:cNvSpPr>
            <a:spLocks noChangeArrowheads="1"/>
          </p:cNvSpPr>
          <p:nvPr/>
        </p:nvSpPr>
        <p:spPr bwMode="auto">
          <a:xfrm>
            <a:off x="178594" y="375047"/>
            <a:ext cx="8733234" cy="1182068"/>
          </a:xfrm>
          <a:prstGeom prst="rect">
            <a:avLst/>
          </a:prstGeom>
          <a:solidFill>
            <a:schemeClr val="accent2">
              <a:lumMod val="20000"/>
              <a:lumOff val="80000"/>
            </a:schemeClr>
          </a:solidFill>
          <a:ln>
            <a:noFill/>
          </a:ln>
          <a:effectLst/>
          <a:extLst/>
        </p:spPr>
        <p:txBody>
          <a:bodyPr lIns="89995" tIns="46798" rIns="89995" bIns="46798" anchor="ctr"/>
          <a:lstStyle/>
          <a:p>
            <a:pPr algn="ct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3200" b="1" dirty="0"/>
              <a:t>X-ray diffraction patterns from intact rat papil</a:t>
            </a:r>
            <a:r>
              <a:rPr lang="en-US" altLang="zh-TW" sz="3200" b="1" dirty="0"/>
              <a:t>l</a:t>
            </a:r>
            <a:r>
              <a:rPr lang="en-US" sz="3200" b="1" dirty="0"/>
              <a:t>ary muscle at slack and </a:t>
            </a:r>
            <a:r>
              <a:rPr lang="en-US" sz="3200" b="1" dirty="0" err="1"/>
              <a:t>Lmax</a:t>
            </a:r>
            <a:r>
              <a:rPr lang="en-US" sz="3200" dirty="0"/>
              <a:t> </a:t>
            </a:r>
          </a:p>
        </p:txBody>
      </p:sp>
      <p:sp>
        <p:nvSpPr>
          <p:cNvPr id="2" name="TextBox 1"/>
          <p:cNvSpPr txBox="1"/>
          <p:nvPr/>
        </p:nvSpPr>
        <p:spPr>
          <a:xfrm>
            <a:off x="767953" y="5429725"/>
            <a:ext cx="8036719" cy="803584"/>
          </a:xfrm>
          <a:prstGeom prst="rect">
            <a:avLst/>
          </a:prstGeom>
          <a:noFill/>
        </p:spPr>
        <p:txBody>
          <a:bodyPr wrap="square" lIns="64291" tIns="32146" rIns="64291" bIns="32146" rtlCol="0">
            <a:spAutoFit/>
          </a:bodyPr>
          <a:lstStyle/>
          <a:p>
            <a:r>
              <a:rPr lang="en-US" b="1" dirty="0">
                <a:solidFill>
                  <a:srgbClr val="3366FF"/>
                </a:solidFill>
              </a:rPr>
              <a:t>Hypothesis:</a:t>
            </a:r>
            <a:r>
              <a:rPr lang="en-US" b="1" dirty="0"/>
              <a:t> Increased calcium sensitivity is due to an outward movement of myosin heads with stretch</a:t>
            </a:r>
          </a:p>
        </p:txBody>
      </p:sp>
      <p:sp>
        <p:nvSpPr>
          <p:cNvPr id="3" name="Slide Number Placeholder 2">
            <a:extLst>
              <a:ext uri="{FF2B5EF4-FFF2-40B4-BE49-F238E27FC236}">
                <a16:creationId xmlns:a16="http://schemas.microsoft.com/office/drawing/2014/main" id="{A0F24341-AFA5-0848-986F-4DEA601FAF5A}"/>
              </a:ext>
            </a:extLst>
          </p:cNvPr>
          <p:cNvSpPr>
            <a:spLocks noGrp="1"/>
          </p:cNvSpPr>
          <p:nvPr>
            <p:ph type="sldNum" idx="12"/>
          </p:nvPr>
        </p:nvSpPr>
        <p:spPr/>
        <p:txBody>
          <a:bodyPr/>
          <a:lstStyle/>
          <a:p>
            <a:pPr>
              <a:defRPr/>
            </a:pPr>
            <a:fld id="{9A2A5447-C4EB-C340-9B31-94E73AA550C9}" type="slidenum">
              <a:rPr lang="en-US" smtClean="0"/>
              <a:pPr>
                <a:defRPr/>
              </a:pPr>
              <a:t>46</a:t>
            </a:fld>
            <a:endParaRPr lang="en-US"/>
          </a:p>
        </p:txBody>
      </p:sp>
    </p:spTree>
    <p:extLst>
      <p:ext uri="{BB962C8B-B14F-4D97-AF65-F5344CB8AC3E}">
        <p14:creationId xmlns:p14="http://schemas.microsoft.com/office/powerpoint/2010/main" val="20496078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84" y="1446609"/>
            <a:ext cx="6357938" cy="476845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53641" y="267891"/>
            <a:ext cx="7768828" cy="803584"/>
          </a:xfrm>
          <a:prstGeom prst="rect">
            <a:avLst/>
          </a:prstGeom>
          <a:solidFill>
            <a:schemeClr val="accent2">
              <a:lumMod val="20000"/>
              <a:lumOff val="80000"/>
            </a:schemeClr>
          </a:solidFill>
        </p:spPr>
        <p:txBody>
          <a:bodyPr wrap="square" lIns="64291" tIns="32146" rIns="64291" bIns="32146" rtlCol="0">
            <a:spAutoFit/>
          </a:bodyPr>
          <a:lstStyle/>
          <a:p>
            <a:r>
              <a:rPr lang="en-US" b="1" dirty="0"/>
              <a:t>Intensity of Equatorial Reflections as a Measure of </a:t>
            </a:r>
            <a:r>
              <a:rPr lang="en-US" b="1" dirty="0" err="1"/>
              <a:t>Crossbridge</a:t>
            </a:r>
            <a:r>
              <a:rPr lang="en-US" b="1" dirty="0"/>
              <a:t> Position</a:t>
            </a:r>
          </a:p>
        </p:txBody>
      </p:sp>
      <p:sp>
        <p:nvSpPr>
          <p:cNvPr id="4" name="TextBox 3"/>
          <p:cNvSpPr txBox="1"/>
          <p:nvPr/>
        </p:nvSpPr>
        <p:spPr>
          <a:xfrm>
            <a:off x="7108031" y="1714500"/>
            <a:ext cx="2035969" cy="3481239"/>
          </a:xfrm>
          <a:prstGeom prst="rect">
            <a:avLst/>
          </a:prstGeom>
          <a:noFill/>
        </p:spPr>
        <p:txBody>
          <a:bodyPr wrap="square" lIns="64291" tIns="32146" rIns="64291" bIns="32146" rtlCol="0">
            <a:spAutoFit/>
          </a:bodyPr>
          <a:lstStyle/>
          <a:p>
            <a:r>
              <a:rPr lang="en-US" sz="2200" b="1" dirty="0"/>
              <a:t>When </a:t>
            </a:r>
            <a:r>
              <a:rPr lang="en-US" sz="2200" b="1" dirty="0" err="1"/>
              <a:t>crossbridges</a:t>
            </a:r>
            <a:r>
              <a:rPr lang="en-US" sz="2200" b="1" dirty="0"/>
              <a:t> reach out and bind to actin there is an increase in the equatorial intensity ratio I</a:t>
            </a:r>
            <a:r>
              <a:rPr lang="en-US" sz="2200" b="1" baseline="-25000" dirty="0"/>
              <a:t>11</a:t>
            </a:r>
            <a:r>
              <a:rPr lang="en-US" sz="2200" b="1" dirty="0"/>
              <a:t>/I</a:t>
            </a:r>
            <a:r>
              <a:rPr lang="en-US" sz="2200" b="1" baseline="-25000" dirty="0"/>
              <a:t>10</a:t>
            </a:r>
          </a:p>
          <a:p>
            <a:endParaRPr lang="en-US" dirty="0"/>
          </a:p>
        </p:txBody>
      </p:sp>
      <p:sp>
        <p:nvSpPr>
          <p:cNvPr id="2" name="Slide Number Placeholder 1">
            <a:extLst>
              <a:ext uri="{FF2B5EF4-FFF2-40B4-BE49-F238E27FC236}">
                <a16:creationId xmlns:a16="http://schemas.microsoft.com/office/drawing/2014/main" id="{81D467BE-19F7-3B4B-A200-11DDD54FED47}"/>
              </a:ext>
            </a:extLst>
          </p:cNvPr>
          <p:cNvSpPr>
            <a:spLocks noGrp="1"/>
          </p:cNvSpPr>
          <p:nvPr>
            <p:ph type="sldNum" sz="quarter" idx="12"/>
          </p:nvPr>
        </p:nvSpPr>
        <p:spPr/>
        <p:txBody>
          <a:bodyPr/>
          <a:lstStyle/>
          <a:p>
            <a:pPr>
              <a:defRPr/>
            </a:pPr>
            <a:fld id="{6B4EC7F8-98FC-964D-98DF-CACE04375740}" type="slidenum">
              <a:rPr lang="en-US" smtClean="0"/>
              <a:pPr>
                <a:defRPr/>
              </a:pPr>
              <a:t>47</a:t>
            </a:fld>
            <a:endParaRPr lang="en-US"/>
          </a:p>
        </p:txBody>
      </p:sp>
    </p:spTree>
    <p:extLst>
      <p:ext uri="{BB962C8B-B14F-4D97-AF65-F5344CB8AC3E}">
        <p14:creationId xmlns:p14="http://schemas.microsoft.com/office/powerpoint/2010/main" val="3033379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7" name="Object 1"/>
          <p:cNvGraphicFramePr>
            <a:graphicFrameLocks noChangeAspect="1"/>
          </p:cNvGraphicFramePr>
          <p:nvPr>
            <p:extLst>
              <p:ext uri="{D42A27DB-BD31-4B8C-83A1-F6EECF244321}">
                <p14:modId xmlns:p14="http://schemas.microsoft.com/office/powerpoint/2010/main" val="3650416698"/>
              </p:ext>
            </p:extLst>
          </p:nvPr>
        </p:nvGraphicFramePr>
        <p:xfrm>
          <a:off x="553640" y="1821656"/>
          <a:ext cx="4968255" cy="4269199"/>
        </p:xfrm>
        <a:graphic>
          <a:graphicData uri="http://schemas.openxmlformats.org/presentationml/2006/ole">
            <mc:AlternateContent xmlns:mc="http://schemas.openxmlformats.org/markup-compatibility/2006">
              <mc:Choice xmlns:v="urn:schemas-microsoft-com:vml" Requires="v">
                <p:oleObj spid="_x0000_s126026" r:id="rId4" imgW="4715111" imgH="5891102" progId="">
                  <p:embed/>
                </p:oleObj>
              </mc:Choice>
              <mc:Fallback>
                <p:oleObj r:id="rId4" imgW="4715111" imgH="589110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640" y="1821656"/>
                        <a:ext cx="4968255" cy="4269199"/>
                      </a:xfrm>
                      <a:prstGeom prst="rect">
                        <a:avLst/>
                      </a:prstGeom>
                      <a:noFill/>
                      <a:ln>
                        <a:noFill/>
                      </a:ln>
                      <a:effectLst/>
                      <a:extLst/>
                    </p:spPr>
                  </p:pic>
                </p:oleObj>
              </mc:Fallback>
            </mc:AlternateContent>
          </a:graphicData>
        </a:graphic>
      </p:graphicFrame>
      <p:sp>
        <p:nvSpPr>
          <p:cNvPr id="14338" name="Text Box 2"/>
          <p:cNvSpPr txBox="1">
            <a:spLocks noChangeArrowheads="1"/>
          </p:cNvSpPr>
          <p:nvPr/>
        </p:nvSpPr>
        <p:spPr bwMode="auto">
          <a:xfrm>
            <a:off x="821531" y="267891"/>
            <a:ext cx="8056811" cy="12631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89995" tIns="46798" rIns="89995" bIns="46798">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Arial" charset="0"/>
                <a:ea typeface="ＭＳ Ｐゴシック" charset="0"/>
              </a:defRPr>
            </a:lvl9pPr>
          </a:lstStyle>
          <a:p>
            <a:pPr>
              <a:spcBef>
                <a:spcPts val="1125"/>
              </a:spcBef>
              <a:defRPr/>
            </a:pPr>
            <a:r>
              <a:rPr lang="en-US" sz="3800" b="1" dirty="0">
                <a:solidFill>
                  <a:srgbClr val="000000"/>
                </a:solidFill>
              </a:rPr>
              <a:t> Our Hypothesis Predicts an Increase in I</a:t>
            </a:r>
            <a:r>
              <a:rPr lang="en-US" sz="3800" b="1" baseline="-25000" dirty="0">
                <a:solidFill>
                  <a:srgbClr val="000000"/>
                </a:solidFill>
              </a:rPr>
              <a:t>11</a:t>
            </a:r>
            <a:r>
              <a:rPr lang="en-US" sz="3800" b="1" dirty="0">
                <a:solidFill>
                  <a:srgbClr val="000000"/>
                </a:solidFill>
              </a:rPr>
              <a:t>/I</a:t>
            </a:r>
            <a:r>
              <a:rPr lang="en-US" sz="3800" b="1" baseline="-25000" dirty="0">
                <a:solidFill>
                  <a:srgbClr val="000000"/>
                </a:solidFill>
              </a:rPr>
              <a:t>10 </a:t>
            </a:r>
            <a:r>
              <a:rPr lang="en-US" sz="3800" b="1" dirty="0">
                <a:solidFill>
                  <a:srgbClr val="000000"/>
                </a:solidFill>
              </a:rPr>
              <a:t>At Longer SL</a:t>
            </a:r>
            <a:endParaRPr lang="en-US" sz="3800" b="1" baseline="-25000" dirty="0">
              <a:solidFill>
                <a:srgbClr val="000000"/>
              </a:solidFill>
            </a:endParaRPr>
          </a:p>
        </p:txBody>
      </p:sp>
      <p:sp>
        <p:nvSpPr>
          <p:cNvPr id="2" name="TextBox 1"/>
          <p:cNvSpPr txBox="1"/>
          <p:nvPr/>
        </p:nvSpPr>
        <p:spPr>
          <a:xfrm>
            <a:off x="5857875" y="2035969"/>
            <a:ext cx="3053953" cy="4393029"/>
          </a:xfrm>
          <a:prstGeom prst="rect">
            <a:avLst/>
          </a:prstGeom>
          <a:noFill/>
        </p:spPr>
        <p:txBody>
          <a:bodyPr wrap="square" lIns="64291" tIns="32146" rIns="64291" bIns="32146" rtlCol="0">
            <a:spAutoFit/>
          </a:bodyPr>
          <a:lstStyle/>
          <a:p>
            <a:pPr marL="401822" indent="-401822">
              <a:buFont typeface="Arial"/>
              <a:buChar char="•"/>
            </a:pPr>
            <a:r>
              <a:rPr lang="en-US" sz="2800" dirty="0"/>
              <a:t>But a decrease is observed!</a:t>
            </a:r>
          </a:p>
          <a:p>
            <a:pPr marL="401822" indent="-401822">
              <a:buFont typeface="Arial"/>
              <a:buChar char="•"/>
            </a:pPr>
            <a:r>
              <a:rPr lang="en-US" sz="2800" dirty="0"/>
              <a:t>Heads appear to more associated with the thick filament backbone at long SL rather than with the thin filament </a:t>
            </a:r>
          </a:p>
        </p:txBody>
      </p:sp>
      <p:sp>
        <p:nvSpPr>
          <p:cNvPr id="3" name="TextBox 2"/>
          <p:cNvSpPr txBox="1"/>
          <p:nvPr/>
        </p:nvSpPr>
        <p:spPr>
          <a:xfrm>
            <a:off x="339328" y="6161485"/>
            <a:ext cx="6161484" cy="680473"/>
          </a:xfrm>
          <a:prstGeom prst="rect">
            <a:avLst/>
          </a:prstGeom>
          <a:noFill/>
        </p:spPr>
        <p:txBody>
          <a:bodyPr wrap="square" lIns="64291" tIns="32146" rIns="64291" bIns="32146" rtlCol="0">
            <a:spAutoFit/>
          </a:bodyPr>
          <a:lstStyle/>
          <a:p>
            <a:r>
              <a:rPr lang="en-US" sz="2000" dirty="0"/>
              <a:t>Farman et al. Am J </a:t>
            </a:r>
            <a:r>
              <a:rPr lang="en-US" sz="2000" dirty="0" err="1"/>
              <a:t>Physiol</a:t>
            </a:r>
            <a:r>
              <a:rPr lang="en-US" sz="2000" dirty="0"/>
              <a:t> Heart </a:t>
            </a:r>
            <a:r>
              <a:rPr lang="en-US" sz="2000" dirty="0" err="1"/>
              <a:t>Circ</a:t>
            </a:r>
            <a:r>
              <a:rPr lang="en-US" sz="2000" dirty="0"/>
              <a:t> Physiol. 201;300(6):H2155-60</a:t>
            </a:r>
          </a:p>
        </p:txBody>
      </p:sp>
      <p:sp>
        <p:nvSpPr>
          <p:cNvPr id="4" name="Slide Number Placeholder 3">
            <a:extLst>
              <a:ext uri="{FF2B5EF4-FFF2-40B4-BE49-F238E27FC236}">
                <a16:creationId xmlns:a16="http://schemas.microsoft.com/office/drawing/2014/main" id="{9CB93630-572D-064E-A875-197D461DDBA2}"/>
              </a:ext>
            </a:extLst>
          </p:cNvPr>
          <p:cNvSpPr>
            <a:spLocks noGrp="1"/>
          </p:cNvSpPr>
          <p:nvPr>
            <p:ph type="sldNum" sz="quarter" idx="12"/>
          </p:nvPr>
        </p:nvSpPr>
        <p:spPr/>
        <p:txBody>
          <a:bodyPr/>
          <a:lstStyle/>
          <a:p>
            <a:pPr>
              <a:defRPr/>
            </a:pPr>
            <a:fld id="{310A61C0-5623-5449-8CDA-82E7EA462280}" type="slidenum">
              <a:rPr lang="en-US" smtClean="0"/>
              <a:pPr>
                <a:defRPr/>
              </a:pPr>
              <a:t>48</a:t>
            </a:fld>
            <a:endParaRPr lang="en-US"/>
          </a:p>
        </p:txBody>
      </p:sp>
    </p:spTree>
    <p:extLst>
      <p:ext uri="{BB962C8B-B14F-4D97-AF65-F5344CB8AC3E}">
        <p14:creationId xmlns:p14="http://schemas.microsoft.com/office/powerpoint/2010/main" val="23499703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5800" y="304800"/>
            <a:ext cx="7772400" cy="1143000"/>
          </a:xfrm>
        </p:spPr>
        <p:txBody>
          <a:bodyPr/>
          <a:lstStyle/>
          <a:p>
            <a:r>
              <a:rPr lang="en-US" dirty="0"/>
              <a:t>Layer Lines Allow Direct Measurement Radius of Heads</a:t>
            </a:r>
          </a:p>
        </p:txBody>
      </p:sp>
      <p:sp>
        <p:nvSpPr>
          <p:cNvPr id="2" name="Slide Number Placeholder 1"/>
          <p:cNvSpPr>
            <a:spLocks noGrp="1"/>
          </p:cNvSpPr>
          <p:nvPr>
            <p:ph type="sldNum" sz="quarter" idx="10"/>
          </p:nvPr>
        </p:nvSpPr>
        <p:spPr/>
        <p:txBody>
          <a:bodyPr/>
          <a:lstStyle/>
          <a:p>
            <a:pPr>
              <a:defRPr/>
            </a:pPr>
            <a:fld id="{368C4BDF-D122-844E-AE98-725C0841B131}" type="slidenum">
              <a:rPr lang="en-US" smtClean="0"/>
              <a:pPr>
                <a:defRPr/>
              </a:pPr>
              <a:t>49</a:t>
            </a:fld>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56" y="1768078"/>
            <a:ext cx="4093681" cy="337542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6953" y="2196703"/>
            <a:ext cx="3455789" cy="2513707"/>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Box 5"/>
          <p:cNvSpPr txBox="1"/>
          <p:nvPr/>
        </p:nvSpPr>
        <p:spPr>
          <a:xfrm>
            <a:off x="7375922" y="1714500"/>
            <a:ext cx="1768078" cy="680473"/>
          </a:xfrm>
          <a:prstGeom prst="rect">
            <a:avLst/>
          </a:prstGeom>
          <a:noFill/>
        </p:spPr>
        <p:txBody>
          <a:bodyPr wrap="square" lIns="64291" tIns="32146" rIns="64291" bIns="32146" rtlCol="0">
            <a:spAutoFit/>
          </a:bodyPr>
          <a:lstStyle/>
          <a:p>
            <a:r>
              <a:rPr lang="en-US" sz="2000" b="1" dirty="0"/>
              <a:t>First myosin layer line (M1)</a:t>
            </a:r>
          </a:p>
        </p:txBody>
      </p:sp>
      <p:cxnSp>
        <p:nvCxnSpPr>
          <p:cNvPr id="8" name="Straight Arrow Connector 7"/>
          <p:cNvCxnSpPr/>
          <p:nvPr/>
        </p:nvCxnSpPr>
        <p:spPr bwMode="auto">
          <a:xfrm flipH="1">
            <a:off x="6875860" y="2732484"/>
            <a:ext cx="535781" cy="428625"/>
          </a:xfrm>
          <a:prstGeom prst="straightConnector1">
            <a:avLst/>
          </a:prstGeom>
          <a:solidFill>
            <a:srgbClr val="BBE0E3"/>
          </a:solid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0" name="TextBox 9"/>
          <p:cNvSpPr txBox="1"/>
          <p:nvPr/>
        </p:nvSpPr>
        <p:spPr>
          <a:xfrm>
            <a:off x="446484" y="5429725"/>
            <a:ext cx="8358188" cy="803584"/>
          </a:xfrm>
          <a:prstGeom prst="rect">
            <a:avLst/>
          </a:prstGeom>
          <a:noFill/>
        </p:spPr>
        <p:txBody>
          <a:bodyPr wrap="square" lIns="64291" tIns="32146" rIns="64291" bIns="32146" rtlCol="0">
            <a:spAutoFit/>
          </a:bodyPr>
          <a:lstStyle/>
          <a:p>
            <a:r>
              <a:rPr lang="en-US" dirty="0"/>
              <a:t>Position of maxima on layer lines inversely proportional to radius to the center of mass of myosin heads</a:t>
            </a:r>
          </a:p>
        </p:txBody>
      </p:sp>
    </p:spTree>
    <p:extLst>
      <p:ext uri="{BB962C8B-B14F-4D97-AF65-F5344CB8AC3E}">
        <p14:creationId xmlns:p14="http://schemas.microsoft.com/office/powerpoint/2010/main" val="3620055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3" descr="mad86867_12_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074738"/>
            <a:ext cx="4870450" cy="557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0372" name="Rectangle 4"/>
          <p:cNvSpPr>
            <a:spLocks noRot="1" noChangeArrowheads="1"/>
          </p:cNvSpPr>
          <p:nvPr/>
        </p:nvSpPr>
        <p:spPr bwMode="auto">
          <a:xfrm>
            <a:off x="661988" y="0"/>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spcBef>
                <a:spcPts val="500"/>
              </a:spcBef>
              <a:spcAft>
                <a:spcPts val="500"/>
              </a:spcAft>
              <a:defRPr/>
            </a:pPr>
            <a:r>
              <a:rPr lang="en-US" sz="3200">
                <a:solidFill>
                  <a:schemeClr val="tx2"/>
                </a:solidFill>
                <a:effectLst>
                  <a:outerShdw blurRad="38100" dist="38100" dir="2700000" algn="tl">
                    <a:srgbClr val="000000"/>
                  </a:outerShdw>
                </a:effectLst>
                <a:latin typeface="Times New Roman" charset="0"/>
                <a:cs typeface="+mn-cs"/>
              </a:rPr>
              <a:t>Myofibrils and Sarcomeres</a:t>
            </a:r>
            <a:endParaRPr lang="en-US" sz="4400">
              <a:solidFill>
                <a:schemeClr val="tx2"/>
              </a:solidFill>
              <a:effectLst>
                <a:outerShdw blurRad="38100" dist="38100" dir="2700000" algn="tl">
                  <a:srgbClr val="000000"/>
                </a:outerShdw>
              </a:effectLst>
              <a:latin typeface="Times New Roman" charset="0"/>
              <a:cs typeface="+mn-cs"/>
            </a:endParaRPr>
          </a:p>
        </p:txBody>
      </p:sp>
      <p:sp>
        <p:nvSpPr>
          <p:cNvPr id="570374" name="Rectangle 6"/>
          <p:cNvSpPr>
            <a:spLocks noGrp="1" noChangeArrowheads="1"/>
          </p:cNvSpPr>
          <p:nvPr>
            <p:ph type="body" idx="1"/>
          </p:nvPr>
        </p:nvSpPr>
        <p:spPr>
          <a:xfrm>
            <a:off x="5281613" y="947738"/>
            <a:ext cx="3359150" cy="4525962"/>
          </a:xfrm>
        </p:spPr>
        <p:txBody>
          <a:bodyPr>
            <a:normAutofit fontScale="92500" lnSpcReduction="10000"/>
          </a:bodyPr>
          <a:lstStyle/>
          <a:p>
            <a:pPr eaLnBrk="1" hangingPunct="1">
              <a:lnSpc>
                <a:spcPct val="90000"/>
              </a:lnSpc>
              <a:spcBef>
                <a:spcPts val="500"/>
              </a:spcBef>
              <a:spcAft>
                <a:spcPts val="500"/>
              </a:spcAft>
              <a:defRPr/>
            </a:pPr>
            <a:r>
              <a:rPr lang="en-US" sz="2400" b="1">
                <a:latin typeface="Times New Roman" charset="0"/>
                <a:cs typeface="+mn-cs"/>
              </a:rPr>
              <a:t>A myofibril consists of many 2-3 micron long sarcomeres laid end to end </a:t>
            </a:r>
          </a:p>
          <a:p>
            <a:pPr eaLnBrk="1" hangingPunct="1">
              <a:lnSpc>
                <a:spcPct val="90000"/>
              </a:lnSpc>
              <a:spcBef>
                <a:spcPts val="500"/>
              </a:spcBef>
              <a:spcAft>
                <a:spcPts val="500"/>
              </a:spcAft>
              <a:defRPr/>
            </a:pPr>
            <a:r>
              <a:rPr lang="en-US" sz="2400" b="1">
                <a:latin typeface="Times New Roman" charset="0"/>
                <a:cs typeface="+mn-cs"/>
              </a:rPr>
              <a:t>In the light microscope, sarcomeres show a banding pattern (striations) </a:t>
            </a:r>
          </a:p>
          <a:p>
            <a:pPr eaLnBrk="1" hangingPunct="1">
              <a:lnSpc>
                <a:spcPct val="90000"/>
              </a:lnSpc>
              <a:spcBef>
                <a:spcPts val="500"/>
              </a:spcBef>
              <a:spcAft>
                <a:spcPts val="500"/>
              </a:spcAft>
              <a:defRPr/>
            </a:pPr>
            <a:r>
              <a:rPr lang="en-US" sz="2400" b="1">
                <a:latin typeface="Times New Roman" charset="0"/>
                <a:cs typeface="+mn-cs"/>
              </a:rPr>
              <a:t>A-band, I band, Z-line, and M-line, H-zone </a:t>
            </a:r>
          </a:p>
          <a:p>
            <a:pPr eaLnBrk="1" hangingPunct="1">
              <a:lnSpc>
                <a:spcPct val="90000"/>
              </a:lnSpc>
              <a:spcBef>
                <a:spcPts val="500"/>
              </a:spcBef>
              <a:spcAft>
                <a:spcPts val="500"/>
              </a:spcAft>
              <a:defRPr/>
            </a:pPr>
            <a:r>
              <a:rPr lang="en-US" sz="2400" b="1">
                <a:latin typeface="Times New Roman" charset="0"/>
                <a:cs typeface="+mn-cs"/>
              </a:rPr>
              <a:t>Underlying structure can be seen only at electron microscope level  </a:t>
            </a:r>
          </a:p>
        </p:txBody>
      </p:sp>
      <p:sp>
        <p:nvSpPr>
          <p:cNvPr id="2" name="Slide Number Placeholder 1"/>
          <p:cNvSpPr>
            <a:spLocks noGrp="1"/>
          </p:cNvSpPr>
          <p:nvPr>
            <p:ph type="sldNum" sz="quarter" idx="11"/>
          </p:nvPr>
        </p:nvSpPr>
        <p:spPr/>
        <p:txBody>
          <a:bodyPr/>
          <a:lstStyle/>
          <a:p>
            <a:pPr>
              <a:defRPr/>
            </a:pPr>
            <a:fld id="{15D0B764-BA68-7140-8D7A-04E36E804B57}" type="slidenum">
              <a:rPr lang="en-US"/>
              <a:pPr>
                <a:defRPr/>
              </a:pPr>
              <a:t>5</a:t>
            </a:fld>
            <a:endParaRPr lang="en-US"/>
          </a:p>
        </p:txBody>
      </p:sp>
    </p:spTree>
    <p:extLst>
      <p:ext uri="{BB962C8B-B14F-4D97-AF65-F5344CB8AC3E}">
        <p14:creationId xmlns:p14="http://schemas.microsoft.com/office/powerpoint/2010/main" val="4695634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5414" y="357187"/>
            <a:ext cx="8233172" cy="1143000"/>
          </a:xfrm>
          <a:solidFill>
            <a:schemeClr val="accent2">
              <a:lumMod val="20000"/>
              <a:lumOff val="80000"/>
            </a:schemeClr>
          </a:solidFill>
        </p:spPr>
        <p:txBody>
          <a:bodyPr>
            <a:normAutofit/>
          </a:bodyPr>
          <a:lstStyle/>
          <a:p>
            <a:pPr eaLnBrk="1" hangingPunct="1">
              <a:defRPr/>
            </a:pPr>
            <a:r>
              <a:rPr lang="en-US" sz="2800" b="1" dirty="0"/>
              <a:t>Myosin layer lines show inward radial motion of myosin heads with stretch</a:t>
            </a:r>
          </a:p>
        </p:txBody>
      </p:sp>
      <p:sp>
        <p:nvSpPr>
          <p:cNvPr id="144386" name="TextBox 9"/>
          <p:cNvSpPr txBox="1">
            <a:spLocks noChangeArrowheads="1"/>
          </p:cNvSpPr>
          <p:nvPr/>
        </p:nvSpPr>
        <p:spPr bwMode="auto">
          <a:xfrm>
            <a:off x="5135687" y="3940225"/>
            <a:ext cx="2782714" cy="738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endParaRPr lang="en-US"/>
          </a:p>
        </p:txBody>
      </p:sp>
      <p:pic>
        <p:nvPicPr>
          <p:cNvPr id="144387" name="Picture 37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1" y="1982391"/>
            <a:ext cx="4230439" cy="3407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4388" name="Picture 5" descr="layer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2703" y="1660922"/>
            <a:ext cx="4623865" cy="4018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3178969" y="2893219"/>
            <a:ext cx="1178719" cy="434252"/>
          </a:xfrm>
          <a:prstGeom prst="rect">
            <a:avLst/>
          </a:prstGeom>
          <a:noFill/>
        </p:spPr>
        <p:txBody>
          <a:bodyPr wrap="square" lIns="64291" tIns="32146" rIns="64291" bIns="32146" rtlCol="0">
            <a:spAutoFit/>
          </a:bodyPr>
          <a:lstStyle/>
          <a:p>
            <a:r>
              <a:rPr lang="en-US" dirty="0" err="1"/>
              <a:t>Lmax</a:t>
            </a:r>
            <a:endParaRPr lang="en-US" dirty="0"/>
          </a:p>
        </p:txBody>
      </p:sp>
      <p:sp>
        <p:nvSpPr>
          <p:cNvPr id="3" name="TextBox 2"/>
          <p:cNvSpPr txBox="1"/>
          <p:nvPr/>
        </p:nvSpPr>
        <p:spPr>
          <a:xfrm>
            <a:off x="1250156" y="2893219"/>
            <a:ext cx="1339453" cy="434252"/>
          </a:xfrm>
          <a:prstGeom prst="rect">
            <a:avLst/>
          </a:prstGeom>
          <a:noFill/>
        </p:spPr>
        <p:txBody>
          <a:bodyPr wrap="square" lIns="64291" tIns="32146" rIns="64291" bIns="32146" rtlCol="0">
            <a:spAutoFit/>
          </a:bodyPr>
          <a:lstStyle/>
          <a:p>
            <a:r>
              <a:rPr lang="en-US" dirty="0"/>
              <a:t>Slack</a:t>
            </a:r>
          </a:p>
        </p:txBody>
      </p:sp>
      <p:cxnSp>
        <p:nvCxnSpPr>
          <p:cNvPr id="6" name="Straight Arrow Connector 5"/>
          <p:cNvCxnSpPr/>
          <p:nvPr/>
        </p:nvCxnSpPr>
        <p:spPr bwMode="auto">
          <a:xfrm flipH="1">
            <a:off x="1678781" y="3482578"/>
            <a:ext cx="160734" cy="803672"/>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3714750" y="3429000"/>
            <a:ext cx="214313" cy="642938"/>
          </a:xfrm>
          <a:prstGeom prst="straightConnector1">
            <a:avLst/>
          </a:prstGeom>
          <a:solidFill>
            <a:srgbClr val="BBE0E3"/>
          </a:solidFill>
          <a:ln w="9525"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 name="TextBox 4"/>
          <p:cNvSpPr txBox="1"/>
          <p:nvPr/>
        </p:nvSpPr>
        <p:spPr>
          <a:xfrm>
            <a:off x="500062" y="5625703"/>
            <a:ext cx="8465344" cy="803584"/>
          </a:xfrm>
          <a:prstGeom prst="rect">
            <a:avLst/>
          </a:prstGeom>
          <a:noFill/>
        </p:spPr>
        <p:txBody>
          <a:bodyPr wrap="square" lIns="64291" tIns="32146" rIns="64291" bIns="32146" rtlCol="0">
            <a:spAutoFit/>
          </a:bodyPr>
          <a:lstStyle/>
          <a:p>
            <a:r>
              <a:rPr lang="en-US" dirty="0"/>
              <a:t>Results show an inward movement of the myosin heads at long length consistent with </a:t>
            </a:r>
            <a:r>
              <a:rPr lang="en-US" sz="2200" b="1" dirty="0"/>
              <a:t>I</a:t>
            </a:r>
            <a:r>
              <a:rPr lang="en-US" sz="2200" b="1" baseline="-25000" dirty="0"/>
              <a:t>11</a:t>
            </a:r>
            <a:r>
              <a:rPr lang="en-US" sz="2200" b="1" dirty="0"/>
              <a:t>/I</a:t>
            </a:r>
            <a:r>
              <a:rPr lang="en-US" sz="2200" b="1" baseline="-25000" dirty="0"/>
              <a:t>10 </a:t>
            </a:r>
            <a:endParaRPr lang="en-US" sz="2200" dirty="0"/>
          </a:p>
        </p:txBody>
      </p:sp>
      <p:sp>
        <p:nvSpPr>
          <p:cNvPr id="7" name="Slide Number Placeholder 6">
            <a:extLst>
              <a:ext uri="{FF2B5EF4-FFF2-40B4-BE49-F238E27FC236}">
                <a16:creationId xmlns:a16="http://schemas.microsoft.com/office/drawing/2014/main" id="{CF36C9DC-49BE-424A-93B0-4E4A9C085774}"/>
              </a:ext>
            </a:extLst>
          </p:cNvPr>
          <p:cNvSpPr>
            <a:spLocks noGrp="1"/>
          </p:cNvSpPr>
          <p:nvPr>
            <p:ph type="sldNum" sz="quarter" idx="12"/>
          </p:nvPr>
        </p:nvSpPr>
        <p:spPr/>
        <p:txBody>
          <a:bodyPr/>
          <a:lstStyle/>
          <a:p>
            <a:pPr>
              <a:defRPr/>
            </a:pPr>
            <a:fld id="{6B4EC7F8-98FC-964D-98DF-CACE04375740}" type="slidenum">
              <a:rPr lang="en-US" smtClean="0"/>
              <a:pPr>
                <a:defRPr/>
              </a:pPr>
              <a:t>50</a:t>
            </a:fld>
            <a:endParaRPr lang="en-US"/>
          </a:p>
        </p:txBody>
      </p:sp>
    </p:spTree>
    <p:extLst>
      <p:ext uri="{BB962C8B-B14F-4D97-AF65-F5344CB8AC3E}">
        <p14:creationId xmlns:p14="http://schemas.microsoft.com/office/powerpoint/2010/main" val="34244560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1071563"/>
            <a:ext cx="3461927" cy="251817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5578" y="1071563"/>
            <a:ext cx="3455789" cy="251370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20" name="Text Box 4"/>
          <p:cNvSpPr txBox="1">
            <a:spLocks noChangeArrowheads="1"/>
          </p:cNvSpPr>
          <p:nvPr/>
        </p:nvSpPr>
        <p:spPr bwMode="auto">
          <a:xfrm>
            <a:off x="5434831" y="3696891"/>
            <a:ext cx="1655341" cy="3806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9953" tIns="65157" rIns="129953" bIns="651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defRPr/>
            </a:pPr>
            <a:r>
              <a:rPr lang="en-US" altLang="zh-TW" sz="1600" b="1" dirty="0"/>
              <a:t>M3</a:t>
            </a:r>
            <a:endParaRPr lang="en-US" sz="1600" b="1" dirty="0"/>
          </a:p>
        </p:txBody>
      </p:sp>
      <p:sp>
        <p:nvSpPr>
          <p:cNvPr id="9221" name="Text Box 5"/>
          <p:cNvSpPr txBox="1">
            <a:spLocks noChangeArrowheads="1"/>
          </p:cNvSpPr>
          <p:nvPr/>
        </p:nvSpPr>
        <p:spPr bwMode="auto">
          <a:xfrm>
            <a:off x="3178969" y="3536156"/>
            <a:ext cx="577081" cy="3806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9953" tIns="65157" rIns="129953" bIns="651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defRPr/>
            </a:pPr>
            <a:r>
              <a:rPr lang="en-US" sz="1600" b="1" dirty="0"/>
              <a:t>M3</a:t>
            </a:r>
          </a:p>
        </p:txBody>
      </p:sp>
      <p:sp>
        <p:nvSpPr>
          <p:cNvPr id="9225" name="Line 9"/>
          <p:cNvSpPr>
            <a:spLocks noChangeShapeType="1"/>
          </p:cNvSpPr>
          <p:nvPr/>
        </p:nvSpPr>
        <p:spPr bwMode="auto">
          <a:xfrm flipH="1">
            <a:off x="5911453" y="2571750"/>
            <a:ext cx="1125141" cy="1178719"/>
          </a:xfrm>
          <a:prstGeom prst="line">
            <a:avLst/>
          </a:prstGeom>
          <a:noFill/>
          <a:ln w="28440">
            <a:solidFill>
              <a:srgbClr val="99CC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35" tIns="45718" rIns="91435" bIns="45718"/>
          <a:lstStyle/>
          <a:p>
            <a:pPr>
              <a:defRPr/>
            </a:pPr>
            <a:endParaRPr lang="en-US"/>
          </a:p>
        </p:txBody>
      </p:sp>
      <p:sp>
        <p:nvSpPr>
          <p:cNvPr id="11" name="Line 9"/>
          <p:cNvSpPr>
            <a:spLocks noChangeShapeType="1"/>
          </p:cNvSpPr>
          <p:nvPr/>
        </p:nvSpPr>
        <p:spPr bwMode="auto">
          <a:xfrm>
            <a:off x="3018234" y="2357437"/>
            <a:ext cx="482203" cy="1232297"/>
          </a:xfrm>
          <a:prstGeom prst="line">
            <a:avLst/>
          </a:prstGeom>
          <a:noFill/>
          <a:ln w="28440">
            <a:solidFill>
              <a:srgbClr val="99CC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35" tIns="45718" rIns="91435" bIns="45718"/>
          <a:lstStyle/>
          <a:p>
            <a:pPr>
              <a:defRPr/>
            </a:pPr>
            <a:endParaRPr lang="en-US"/>
          </a:p>
        </p:txBody>
      </p:sp>
      <p:graphicFrame>
        <p:nvGraphicFramePr>
          <p:cNvPr id="12" name="Object 60"/>
          <p:cNvGraphicFramePr>
            <a:graphicFrameLocks noChangeAspect="1"/>
          </p:cNvGraphicFramePr>
          <p:nvPr>
            <p:extLst>
              <p:ext uri="{D42A27DB-BD31-4B8C-83A1-F6EECF244321}">
                <p14:modId xmlns:p14="http://schemas.microsoft.com/office/powerpoint/2010/main" val="1984326683"/>
              </p:ext>
            </p:extLst>
          </p:nvPr>
        </p:nvGraphicFramePr>
        <p:xfrm>
          <a:off x="553641" y="3911203"/>
          <a:ext cx="3315147" cy="2946797"/>
        </p:xfrm>
        <a:graphic>
          <a:graphicData uri="http://schemas.openxmlformats.org/presentationml/2006/ole">
            <mc:AlternateContent xmlns:mc="http://schemas.openxmlformats.org/markup-compatibility/2006">
              <mc:Choice xmlns:v="urn:schemas-microsoft-com:vml" Requires="v">
                <p:oleObj spid="_x0000_s127050" name="SPW 8.0 Graph" r:id="rId6" imgW="5514746" imgH="4903013" progId="SigmaPlotGraphicObject.7">
                  <p:embed/>
                </p:oleObj>
              </mc:Choice>
              <mc:Fallback>
                <p:oleObj name="SPW 8.0 Graph" r:id="rId6" imgW="5514746" imgH="4903013" progId="SigmaPlotGraphicObject.7">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3641" y="3911203"/>
                        <a:ext cx="3315147" cy="2946797"/>
                      </a:xfrm>
                      <a:prstGeom prst="rect">
                        <a:avLst/>
                      </a:prstGeom>
                      <a:noFill/>
                      <a:ln>
                        <a:noFill/>
                      </a:ln>
                      <a:effectLst/>
                      <a:extLst/>
                    </p:spPr>
                  </p:pic>
                </p:oleObj>
              </mc:Fallback>
            </mc:AlternateContent>
          </a:graphicData>
        </a:graphic>
      </p:graphicFrame>
      <p:sp>
        <p:nvSpPr>
          <p:cNvPr id="2" name="TextBox 1"/>
          <p:cNvSpPr txBox="1"/>
          <p:nvPr/>
        </p:nvSpPr>
        <p:spPr>
          <a:xfrm>
            <a:off x="767953" y="17860"/>
            <a:ext cx="7661672" cy="434252"/>
          </a:xfrm>
          <a:prstGeom prst="rect">
            <a:avLst/>
          </a:prstGeom>
          <a:solidFill>
            <a:schemeClr val="accent2">
              <a:lumMod val="20000"/>
              <a:lumOff val="80000"/>
            </a:schemeClr>
          </a:solidFill>
        </p:spPr>
        <p:txBody>
          <a:bodyPr wrap="square" lIns="64291" tIns="32146" rIns="64291" bIns="32146" rtlCol="0">
            <a:spAutoFit/>
          </a:bodyPr>
          <a:lstStyle/>
          <a:p>
            <a:r>
              <a:rPr lang="en-US" dirty="0"/>
              <a:t>M3 reflection is a Measure of Orientation of Myosin Heads</a:t>
            </a:r>
          </a:p>
        </p:txBody>
      </p:sp>
      <p:sp>
        <p:nvSpPr>
          <p:cNvPr id="3" name="TextBox 2"/>
          <p:cNvSpPr txBox="1"/>
          <p:nvPr/>
        </p:nvSpPr>
        <p:spPr>
          <a:xfrm>
            <a:off x="4089797" y="4071938"/>
            <a:ext cx="5054203" cy="2219356"/>
          </a:xfrm>
          <a:prstGeom prst="rect">
            <a:avLst/>
          </a:prstGeom>
          <a:noFill/>
        </p:spPr>
        <p:txBody>
          <a:bodyPr wrap="square" lIns="64291" tIns="32146" rIns="64291" bIns="32146" rtlCol="0">
            <a:spAutoFit/>
          </a:bodyPr>
          <a:lstStyle/>
          <a:p>
            <a:r>
              <a:rPr lang="en-US" sz="2000" b="1" dirty="0"/>
              <a:t>M3 reflection intensity is a sensitive measure of myosin head orientation</a:t>
            </a:r>
          </a:p>
          <a:p>
            <a:r>
              <a:rPr lang="en-US" sz="2000" b="1" dirty="0"/>
              <a:t>Strongest when heads are perpendicular to thick filament backbone</a:t>
            </a:r>
          </a:p>
          <a:p>
            <a:r>
              <a:rPr lang="en-US" sz="2000" b="1" dirty="0"/>
              <a:t>M3 intensity in diastole well correlated with maximum systolic force  (Farman et al 2011 AJPH 300:H2155)</a:t>
            </a:r>
          </a:p>
        </p:txBody>
      </p:sp>
      <p:sp>
        <p:nvSpPr>
          <p:cNvPr id="4" name="Slide Number Placeholder 3">
            <a:extLst>
              <a:ext uri="{FF2B5EF4-FFF2-40B4-BE49-F238E27FC236}">
                <a16:creationId xmlns:a16="http://schemas.microsoft.com/office/drawing/2014/main" id="{75D3A195-0CA6-EA43-BD2E-C0C86F703844}"/>
              </a:ext>
            </a:extLst>
          </p:cNvPr>
          <p:cNvSpPr>
            <a:spLocks noGrp="1"/>
          </p:cNvSpPr>
          <p:nvPr>
            <p:ph type="sldNum" idx="12"/>
          </p:nvPr>
        </p:nvSpPr>
        <p:spPr/>
        <p:txBody>
          <a:bodyPr/>
          <a:lstStyle/>
          <a:p>
            <a:pPr>
              <a:defRPr/>
            </a:pPr>
            <a:fld id="{9A2A5447-C4EB-C340-9B31-94E73AA550C9}" type="slidenum">
              <a:rPr lang="en-US" smtClean="0"/>
              <a:pPr>
                <a:defRPr/>
              </a:pPr>
              <a:t>51</a:t>
            </a:fld>
            <a:endParaRPr lang="en-US"/>
          </a:p>
        </p:txBody>
      </p:sp>
    </p:spTree>
    <p:extLst>
      <p:ext uri="{BB962C8B-B14F-4D97-AF65-F5344CB8AC3E}">
        <p14:creationId xmlns:p14="http://schemas.microsoft.com/office/powerpoint/2010/main" val="1574670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ChangeArrowheads="1"/>
          </p:cNvSpPr>
          <p:nvPr/>
        </p:nvSpPr>
        <p:spPr bwMode="auto">
          <a:xfrm>
            <a:off x="2824014" y="382861"/>
            <a:ext cx="3492624" cy="646286"/>
          </a:xfrm>
          <a:prstGeom prst="rect">
            <a:avLst/>
          </a:prstGeom>
          <a:solidFill>
            <a:srgbClr val="B5BAED"/>
          </a:solidFill>
          <a:ln>
            <a:noFill/>
          </a:ln>
          <a:effectLst>
            <a:outerShdw blurRad="63500" dist="107763" dir="2700000" algn="ctr" rotWithShape="0">
              <a:srgbClr val="3F000B">
                <a:alpha val="74998"/>
              </a:srgbClr>
            </a:outerShdw>
          </a:effectLst>
          <a:extLst>
            <a:ext uri="{91240B29-F687-4f45-9708-019B960494DF}">
              <a14:hiddenLine xmlns:a14="http://schemas.microsoft.com/office/drawing/2010/main" xmlns="" w="12700">
                <a:solidFill>
                  <a:schemeClr val="tx1"/>
                </a:solidFill>
                <a:miter lim="800000"/>
                <a:headEnd/>
                <a:tailEnd/>
              </a14:hiddenLine>
            </a:ext>
          </a:extLst>
        </p:spPr>
        <p:txBody>
          <a:bodyPr lIns="92070" tIns="46035" rIns="92070" bIns="46035" anchor="ctr"/>
          <a:lstStyle/>
          <a:p>
            <a:pPr algn="ctr">
              <a:defRPr/>
            </a:pPr>
            <a:r>
              <a:rPr lang="en-US" altLang="en-US" sz="2800">
                <a:latin typeface="Arial" charset="0"/>
              </a:rPr>
              <a:t>Conclusions</a:t>
            </a:r>
          </a:p>
        </p:txBody>
      </p:sp>
      <p:sp>
        <p:nvSpPr>
          <p:cNvPr id="296963" name="Rectangle 3"/>
          <p:cNvSpPr>
            <a:spLocks noChangeArrowheads="1"/>
          </p:cNvSpPr>
          <p:nvPr/>
        </p:nvSpPr>
        <p:spPr bwMode="auto">
          <a:xfrm>
            <a:off x="660797" y="1553766"/>
            <a:ext cx="8076902" cy="5545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marL="627031" indent="-627031">
              <a:spcBef>
                <a:spcPct val="40000"/>
              </a:spcBef>
              <a:buClr>
                <a:schemeClr val="bg2"/>
              </a:buClr>
              <a:buFont typeface="Wingdings" charset="0"/>
              <a:buChar char=""/>
              <a:defRPr/>
            </a:pPr>
            <a:r>
              <a:rPr kumimoji="1" lang="en-US" altLang="en-US" sz="2800" dirty="0">
                <a:solidFill>
                  <a:srgbClr val="1B1B1B"/>
                </a:solidFill>
                <a:latin typeface="Arial" charset="0"/>
              </a:rPr>
              <a:t>Myosin heads are closer to the thick filament backbone at long SL than short SL</a:t>
            </a:r>
          </a:p>
          <a:p>
            <a:pPr marL="627031" indent="-627031">
              <a:spcBef>
                <a:spcPct val="40000"/>
              </a:spcBef>
              <a:buClr>
                <a:schemeClr val="bg2"/>
              </a:buClr>
              <a:buFont typeface="Wingdings" charset="0"/>
              <a:buChar char=""/>
              <a:defRPr/>
            </a:pPr>
            <a:r>
              <a:rPr kumimoji="1" lang="en-US" altLang="en-US" sz="2800" dirty="0">
                <a:solidFill>
                  <a:srgbClr val="1B1B1B"/>
                </a:solidFill>
                <a:latin typeface="Arial" charset="0"/>
              </a:rPr>
              <a:t>Myosin heads are more perpendicular to the thick filament backbone at long SL than at short SL- better aligned with target zones on the thin filament?</a:t>
            </a:r>
          </a:p>
          <a:p>
            <a:pPr marL="948488" lvl="1" indent="-627031">
              <a:spcBef>
                <a:spcPct val="40000"/>
              </a:spcBef>
              <a:buClr>
                <a:schemeClr val="bg2"/>
              </a:buClr>
              <a:buFont typeface="Wingdings" charset="0"/>
              <a:buChar char=""/>
              <a:defRPr/>
            </a:pPr>
            <a:r>
              <a:rPr kumimoji="1" lang="en-US" altLang="en-US" sz="2800" dirty="0">
                <a:solidFill>
                  <a:srgbClr val="1B1B1B"/>
                </a:solidFill>
                <a:latin typeface="Arial" charset="0"/>
              </a:rPr>
              <a:t>This tendency correlated with increases in calcium sensitivity</a:t>
            </a:r>
          </a:p>
          <a:p>
            <a:pPr marL="627031" indent="-627031">
              <a:spcBef>
                <a:spcPct val="40000"/>
              </a:spcBef>
              <a:buClr>
                <a:schemeClr val="bg2"/>
              </a:buClr>
              <a:buFont typeface="Wingdings" charset="0"/>
              <a:buChar char=""/>
              <a:defRPr/>
            </a:pPr>
            <a:r>
              <a:rPr kumimoji="1" lang="en-US" altLang="en-US" sz="2800" dirty="0">
                <a:solidFill>
                  <a:srgbClr val="1B1B1B"/>
                </a:solidFill>
                <a:latin typeface="Arial" charset="0"/>
              </a:rPr>
              <a:t>Still have not identified a length sensor – What else is going on in the 2D patterns?</a:t>
            </a:r>
          </a:p>
          <a:p>
            <a:pPr marL="627031" indent="-627031">
              <a:spcBef>
                <a:spcPct val="40000"/>
              </a:spcBef>
              <a:buClr>
                <a:schemeClr val="bg2"/>
              </a:buClr>
              <a:buFont typeface="Wingdings" charset="0"/>
              <a:buChar char=""/>
              <a:defRPr/>
            </a:pPr>
            <a:endParaRPr kumimoji="1" lang="en-US" altLang="en-US" sz="2800" dirty="0">
              <a:solidFill>
                <a:srgbClr val="1B1B1B"/>
              </a:solidFill>
              <a:latin typeface="Arial" charset="0"/>
            </a:endParaRPr>
          </a:p>
        </p:txBody>
      </p:sp>
      <p:sp>
        <p:nvSpPr>
          <p:cNvPr id="2" name="Slide Number Placeholder 1">
            <a:extLst>
              <a:ext uri="{FF2B5EF4-FFF2-40B4-BE49-F238E27FC236}">
                <a16:creationId xmlns:a16="http://schemas.microsoft.com/office/drawing/2014/main" id="{35C8A62E-2875-444D-956C-2CB867395B12}"/>
              </a:ext>
            </a:extLst>
          </p:cNvPr>
          <p:cNvSpPr>
            <a:spLocks noGrp="1"/>
          </p:cNvSpPr>
          <p:nvPr>
            <p:ph type="sldNum" sz="quarter" idx="12"/>
          </p:nvPr>
        </p:nvSpPr>
        <p:spPr/>
        <p:txBody>
          <a:bodyPr/>
          <a:lstStyle/>
          <a:p>
            <a:pPr>
              <a:defRPr/>
            </a:pPr>
            <a:fld id="{310A61C0-5623-5449-8CDA-82E7EA462280}" type="slidenum">
              <a:rPr lang="en-US" smtClean="0"/>
              <a:pPr>
                <a:defRPr/>
              </a:pPr>
              <a:t>52</a:t>
            </a:fld>
            <a:endParaRPr lang="en-US"/>
          </a:p>
        </p:txBody>
      </p:sp>
    </p:spTree>
    <p:extLst>
      <p:ext uri="{BB962C8B-B14F-4D97-AF65-F5344CB8AC3E}">
        <p14:creationId xmlns:p14="http://schemas.microsoft.com/office/powerpoint/2010/main" val="288721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354" y="2743647"/>
            <a:ext cx="6172646" cy="320017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246" y="188640"/>
            <a:ext cx="3455789" cy="251370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92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8640"/>
            <a:ext cx="3455789" cy="251370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9220" name="Text Box 4"/>
          <p:cNvSpPr txBox="1">
            <a:spLocks noChangeArrowheads="1"/>
          </p:cNvSpPr>
          <p:nvPr/>
        </p:nvSpPr>
        <p:spPr bwMode="auto">
          <a:xfrm>
            <a:off x="4732735" y="4232672"/>
            <a:ext cx="1655341" cy="43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29953" tIns="65157" rIns="129953" bIns="651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defRPr/>
            </a:pPr>
            <a:r>
              <a:rPr lang="en-US" altLang="zh-TW" sz="2000" b="1" dirty="0"/>
              <a:t>T3</a:t>
            </a:r>
            <a:endParaRPr lang="en-US" sz="2000" b="1" dirty="0"/>
          </a:p>
        </p:txBody>
      </p:sp>
      <p:sp>
        <p:nvSpPr>
          <p:cNvPr id="9221" name="Text Box 5"/>
          <p:cNvSpPr txBox="1">
            <a:spLocks noChangeArrowheads="1"/>
          </p:cNvSpPr>
          <p:nvPr/>
        </p:nvSpPr>
        <p:spPr bwMode="auto">
          <a:xfrm>
            <a:off x="3125391" y="3053953"/>
            <a:ext cx="761256" cy="43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29953" tIns="65157" rIns="129953" bIns="65157">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defRPr/>
            </a:pPr>
            <a:r>
              <a:rPr lang="en-US" sz="2000" b="1" dirty="0"/>
              <a:t>M2</a:t>
            </a:r>
          </a:p>
        </p:txBody>
      </p:sp>
      <p:sp>
        <p:nvSpPr>
          <p:cNvPr id="9223" name="Rectangle 7"/>
          <p:cNvSpPr>
            <a:spLocks noChangeArrowheads="1"/>
          </p:cNvSpPr>
          <p:nvPr/>
        </p:nvSpPr>
        <p:spPr bwMode="auto">
          <a:xfrm>
            <a:off x="0" y="3857626"/>
            <a:ext cx="1843799" cy="8023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9995" tIns="46798" rIns="89995" bIns="46798">
            <a:spAutoFit/>
          </a:bodyPr>
          <a:lstStyle/>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200" b="1" dirty="0"/>
              <a:t>Slack (Red) </a:t>
            </a:r>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200" b="1" dirty="0" err="1"/>
              <a:t>Lmax</a:t>
            </a:r>
            <a:r>
              <a:rPr lang="en-US" sz="2200" b="1" dirty="0"/>
              <a:t> (Black</a:t>
            </a:r>
            <a:r>
              <a:rPr lang="en-US" b="1" dirty="0"/>
              <a:t>)</a:t>
            </a:r>
          </a:p>
        </p:txBody>
      </p:sp>
      <p:sp>
        <p:nvSpPr>
          <p:cNvPr id="9224" name="Line 8"/>
          <p:cNvSpPr>
            <a:spLocks noChangeShapeType="1"/>
          </p:cNvSpPr>
          <p:nvPr/>
        </p:nvSpPr>
        <p:spPr bwMode="auto">
          <a:xfrm flipH="1">
            <a:off x="3982641" y="1600647"/>
            <a:ext cx="2733601" cy="1506885"/>
          </a:xfrm>
          <a:prstGeom prst="line">
            <a:avLst/>
          </a:prstGeom>
          <a:noFill/>
          <a:ln w="38100" cmpd="sng">
            <a:solidFill>
              <a:srgbClr val="000000"/>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35" tIns="45718" rIns="91435" bIns="45718"/>
          <a:lstStyle/>
          <a:p>
            <a:pPr>
              <a:defRPr/>
            </a:pPr>
            <a:endParaRPr lang="en-US"/>
          </a:p>
        </p:txBody>
      </p:sp>
      <p:sp>
        <p:nvSpPr>
          <p:cNvPr id="9225" name="Line 9"/>
          <p:cNvSpPr>
            <a:spLocks noChangeShapeType="1"/>
          </p:cNvSpPr>
          <p:nvPr/>
        </p:nvSpPr>
        <p:spPr bwMode="auto">
          <a:xfrm flipH="1">
            <a:off x="5107782" y="1600647"/>
            <a:ext cx="1984623" cy="3167807"/>
          </a:xfrm>
          <a:prstGeom prst="line">
            <a:avLst/>
          </a:prstGeom>
          <a:noFill/>
          <a:ln w="38100" cmpd="sng">
            <a:solidFill>
              <a:schemeClr val="tx1"/>
            </a:solidFill>
            <a:miter lim="800000"/>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1435" tIns="45718" rIns="91435" bIns="45718"/>
          <a:lstStyle/>
          <a:p>
            <a:pPr>
              <a:defRPr/>
            </a:pPr>
            <a:endParaRPr lang="en-US"/>
          </a:p>
        </p:txBody>
      </p:sp>
      <p:sp>
        <p:nvSpPr>
          <p:cNvPr id="2" name="TextBox 1"/>
          <p:cNvSpPr txBox="1"/>
          <p:nvPr/>
        </p:nvSpPr>
        <p:spPr>
          <a:xfrm>
            <a:off x="178594" y="5947172"/>
            <a:ext cx="8679656" cy="757419"/>
          </a:xfrm>
          <a:prstGeom prst="rect">
            <a:avLst/>
          </a:prstGeom>
          <a:solidFill>
            <a:schemeClr val="accent2">
              <a:lumMod val="20000"/>
              <a:lumOff val="80000"/>
            </a:schemeClr>
          </a:solidFill>
        </p:spPr>
        <p:txBody>
          <a:bodyPr wrap="square" lIns="64291" tIns="32146" rIns="64291" bIns="32146" rtlCol="0">
            <a:spAutoFit/>
          </a:bodyPr>
          <a:lstStyle/>
          <a:p>
            <a:r>
              <a:rPr lang="en-US" sz="2200" b="1" dirty="0"/>
              <a:t>Meridian of pattern gives information from structures  along axes of filaments M2, M3,M6 -myosin, T3-troponin</a:t>
            </a:r>
          </a:p>
        </p:txBody>
      </p:sp>
      <p:sp>
        <p:nvSpPr>
          <p:cNvPr id="3" name="TextBox 2"/>
          <p:cNvSpPr txBox="1"/>
          <p:nvPr/>
        </p:nvSpPr>
        <p:spPr>
          <a:xfrm>
            <a:off x="4250531" y="3214688"/>
            <a:ext cx="535781" cy="372696"/>
          </a:xfrm>
          <a:prstGeom prst="rect">
            <a:avLst/>
          </a:prstGeom>
          <a:noFill/>
        </p:spPr>
        <p:txBody>
          <a:bodyPr wrap="square" lIns="64291" tIns="32146" rIns="64291" bIns="32146" rtlCol="0">
            <a:spAutoFit/>
          </a:bodyPr>
          <a:lstStyle/>
          <a:p>
            <a:r>
              <a:rPr lang="en-US" sz="2000" b="1" dirty="0">
                <a:latin typeface="+mn-lt"/>
              </a:rPr>
              <a:t>M3</a:t>
            </a:r>
          </a:p>
        </p:txBody>
      </p:sp>
      <p:cxnSp>
        <p:nvCxnSpPr>
          <p:cNvPr id="5" name="Straight Arrow Connector 4"/>
          <p:cNvCxnSpPr/>
          <p:nvPr/>
        </p:nvCxnSpPr>
        <p:spPr bwMode="auto">
          <a:xfrm flipH="1">
            <a:off x="4839891" y="1393031"/>
            <a:ext cx="535781" cy="1607344"/>
          </a:xfrm>
          <a:prstGeom prst="straightConnector1">
            <a:avLst/>
          </a:prstGeom>
          <a:solidFill>
            <a:srgbClr val="BBE0E3"/>
          </a:solid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TextBox 6"/>
          <p:cNvSpPr txBox="1"/>
          <p:nvPr/>
        </p:nvSpPr>
        <p:spPr>
          <a:xfrm>
            <a:off x="6875859" y="4393406"/>
            <a:ext cx="642938" cy="372696"/>
          </a:xfrm>
          <a:prstGeom prst="rect">
            <a:avLst/>
          </a:prstGeom>
          <a:noFill/>
        </p:spPr>
        <p:txBody>
          <a:bodyPr wrap="square" lIns="64291" tIns="32146" rIns="64291" bIns="32146" rtlCol="0">
            <a:spAutoFit/>
          </a:bodyPr>
          <a:lstStyle/>
          <a:p>
            <a:r>
              <a:rPr lang="en-US" sz="2000" b="1" dirty="0">
                <a:latin typeface="+mn-lt"/>
              </a:rPr>
              <a:t>M6</a:t>
            </a:r>
          </a:p>
        </p:txBody>
      </p:sp>
      <p:cxnSp>
        <p:nvCxnSpPr>
          <p:cNvPr id="9" name="Straight Arrow Connector 8"/>
          <p:cNvCxnSpPr/>
          <p:nvPr/>
        </p:nvCxnSpPr>
        <p:spPr bwMode="auto">
          <a:xfrm flipH="1">
            <a:off x="7304484" y="1714500"/>
            <a:ext cx="482203" cy="3321844"/>
          </a:xfrm>
          <a:prstGeom prst="straightConnector1">
            <a:avLst/>
          </a:prstGeom>
          <a:solidFill>
            <a:srgbClr val="BBE0E3"/>
          </a:solidFill>
          <a:ln w="38100" cap="flat" cmpd="sng" algn="ctr">
            <a:solidFill>
              <a:srgbClr val="00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Slide Number Placeholder 3">
            <a:extLst>
              <a:ext uri="{FF2B5EF4-FFF2-40B4-BE49-F238E27FC236}">
                <a16:creationId xmlns:a16="http://schemas.microsoft.com/office/drawing/2014/main" id="{87DB0B76-7FA3-8E4F-AB0C-B65278F9DAE6}"/>
              </a:ext>
            </a:extLst>
          </p:cNvPr>
          <p:cNvSpPr>
            <a:spLocks noGrp="1"/>
          </p:cNvSpPr>
          <p:nvPr>
            <p:ph type="sldNum" idx="12"/>
          </p:nvPr>
        </p:nvSpPr>
        <p:spPr/>
        <p:txBody>
          <a:bodyPr/>
          <a:lstStyle/>
          <a:p>
            <a:pPr>
              <a:defRPr/>
            </a:pPr>
            <a:fld id="{9A2A5447-C4EB-C340-9B31-94E73AA550C9}" type="slidenum">
              <a:rPr lang="en-US" smtClean="0"/>
              <a:pPr>
                <a:defRPr/>
              </a:pPr>
              <a:t>53</a:t>
            </a:fld>
            <a:endParaRPr lang="en-US"/>
          </a:p>
        </p:txBody>
      </p:sp>
    </p:spTree>
    <p:extLst>
      <p:ext uri="{BB962C8B-B14F-4D97-AF65-F5344CB8AC3E}">
        <p14:creationId xmlns:p14="http://schemas.microsoft.com/office/powerpoint/2010/main" val="39361424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ChangeArrowheads="1"/>
          </p:cNvSpPr>
          <p:nvPr/>
        </p:nvSpPr>
        <p:spPr bwMode="auto">
          <a:xfrm>
            <a:off x="553641" y="321469"/>
            <a:ext cx="8108156" cy="975568"/>
          </a:xfrm>
          <a:prstGeom prst="rect">
            <a:avLst/>
          </a:prstGeom>
          <a:solidFill>
            <a:schemeClr val="accent2">
              <a:lumMod val="20000"/>
              <a:lumOff val="80000"/>
            </a:schemeClr>
          </a:solidFill>
          <a:ln>
            <a:noFill/>
          </a:ln>
          <a:effectLst/>
          <a:extLst/>
        </p:spPr>
        <p:txBody>
          <a:bodyPr lIns="89995" tIns="46798" rIns="89995" bIns="46798" anchor="ctr"/>
          <a:lstStyle/>
          <a:p>
            <a:pPr algn="ct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altLang="zh-TW" sz="3100" b="1" dirty="0"/>
              <a:t>2nd order</a:t>
            </a:r>
            <a:r>
              <a:rPr lang="en-US" sz="3100" b="1" dirty="0"/>
              <a:t> myosin reflection intensity </a:t>
            </a:r>
          </a:p>
        </p:txBody>
      </p:sp>
      <p:sp>
        <p:nvSpPr>
          <p:cNvPr id="10242" name="Rectangle 2"/>
          <p:cNvSpPr>
            <a:spLocks noChangeArrowheads="1"/>
          </p:cNvSpPr>
          <p:nvPr/>
        </p:nvSpPr>
        <p:spPr bwMode="auto">
          <a:xfrm>
            <a:off x="446484" y="6159082"/>
            <a:ext cx="8300145" cy="402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nchor="ctr">
            <a:spAutoFit/>
          </a:bodyPr>
          <a:lstStyle/>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altLang="zh-TW" sz="2000" b="1" dirty="0"/>
              <a:t>Stretch : increased M2 intensity (~2.8 fold; p &lt; 0.05)</a:t>
            </a:r>
            <a:endParaRPr lang="en-US" sz="2000" b="1" dirty="0"/>
          </a:p>
        </p:txBody>
      </p:sp>
      <p:graphicFrame>
        <p:nvGraphicFramePr>
          <p:cNvPr id="154627" name="Object 3"/>
          <p:cNvGraphicFramePr>
            <a:graphicFrameLocks noChangeAspect="1"/>
          </p:cNvGraphicFramePr>
          <p:nvPr>
            <p:extLst>
              <p:ext uri="{D42A27DB-BD31-4B8C-83A1-F6EECF244321}">
                <p14:modId xmlns:p14="http://schemas.microsoft.com/office/powerpoint/2010/main" val="1824128594"/>
              </p:ext>
            </p:extLst>
          </p:nvPr>
        </p:nvGraphicFramePr>
        <p:xfrm>
          <a:off x="490329" y="1285876"/>
          <a:ext cx="4887575" cy="4505027"/>
        </p:xfrm>
        <a:graphic>
          <a:graphicData uri="http://schemas.openxmlformats.org/presentationml/2006/ole">
            <mc:AlternateContent xmlns:mc="http://schemas.openxmlformats.org/markup-compatibility/2006">
              <mc:Choice xmlns:v="urn:schemas-microsoft-com:vml" Requires="v">
                <p:oleObj spid="_x0000_s128074" r:id="rId4" imgW="5728931" imgH="5796507" progId="">
                  <p:embed/>
                </p:oleObj>
              </mc:Choice>
              <mc:Fallback>
                <p:oleObj r:id="rId4" imgW="5728931" imgH="5796507"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29" y="1285876"/>
                        <a:ext cx="4887575" cy="4505027"/>
                      </a:xfrm>
                      <a:prstGeom prst="rect">
                        <a:avLst/>
                      </a:prstGeom>
                      <a:noFill/>
                      <a:ln>
                        <a:noFill/>
                      </a:ln>
                      <a:effectLst/>
                      <a:extLst/>
                    </p:spPr>
                  </p:pic>
                </p:oleObj>
              </mc:Fallback>
            </mc:AlternateContent>
          </a:graphicData>
        </a:graphic>
      </p:graphicFrame>
      <p:sp>
        <p:nvSpPr>
          <p:cNvPr id="154628" name="TextBox 2"/>
          <p:cNvSpPr txBox="1">
            <a:spLocks noChangeArrowheads="1"/>
          </p:cNvSpPr>
          <p:nvPr/>
        </p:nvSpPr>
        <p:spPr bwMode="auto">
          <a:xfrm>
            <a:off x="5661422" y="1393031"/>
            <a:ext cx="3482578" cy="497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b="1" dirty="0">
                <a:solidFill>
                  <a:schemeClr val="tx1"/>
                </a:solidFill>
                <a:latin typeface="Arial" charset="0"/>
                <a:ea typeface="ＭＳ Ｐゴシック" charset="0"/>
                <a:cs typeface="ＭＳ Ｐゴシック" charset="0"/>
              </a:rPr>
              <a:t>The m2 reflection  is “forbidden” by helical symmetry</a:t>
            </a:r>
          </a:p>
          <a:p>
            <a:pPr eaLnBrk="1" hangingPunct="1"/>
            <a:endParaRPr lang="en-US" sz="2000" b="1" dirty="0">
              <a:solidFill>
                <a:schemeClr val="tx1"/>
              </a:solidFill>
              <a:latin typeface="Arial" charset="0"/>
              <a:ea typeface="ＭＳ Ｐゴシック" charset="0"/>
              <a:cs typeface="ＭＳ Ｐゴシック" charset="0"/>
            </a:endParaRPr>
          </a:p>
          <a:p>
            <a:pPr eaLnBrk="1" hangingPunct="1"/>
            <a:r>
              <a:rPr lang="en-US" altLang="zh-TW" sz="2000" b="1" dirty="0">
                <a:solidFill>
                  <a:schemeClr val="tx1"/>
                </a:solidFill>
                <a:latin typeface="Helvetica" charset="0"/>
                <a:cs typeface="Helvetica" charset="0"/>
              </a:rPr>
              <a:t>Must be a rearrangement of myosin heads between helically ordered and distorted regions on the surface of the thick filament (</a:t>
            </a:r>
            <a:r>
              <a:rPr lang="en-US" altLang="zh-TW" sz="2000" b="1" dirty="0" err="1">
                <a:solidFill>
                  <a:schemeClr val="tx1"/>
                </a:solidFill>
                <a:latin typeface="Helvetica" charset="0"/>
                <a:cs typeface="Helvetica" charset="0"/>
              </a:rPr>
              <a:t>Malinchik</a:t>
            </a:r>
            <a:r>
              <a:rPr lang="en-US" altLang="zh-TW" sz="2000" b="1" dirty="0">
                <a:solidFill>
                  <a:schemeClr val="tx1"/>
                </a:solidFill>
                <a:latin typeface="Helvetica" charset="0"/>
                <a:cs typeface="Helvetica" charset="0"/>
              </a:rPr>
              <a:t> &amp; </a:t>
            </a:r>
            <a:r>
              <a:rPr lang="en-US" altLang="zh-TW" sz="2000" b="1" dirty="0" err="1">
                <a:solidFill>
                  <a:schemeClr val="tx1"/>
                </a:solidFill>
                <a:latin typeface="Helvetica" charset="0"/>
                <a:cs typeface="Helvetica" charset="0"/>
              </a:rPr>
              <a:t>Lednev</a:t>
            </a:r>
            <a:r>
              <a:rPr lang="en-US" altLang="zh-TW" sz="2000" b="1" dirty="0">
                <a:solidFill>
                  <a:schemeClr val="tx1"/>
                </a:solidFill>
                <a:latin typeface="Helvetica" charset="0"/>
                <a:cs typeface="Helvetica" charset="0"/>
              </a:rPr>
              <a:t>, 1992) so that more distortion at longer lengths</a:t>
            </a:r>
          </a:p>
          <a:p>
            <a:pPr eaLnBrk="1" hangingPunct="1"/>
            <a:endParaRPr lang="en-US" altLang="zh-TW" sz="2000" b="1" dirty="0">
              <a:solidFill>
                <a:schemeClr val="tx1"/>
              </a:solidFill>
              <a:latin typeface="Helvetica" charset="0"/>
              <a:cs typeface="Helvetica" charset="0"/>
            </a:endParaRPr>
          </a:p>
          <a:p>
            <a:pPr eaLnBrk="1" hangingPunct="1"/>
            <a:r>
              <a:rPr lang="en-US" altLang="zh-TW" sz="2000" b="1" dirty="0">
                <a:solidFill>
                  <a:schemeClr val="tx1"/>
                </a:solidFill>
                <a:latin typeface="Helvetica" charset="0"/>
                <a:cs typeface="Helvetica" charset="0"/>
              </a:rPr>
              <a:t>Head arrangement is different at longer SL!</a:t>
            </a:r>
          </a:p>
          <a:p>
            <a:pPr eaLnBrk="1" hangingPunct="1"/>
            <a:endParaRPr lang="en-US" sz="1700" dirty="0">
              <a:solidFill>
                <a:schemeClr val="tx1"/>
              </a:solidFill>
              <a:latin typeface="Arial" charset="0"/>
              <a:ea typeface="ＭＳ Ｐゴシック" charset="0"/>
              <a:cs typeface="ＭＳ Ｐゴシック" charset="0"/>
            </a:endParaRPr>
          </a:p>
        </p:txBody>
      </p:sp>
      <p:sp>
        <p:nvSpPr>
          <p:cNvPr id="2" name="Slide Number Placeholder 1">
            <a:extLst>
              <a:ext uri="{FF2B5EF4-FFF2-40B4-BE49-F238E27FC236}">
                <a16:creationId xmlns:a16="http://schemas.microsoft.com/office/drawing/2014/main" id="{E0C7E60C-0F4C-A64D-BE46-59319904EB45}"/>
              </a:ext>
            </a:extLst>
          </p:cNvPr>
          <p:cNvSpPr>
            <a:spLocks noGrp="1"/>
          </p:cNvSpPr>
          <p:nvPr>
            <p:ph type="sldNum" idx="12"/>
          </p:nvPr>
        </p:nvSpPr>
        <p:spPr/>
        <p:txBody>
          <a:bodyPr/>
          <a:lstStyle/>
          <a:p>
            <a:pPr>
              <a:defRPr/>
            </a:pPr>
            <a:fld id="{9A2A5447-C4EB-C340-9B31-94E73AA550C9}" type="slidenum">
              <a:rPr lang="en-US" smtClean="0"/>
              <a:pPr>
                <a:defRPr/>
              </a:pPr>
              <a:t>54</a:t>
            </a:fld>
            <a:endParaRPr lang="en-US"/>
          </a:p>
        </p:txBody>
      </p:sp>
    </p:spTree>
    <p:extLst>
      <p:ext uri="{BB962C8B-B14F-4D97-AF65-F5344CB8AC3E}">
        <p14:creationId xmlns:p14="http://schemas.microsoft.com/office/powerpoint/2010/main" val="32445951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ChangeArrowheads="1"/>
          </p:cNvSpPr>
          <p:nvPr/>
        </p:nvSpPr>
        <p:spPr bwMode="auto">
          <a:xfrm>
            <a:off x="339328" y="214312"/>
            <a:ext cx="8001000" cy="1125141"/>
          </a:xfrm>
          <a:prstGeom prst="rect">
            <a:avLst/>
          </a:prstGeom>
          <a:solidFill>
            <a:schemeClr val="accent2">
              <a:lumMod val="20000"/>
              <a:lumOff val="80000"/>
            </a:schemeClr>
          </a:solidFill>
          <a:ln>
            <a:noFill/>
          </a:ln>
          <a:effectLst/>
          <a:extLst/>
        </p:spPr>
        <p:txBody>
          <a:bodyPr lIns="89995" tIns="46798" rIns="89995" bIns="46798" anchor="ctr"/>
          <a:lstStyle/>
          <a:p>
            <a:pPr algn="ct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3000" b="1" dirty="0"/>
              <a:t>3</a:t>
            </a:r>
            <a:r>
              <a:rPr lang="en-US" altLang="zh-TW" sz="3000" b="1" dirty="0"/>
              <a:t>rd</a:t>
            </a:r>
            <a:r>
              <a:rPr lang="en-US" sz="3000" b="1" dirty="0"/>
              <a:t> order troponin reflection intensity </a:t>
            </a:r>
          </a:p>
        </p:txBody>
      </p:sp>
      <p:sp>
        <p:nvSpPr>
          <p:cNvPr id="11266" name="Rectangle 2"/>
          <p:cNvSpPr>
            <a:spLocks noChangeArrowheads="1"/>
          </p:cNvSpPr>
          <p:nvPr/>
        </p:nvSpPr>
        <p:spPr bwMode="auto">
          <a:xfrm>
            <a:off x="704330" y="5950213"/>
            <a:ext cx="7993186" cy="4638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nchor="ctr">
            <a:spAutoFit/>
          </a:bodyPr>
          <a:lstStyle/>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altLang="zh-TW" b="1" dirty="0"/>
              <a:t>Stretch : Increased T3 intensity (~1.9 fold; p &lt; 0.05)</a:t>
            </a:r>
            <a:endParaRPr lang="en-US" b="1" dirty="0"/>
          </a:p>
        </p:txBody>
      </p:sp>
      <p:graphicFrame>
        <p:nvGraphicFramePr>
          <p:cNvPr id="156675" name="Object 3"/>
          <p:cNvGraphicFramePr>
            <a:graphicFrameLocks noChangeAspect="1"/>
          </p:cNvGraphicFramePr>
          <p:nvPr/>
        </p:nvGraphicFramePr>
        <p:xfrm>
          <a:off x="685354" y="1371824"/>
          <a:ext cx="3886646" cy="3885530"/>
        </p:xfrm>
        <a:graphic>
          <a:graphicData uri="http://schemas.openxmlformats.org/presentationml/2006/ole">
            <mc:AlternateContent xmlns:mc="http://schemas.openxmlformats.org/markup-compatibility/2006">
              <mc:Choice xmlns:v="urn:schemas-microsoft-com:vml" Requires="v">
                <p:oleObj spid="_x0000_s129098" r:id="rId4" imgW="5624763" imgH="5797629" progId="">
                  <p:embed/>
                </p:oleObj>
              </mc:Choice>
              <mc:Fallback>
                <p:oleObj r:id="rId4" imgW="5624763" imgH="579762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354" y="1371824"/>
                        <a:ext cx="3886646" cy="388553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56676" name="TextBox 1"/>
          <p:cNvSpPr txBox="1">
            <a:spLocks noChangeArrowheads="1"/>
          </p:cNvSpPr>
          <p:nvPr/>
        </p:nvSpPr>
        <p:spPr bwMode="auto">
          <a:xfrm>
            <a:off x="5107781" y="1660922"/>
            <a:ext cx="3482578" cy="35551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altLang="zh-TW" sz="2200" b="1">
                <a:solidFill>
                  <a:schemeClr val="tx1"/>
                </a:solidFill>
                <a:latin typeface="Arial" charset="0"/>
                <a:ea typeface="ＭＳ Ｐゴシック" charset="0"/>
                <a:cs typeface="ＭＳ Ｐゴシック" charset="0"/>
              </a:rPr>
              <a:t>Changes in the T3 reflection suggest changes in the orientation and position of the troponin complex </a:t>
            </a:r>
            <a:r>
              <a:rPr lang="en-US" sz="2200" b="1">
                <a:latin typeface="Arial" charset="0"/>
                <a:ea typeface="ＭＳ Ｐゴシック" charset="0"/>
                <a:cs typeface="ＭＳ Ｐゴシック" charset="0"/>
              </a:rPr>
              <a:t> </a:t>
            </a:r>
            <a:r>
              <a:rPr lang="en-US" sz="2200" b="1">
                <a:solidFill>
                  <a:schemeClr val="tx1"/>
                </a:solidFill>
                <a:latin typeface="Arial" charset="0"/>
                <a:ea typeface="ＭＳ Ｐゴシック" charset="0"/>
                <a:cs typeface="ＭＳ Ｐゴシック" charset="0"/>
              </a:rPr>
              <a:t>when the thin filament is stretched similar to that seen when muscles contract </a:t>
            </a:r>
            <a:r>
              <a:rPr lang="en-US" sz="2200" b="1">
                <a:latin typeface="Arial" charset="0"/>
                <a:ea typeface="ＭＳ Ｐゴシック" charset="0"/>
                <a:cs typeface="ＭＳ Ｐゴシック" charset="0"/>
              </a:rPr>
              <a:t>(Maéda et al., 1992)</a:t>
            </a:r>
            <a:endParaRPr lang="en-US" sz="2200" b="1">
              <a:solidFill>
                <a:schemeClr val="tx1"/>
              </a:solidFill>
              <a:latin typeface="Arial" charset="0"/>
              <a:ea typeface="ＭＳ Ｐゴシック" charset="0"/>
              <a:cs typeface="ＭＳ Ｐゴシック" charset="0"/>
            </a:endParaRPr>
          </a:p>
        </p:txBody>
      </p:sp>
      <p:sp>
        <p:nvSpPr>
          <p:cNvPr id="2" name="Slide Number Placeholder 1">
            <a:extLst>
              <a:ext uri="{FF2B5EF4-FFF2-40B4-BE49-F238E27FC236}">
                <a16:creationId xmlns:a16="http://schemas.microsoft.com/office/drawing/2014/main" id="{E6EE3712-4076-D445-9E85-66C588E67F38}"/>
              </a:ext>
            </a:extLst>
          </p:cNvPr>
          <p:cNvSpPr>
            <a:spLocks noGrp="1"/>
          </p:cNvSpPr>
          <p:nvPr>
            <p:ph type="sldNum" idx="12"/>
          </p:nvPr>
        </p:nvSpPr>
        <p:spPr/>
        <p:txBody>
          <a:bodyPr/>
          <a:lstStyle/>
          <a:p>
            <a:pPr>
              <a:defRPr/>
            </a:pPr>
            <a:fld id="{9A2A5447-C4EB-C340-9B31-94E73AA550C9}" type="slidenum">
              <a:rPr lang="en-US" smtClean="0"/>
              <a:pPr>
                <a:defRPr/>
              </a:pPr>
              <a:t>55</a:t>
            </a:fld>
            <a:endParaRPr lang="en-US"/>
          </a:p>
        </p:txBody>
      </p:sp>
    </p:spTree>
    <p:extLst>
      <p:ext uri="{BB962C8B-B14F-4D97-AF65-F5344CB8AC3E}">
        <p14:creationId xmlns:p14="http://schemas.microsoft.com/office/powerpoint/2010/main" val="10787787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ctrTitle"/>
          </p:nvPr>
        </p:nvSpPr>
        <p:spPr>
          <a:xfrm>
            <a:off x="1410890" y="589360"/>
            <a:ext cx="6215063" cy="698748"/>
          </a:xfrm>
          <a:solidFill>
            <a:schemeClr val="accent2">
              <a:lumMod val="20000"/>
              <a:lumOff val="80000"/>
            </a:schemeClr>
          </a:solidFill>
        </p:spPr>
        <p:txBody>
          <a:bodyPr/>
          <a:lstStyle/>
          <a:p>
            <a:pPr eaLnBrk="1" hangingPunct="1">
              <a:defRPr/>
            </a:pPr>
            <a:r>
              <a:rPr lang="en-US" sz="3200" b="1" dirty="0">
                <a:latin typeface="Helvetica"/>
                <a:ea typeface="ＭＳ Ｐゴシック" charset="0"/>
                <a:cs typeface="Helvetica"/>
              </a:rPr>
              <a:t>Strain in the Thick Filament May be the Length Sensor</a:t>
            </a:r>
            <a:endParaRPr lang="en-US" sz="3000" b="1" dirty="0">
              <a:latin typeface="Helvetica"/>
              <a:ea typeface="ＭＳ Ｐゴシック" charset="0"/>
              <a:cs typeface="Helvetica"/>
            </a:endParaRPr>
          </a:p>
        </p:txBody>
      </p:sp>
      <p:pic>
        <p:nvPicPr>
          <p:cNvPr id="151554" name="Picture 5"/>
          <p:cNvPicPr>
            <a:picLocks noChangeAspect="1"/>
          </p:cNvPicPr>
          <p:nvPr/>
        </p:nvPicPr>
        <p:blipFill>
          <a:blip r:embed="rId2">
            <a:extLst>
              <a:ext uri="{28A0092B-C50C-407E-A947-70E740481C1C}">
                <a14:useLocalDpi xmlns:a14="http://schemas.microsoft.com/office/drawing/2010/main" val="0"/>
              </a:ext>
            </a:extLst>
          </a:blip>
          <a:srcRect l="31017" t="19843" r="-1666" b="32515"/>
          <a:stretch>
            <a:fillRect/>
          </a:stretch>
        </p:blipFill>
        <p:spPr bwMode="auto">
          <a:xfrm>
            <a:off x="17860" y="1446609"/>
            <a:ext cx="6509820" cy="3696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5" name="TextBox 1"/>
          <p:cNvSpPr txBox="1">
            <a:spLocks noChangeArrowheads="1"/>
          </p:cNvSpPr>
          <p:nvPr/>
        </p:nvSpPr>
        <p:spPr bwMode="auto">
          <a:xfrm>
            <a:off x="875109" y="5411391"/>
            <a:ext cx="7500938" cy="9266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800" dirty="0"/>
              <a:t>Thick filaments extend slightly  (up to 0.3%) when sarcomeres stretched to longer lengths</a:t>
            </a:r>
          </a:p>
        </p:txBody>
      </p:sp>
      <p:sp>
        <p:nvSpPr>
          <p:cNvPr id="2" name="TextBox 1"/>
          <p:cNvSpPr txBox="1"/>
          <p:nvPr/>
        </p:nvSpPr>
        <p:spPr>
          <a:xfrm>
            <a:off x="6072188" y="1875234"/>
            <a:ext cx="2964656" cy="2402100"/>
          </a:xfrm>
          <a:prstGeom prst="rect">
            <a:avLst/>
          </a:prstGeom>
          <a:noFill/>
        </p:spPr>
        <p:txBody>
          <a:bodyPr wrap="square" lIns="64291" tIns="32146" rIns="64291" bIns="32146" rtlCol="0">
            <a:spAutoFit/>
          </a:bodyPr>
          <a:lstStyle/>
          <a:p>
            <a:r>
              <a:rPr lang="en-US" sz="2500" dirty="0"/>
              <a:t>The intensity of the m6 </a:t>
            </a:r>
            <a:r>
              <a:rPr lang="en-US" sz="2500" dirty="0" err="1"/>
              <a:t>meridional</a:t>
            </a:r>
            <a:r>
              <a:rPr lang="en-US" sz="2500" dirty="0"/>
              <a:t> reflection dominated by structures</a:t>
            </a:r>
          </a:p>
          <a:p>
            <a:r>
              <a:rPr lang="en-US" sz="2500" dirty="0"/>
              <a:t>In thick filament backbone</a:t>
            </a:r>
          </a:p>
        </p:txBody>
      </p:sp>
      <p:sp>
        <p:nvSpPr>
          <p:cNvPr id="3" name="Slide Number Placeholder 2">
            <a:extLst>
              <a:ext uri="{FF2B5EF4-FFF2-40B4-BE49-F238E27FC236}">
                <a16:creationId xmlns:a16="http://schemas.microsoft.com/office/drawing/2014/main" id="{9E456DC5-F82C-A04F-A81B-B8B9AE796F9E}"/>
              </a:ext>
            </a:extLst>
          </p:cNvPr>
          <p:cNvSpPr>
            <a:spLocks noGrp="1"/>
          </p:cNvSpPr>
          <p:nvPr>
            <p:ph type="sldNum" sz="quarter" idx="12"/>
          </p:nvPr>
        </p:nvSpPr>
        <p:spPr/>
        <p:txBody>
          <a:bodyPr/>
          <a:lstStyle/>
          <a:p>
            <a:pPr>
              <a:defRPr/>
            </a:pPr>
            <a:fld id="{D66F81E2-418B-8B4F-B172-C6F2AF01C707}" type="slidenum">
              <a:rPr lang="en-US" smtClean="0"/>
              <a:pPr>
                <a:defRPr/>
              </a:pPr>
              <a:t>56</a:t>
            </a:fld>
            <a:endParaRPr lang="en-US"/>
          </a:p>
        </p:txBody>
      </p:sp>
    </p:spTree>
    <p:extLst>
      <p:ext uri="{BB962C8B-B14F-4D97-AF65-F5344CB8AC3E}">
        <p14:creationId xmlns:p14="http://schemas.microsoft.com/office/powerpoint/2010/main" val="2412495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2"/>
          <p:cNvGrpSpPr>
            <a:grpSpLocks/>
          </p:cNvGrpSpPr>
          <p:nvPr/>
        </p:nvGrpSpPr>
        <p:grpSpPr bwMode="auto">
          <a:xfrm>
            <a:off x="339328" y="1714500"/>
            <a:ext cx="6697266" cy="4855162"/>
            <a:chOff x="888" y="1597"/>
            <a:chExt cx="1401" cy="1163"/>
          </a:xfrm>
        </p:grpSpPr>
        <p:sp>
          <p:nvSpPr>
            <p:cNvPr id="220163" name="AutoShape 3"/>
            <p:cNvSpPr>
              <a:spLocks noChangeAspect="1" noChangeArrowheads="1"/>
            </p:cNvSpPr>
            <p:nvPr/>
          </p:nvSpPr>
          <p:spPr bwMode="auto">
            <a:xfrm>
              <a:off x="1291" y="1836"/>
              <a:ext cx="973" cy="100"/>
            </a:xfrm>
            <a:prstGeom prst="roundRect">
              <a:avLst>
                <a:gd name="adj" fmla="val 16667"/>
              </a:avLst>
            </a:prstGeom>
            <a:solidFill>
              <a:srgbClr val="99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00358" name="Group 4"/>
            <p:cNvGrpSpPr>
              <a:grpSpLocks noChangeAspect="1"/>
            </p:cNvGrpSpPr>
            <p:nvPr/>
          </p:nvGrpSpPr>
          <p:grpSpPr bwMode="auto">
            <a:xfrm>
              <a:off x="1307" y="1819"/>
              <a:ext cx="84" cy="53"/>
              <a:chOff x="1744" y="3504"/>
              <a:chExt cx="200" cy="128"/>
            </a:xfrm>
          </p:grpSpPr>
          <p:sp>
            <p:nvSpPr>
              <p:cNvPr id="220165" name="Oval 5"/>
              <p:cNvSpPr>
                <a:spLocks noChangeAspect="1" noChangeArrowheads="1"/>
              </p:cNvSpPr>
              <p:nvPr/>
            </p:nvSpPr>
            <p:spPr bwMode="auto">
              <a:xfrm>
                <a:off x="1744" y="3504"/>
                <a:ext cx="48" cy="121"/>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166" name="Line 6"/>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59" name="Group 7"/>
            <p:cNvGrpSpPr>
              <a:grpSpLocks noChangeAspect="1"/>
            </p:cNvGrpSpPr>
            <p:nvPr/>
          </p:nvGrpSpPr>
          <p:grpSpPr bwMode="auto">
            <a:xfrm>
              <a:off x="1439" y="1819"/>
              <a:ext cx="84" cy="53"/>
              <a:chOff x="1744" y="3504"/>
              <a:chExt cx="200" cy="128"/>
            </a:xfrm>
          </p:grpSpPr>
          <p:sp>
            <p:nvSpPr>
              <p:cNvPr id="220168" name="Oval 8"/>
              <p:cNvSpPr>
                <a:spLocks noChangeAspect="1" noChangeArrowheads="1"/>
              </p:cNvSpPr>
              <p:nvPr/>
            </p:nvSpPr>
            <p:spPr bwMode="auto">
              <a:xfrm>
                <a:off x="1744" y="3504"/>
                <a:ext cx="48" cy="121"/>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169" name="Line 9"/>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60" name="Group 10"/>
            <p:cNvGrpSpPr>
              <a:grpSpLocks noChangeAspect="1"/>
            </p:cNvGrpSpPr>
            <p:nvPr/>
          </p:nvGrpSpPr>
          <p:grpSpPr bwMode="auto">
            <a:xfrm flipV="1">
              <a:off x="1341" y="1903"/>
              <a:ext cx="84" cy="53"/>
              <a:chOff x="1744" y="3504"/>
              <a:chExt cx="200" cy="128"/>
            </a:xfrm>
          </p:grpSpPr>
          <p:sp>
            <p:nvSpPr>
              <p:cNvPr id="220171" name="Oval 11"/>
              <p:cNvSpPr>
                <a:spLocks noChangeAspect="1" noChangeArrowheads="1"/>
              </p:cNvSpPr>
              <p:nvPr/>
            </p:nvSpPr>
            <p:spPr bwMode="auto">
              <a:xfrm>
                <a:off x="1744" y="3504"/>
                <a:ext cx="48" cy="121"/>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172" name="Line 12"/>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61" name="Group 13"/>
            <p:cNvGrpSpPr>
              <a:grpSpLocks noChangeAspect="1"/>
            </p:cNvGrpSpPr>
            <p:nvPr/>
          </p:nvGrpSpPr>
          <p:grpSpPr bwMode="auto">
            <a:xfrm flipV="1">
              <a:off x="1482" y="1899"/>
              <a:ext cx="84" cy="54"/>
              <a:chOff x="1744" y="3504"/>
              <a:chExt cx="200" cy="128"/>
            </a:xfrm>
          </p:grpSpPr>
          <p:sp>
            <p:nvSpPr>
              <p:cNvPr id="220174" name="Oval 14"/>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175" name="Line 15"/>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20176" name="Rectangle 16"/>
            <p:cNvSpPr>
              <a:spLocks noChangeAspect="1" noChangeArrowheads="1"/>
            </p:cNvSpPr>
            <p:nvPr/>
          </p:nvSpPr>
          <p:spPr bwMode="auto">
            <a:xfrm>
              <a:off x="1056" y="1706"/>
              <a:ext cx="48" cy="31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77" name="Rectangle 17"/>
            <p:cNvSpPr>
              <a:spLocks noChangeAspect="1" noChangeArrowheads="1"/>
            </p:cNvSpPr>
            <p:nvPr/>
          </p:nvSpPr>
          <p:spPr bwMode="auto">
            <a:xfrm>
              <a:off x="1056" y="1742"/>
              <a:ext cx="813" cy="29"/>
            </a:xfrm>
            <a:prstGeom prst="rect">
              <a:avLst/>
            </a:prstGeom>
            <a:solidFill>
              <a:srgbClr val="FF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78" name="Line 18"/>
            <p:cNvSpPr>
              <a:spLocks noChangeAspect="1" noChangeShapeType="1"/>
            </p:cNvSpPr>
            <p:nvPr/>
          </p:nvSpPr>
          <p:spPr bwMode="auto">
            <a:xfrm>
              <a:off x="1291" y="1889"/>
              <a:ext cx="973"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79" name="Line 19"/>
            <p:cNvSpPr>
              <a:spLocks noChangeAspect="1" noChangeShapeType="1"/>
            </p:cNvSpPr>
            <p:nvPr/>
          </p:nvSpPr>
          <p:spPr bwMode="auto">
            <a:xfrm>
              <a:off x="1056" y="1782"/>
              <a:ext cx="154"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80" name="Freeform 20"/>
            <p:cNvSpPr>
              <a:spLocks noChangeAspect="1"/>
            </p:cNvSpPr>
            <p:nvPr/>
          </p:nvSpPr>
          <p:spPr bwMode="auto">
            <a:xfrm>
              <a:off x="1207" y="1779"/>
              <a:ext cx="84" cy="116"/>
            </a:xfrm>
            <a:custGeom>
              <a:avLst/>
              <a:gdLst>
                <a:gd name="T0" fmla="*/ 8 w 200"/>
                <a:gd name="T1" fmla="*/ 6 h 277"/>
                <a:gd name="T2" fmla="*/ 88 w 200"/>
                <a:gd name="T3" fmla="*/ 14 h 277"/>
                <a:gd name="T4" fmla="*/ 64 w 200"/>
                <a:gd name="T5" fmla="*/ 86 h 277"/>
                <a:gd name="T6" fmla="*/ 0 w 200"/>
                <a:gd name="T7" fmla="*/ 134 h 277"/>
                <a:gd name="T8" fmla="*/ 64 w 200"/>
                <a:gd name="T9" fmla="*/ 166 h 277"/>
                <a:gd name="T10" fmla="*/ 144 w 200"/>
                <a:gd name="T11" fmla="*/ 126 h 277"/>
                <a:gd name="T12" fmla="*/ 96 w 200"/>
                <a:gd name="T13" fmla="*/ 102 h 277"/>
                <a:gd name="T14" fmla="*/ 152 w 200"/>
                <a:gd name="T15" fmla="*/ 46 h 277"/>
                <a:gd name="T16" fmla="*/ 160 w 200"/>
                <a:gd name="T17" fmla="*/ 126 h 277"/>
                <a:gd name="T18" fmla="*/ 152 w 200"/>
                <a:gd name="T19" fmla="*/ 190 h 277"/>
                <a:gd name="T20" fmla="*/ 88 w 200"/>
                <a:gd name="T21" fmla="*/ 206 h 277"/>
                <a:gd name="T22" fmla="*/ 144 w 200"/>
                <a:gd name="T23" fmla="*/ 270 h 277"/>
                <a:gd name="T24" fmla="*/ 200 w 200"/>
                <a:gd name="T25" fmla="*/ 25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277">
                  <a:moveTo>
                    <a:pt x="8" y="6"/>
                  </a:moveTo>
                  <a:cubicBezTo>
                    <a:pt x="43" y="3"/>
                    <a:pt x="78" y="0"/>
                    <a:pt x="88" y="14"/>
                  </a:cubicBezTo>
                  <a:cubicBezTo>
                    <a:pt x="97" y="27"/>
                    <a:pt x="78" y="66"/>
                    <a:pt x="64" y="86"/>
                  </a:cubicBezTo>
                  <a:cubicBezTo>
                    <a:pt x="49" y="105"/>
                    <a:pt x="0" y="120"/>
                    <a:pt x="0" y="134"/>
                  </a:cubicBezTo>
                  <a:cubicBezTo>
                    <a:pt x="0" y="147"/>
                    <a:pt x="40" y="167"/>
                    <a:pt x="64" y="166"/>
                  </a:cubicBezTo>
                  <a:cubicBezTo>
                    <a:pt x="88" y="164"/>
                    <a:pt x="138" y="136"/>
                    <a:pt x="144" y="126"/>
                  </a:cubicBezTo>
                  <a:cubicBezTo>
                    <a:pt x="149" y="115"/>
                    <a:pt x="94" y="115"/>
                    <a:pt x="96" y="102"/>
                  </a:cubicBezTo>
                  <a:cubicBezTo>
                    <a:pt x="97" y="88"/>
                    <a:pt x="141" y="42"/>
                    <a:pt x="152" y="46"/>
                  </a:cubicBezTo>
                  <a:cubicBezTo>
                    <a:pt x="162" y="50"/>
                    <a:pt x="160" y="102"/>
                    <a:pt x="160" y="126"/>
                  </a:cubicBezTo>
                  <a:cubicBezTo>
                    <a:pt x="160" y="150"/>
                    <a:pt x="163" y="176"/>
                    <a:pt x="152" y="190"/>
                  </a:cubicBezTo>
                  <a:cubicBezTo>
                    <a:pt x="140" y="203"/>
                    <a:pt x="89" y="192"/>
                    <a:pt x="88" y="206"/>
                  </a:cubicBezTo>
                  <a:cubicBezTo>
                    <a:pt x="86" y="219"/>
                    <a:pt x="125" y="262"/>
                    <a:pt x="144" y="270"/>
                  </a:cubicBezTo>
                  <a:cubicBezTo>
                    <a:pt x="162" y="277"/>
                    <a:pt x="181" y="265"/>
                    <a:pt x="200" y="254"/>
                  </a:cubicBezTo>
                </a:path>
              </a:pathLst>
            </a:custGeom>
            <a:noFill/>
            <a:ln w="1905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81" name="AutoShape 21"/>
            <p:cNvSpPr>
              <a:spLocks noChangeAspect="1" noChangeArrowheads="1"/>
            </p:cNvSpPr>
            <p:nvPr/>
          </p:nvSpPr>
          <p:spPr bwMode="auto">
            <a:xfrm>
              <a:off x="1271" y="2272"/>
              <a:ext cx="993" cy="104"/>
            </a:xfrm>
            <a:prstGeom prst="roundRect">
              <a:avLst>
                <a:gd name="adj" fmla="val 16667"/>
              </a:avLst>
            </a:prstGeom>
            <a:solidFill>
              <a:srgbClr val="99CC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00368" name="Group 22"/>
            <p:cNvGrpSpPr>
              <a:grpSpLocks noChangeAspect="1"/>
            </p:cNvGrpSpPr>
            <p:nvPr/>
          </p:nvGrpSpPr>
          <p:grpSpPr bwMode="auto">
            <a:xfrm>
              <a:off x="1307" y="2231"/>
              <a:ext cx="84" cy="54"/>
              <a:chOff x="1744" y="3504"/>
              <a:chExt cx="200" cy="128"/>
            </a:xfrm>
          </p:grpSpPr>
          <p:sp>
            <p:nvSpPr>
              <p:cNvPr id="220183" name="Oval 23"/>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184" name="Line 24"/>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69" name="Group 25"/>
            <p:cNvGrpSpPr>
              <a:grpSpLocks noChangeAspect="1"/>
            </p:cNvGrpSpPr>
            <p:nvPr/>
          </p:nvGrpSpPr>
          <p:grpSpPr bwMode="auto">
            <a:xfrm>
              <a:off x="1439" y="2245"/>
              <a:ext cx="84" cy="54"/>
              <a:chOff x="1744" y="3504"/>
              <a:chExt cx="200" cy="128"/>
            </a:xfrm>
          </p:grpSpPr>
          <p:sp>
            <p:nvSpPr>
              <p:cNvPr id="220186" name="Oval 26"/>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187" name="Line 27"/>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70" name="Group 28"/>
            <p:cNvGrpSpPr>
              <a:grpSpLocks noChangeAspect="1"/>
            </p:cNvGrpSpPr>
            <p:nvPr/>
          </p:nvGrpSpPr>
          <p:grpSpPr bwMode="auto">
            <a:xfrm flipV="1">
              <a:off x="1341" y="2356"/>
              <a:ext cx="84" cy="54"/>
              <a:chOff x="1744" y="3504"/>
              <a:chExt cx="200" cy="128"/>
            </a:xfrm>
          </p:grpSpPr>
          <p:sp>
            <p:nvSpPr>
              <p:cNvPr id="220189" name="Oval 29"/>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190" name="Line 30"/>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71" name="Group 31"/>
            <p:cNvGrpSpPr>
              <a:grpSpLocks noChangeAspect="1"/>
            </p:cNvGrpSpPr>
            <p:nvPr/>
          </p:nvGrpSpPr>
          <p:grpSpPr bwMode="auto">
            <a:xfrm flipV="1">
              <a:off x="1486" y="2359"/>
              <a:ext cx="84" cy="53"/>
              <a:chOff x="1744" y="3504"/>
              <a:chExt cx="200" cy="128"/>
            </a:xfrm>
          </p:grpSpPr>
          <p:sp>
            <p:nvSpPr>
              <p:cNvPr id="220192" name="Oval 32"/>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193" name="Line 33"/>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sp>
          <p:nvSpPr>
            <p:cNvPr id="220194" name="Rectangle 34"/>
            <p:cNvSpPr>
              <a:spLocks noChangeAspect="1" noChangeArrowheads="1"/>
            </p:cNvSpPr>
            <p:nvPr/>
          </p:nvSpPr>
          <p:spPr bwMode="auto">
            <a:xfrm>
              <a:off x="888" y="2166"/>
              <a:ext cx="48" cy="314"/>
            </a:xfrm>
            <a:prstGeom prst="rect">
              <a:avLst/>
            </a:prstGeom>
            <a:solidFill>
              <a:schemeClr val="bg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95" name="Rectangle 35"/>
            <p:cNvSpPr>
              <a:spLocks noChangeAspect="1" noChangeArrowheads="1"/>
            </p:cNvSpPr>
            <p:nvPr/>
          </p:nvSpPr>
          <p:spPr bwMode="auto">
            <a:xfrm>
              <a:off x="888" y="2202"/>
              <a:ext cx="813" cy="29"/>
            </a:xfrm>
            <a:prstGeom prst="rect">
              <a:avLst/>
            </a:prstGeom>
            <a:solidFill>
              <a:srgbClr val="FF66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96" name="Line 36"/>
            <p:cNvSpPr>
              <a:spLocks noChangeAspect="1" noChangeShapeType="1"/>
            </p:cNvSpPr>
            <p:nvPr/>
          </p:nvSpPr>
          <p:spPr bwMode="auto">
            <a:xfrm>
              <a:off x="1277" y="2322"/>
              <a:ext cx="987"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97" name="Line 37"/>
            <p:cNvSpPr>
              <a:spLocks noChangeAspect="1" noChangeShapeType="1"/>
            </p:cNvSpPr>
            <p:nvPr/>
          </p:nvSpPr>
          <p:spPr bwMode="auto">
            <a:xfrm>
              <a:off x="888" y="2242"/>
              <a:ext cx="154" cy="0"/>
            </a:xfrm>
            <a:prstGeom prst="line">
              <a:avLst/>
            </a:prstGeom>
            <a:noFill/>
            <a:ln w="381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98" name="Freeform 38"/>
            <p:cNvSpPr>
              <a:spLocks noChangeAspect="1"/>
            </p:cNvSpPr>
            <p:nvPr/>
          </p:nvSpPr>
          <p:spPr bwMode="auto">
            <a:xfrm>
              <a:off x="1039" y="2245"/>
              <a:ext cx="238" cy="77"/>
            </a:xfrm>
            <a:custGeom>
              <a:avLst/>
              <a:gdLst>
                <a:gd name="T0" fmla="*/ 0 w 568"/>
                <a:gd name="T1" fmla="*/ 0 h 184"/>
                <a:gd name="T2" fmla="*/ 152 w 568"/>
                <a:gd name="T3" fmla="*/ 16 h 184"/>
                <a:gd name="T4" fmla="*/ 208 w 568"/>
                <a:gd name="T5" fmla="*/ 32 h 184"/>
                <a:gd name="T6" fmla="*/ 248 w 568"/>
                <a:gd name="T7" fmla="*/ 40 h 184"/>
                <a:gd name="T8" fmla="*/ 328 w 568"/>
                <a:gd name="T9" fmla="*/ 64 h 184"/>
                <a:gd name="T10" fmla="*/ 368 w 568"/>
                <a:gd name="T11" fmla="*/ 80 h 184"/>
                <a:gd name="T12" fmla="*/ 400 w 568"/>
                <a:gd name="T13" fmla="*/ 88 h 184"/>
                <a:gd name="T14" fmla="*/ 424 w 568"/>
                <a:gd name="T15" fmla="*/ 120 h 184"/>
                <a:gd name="T16" fmla="*/ 472 w 568"/>
                <a:gd name="T17" fmla="*/ 144 h 184"/>
                <a:gd name="T18" fmla="*/ 488 w 568"/>
                <a:gd name="T19" fmla="*/ 152 h 184"/>
                <a:gd name="T20" fmla="*/ 520 w 568"/>
                <a:gd name="T21" fmla="*/ 160 h 184"/>
                <a:gd name="T22" fmla="*/ 520 w 568"/>
                <a:gd name="T23" fmla="*/ 168 h 184"/>
                <a:gd name="T24" fmla="*/ 568 w 568"/>
                <a:gd name="T25"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8" h="184">
                  <a:moveTo>
                    <a:pt x="0" y="0"/>
                  </a:moveTo>
                  <a:cubicBezTo>
                    <a:pt x="25" y="2"/>
                    <a:pt x="117" y="10"/>
                    <a:pt x="152" y="16"/>
                  </a:cubicBezTo>
                  <a:cubicBezTo>
                    <a:pt x="186" y="21"/>
                    <a:pt x="192" y="28"/>
                    <a:pt x="208" y="32"/>
                  </a:cubicBezTo>
                  <a:cubicBezTo>
                    <a:pt x="223" y="35"/>
                    <a:pt x="228" y="34"/>
                    <a:pt x="248" y="40"/>
                  </a:cubicBezTo>
                  <a:cubicBezTo>
                    <a:pt x="268" y="45"/>
                    <a:pt x="308" y="57"/>
                    <a:pt x="328" y="64"/>
                  </a:cubicBezTo>
                  <a:cubicBezTo>
                    <a:pt x="348" y="70"/>
                    <a:pt x="355" y="75"/>
                    <a:pt x="368" y="80"/>
                  </a:cubicBezTo>
                  <a:cubicBezTo>
                    <a:pt x="380" y="84"/>
                    <a:pt x="390" y="81"/>
                    <a:pt x="400" y="88"/>
                  </a:cubicBezTo>
                  <a:cubicBezTo>
                    <a:pt x="409" y="94"/>
                    <a:pt x="412" y="110"/>
                    <a:pt x="424" y="120"/>
                  </a:cubicBezTo>
                  <a:cubicBezTo>
                    <a:pt x="435" y="129"/>
                    <a:pt x="461" y="138"/>
                    <a:pt x="472" y="144"/>
                  </a:cubicBezTo>
                  <a:cubicBezTo>
                    <a:pt x="482" y="149"/>
                    <a:pt x="480" y="149"/>
                    <a:pt x="488" y="152"/>
                  </a:cubicBezTo>
                  <a:cubicBezTo>
                    <a:pt x="496" y="154"/>
                    <a:pt x="514" y="157"/>
                    <a:pt x="520" y="160"/>
                  </a:cubicBezTo>
                  <a:cubicBezTo>
                    <a:pt x="525" y="162"/>
                    <a:pt x="512" y="164"/>
                    <a:pt x="520" y="168"/>
                  </a:cubicBezTo>
                  <a:cubicBezTo>
                    <a:pt x="528" y="172"/>
                    <a:pt x="558" y="180"/>
                    <a:pt x="568" y="184"/>
                  </a:cubicBezTo>
                </a:path>
              </a:pathLst>
            </a:custGeom>
            <a:noFill/>
            <a:ln w="1905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199" name="Line 39"/>
            <p:cNvSpPr>
              <a:spLocks noChangeAspect="1" noChangeShapeType="1"/>
            </p:cNvSpPr>
            <p:nvPr/>
          </p:nvSpPr>
          <p:spPr bwMode="auto">
            <a:xfrm>
              <a:off x="1288" y="1916"/>
              <a:ext cx="0" cy="564"/>
            </a:xfrm>
            <a:prstGeom prst="line">
              <a:avLst/>
            </a:prstGeom>
            <a:noFill/>
            <a:ln w="9525">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00" name="Line 40"/>
            <p:cNvSpPr>
              <a:spLocks noChangeAspect="1" noChangeShapeType="1"/>
            </p:cNvSpPr>
            <p:nvPr/>
          </p:nvSpPr>
          <p:spPr bwMode="auto">
            <a:xfrm flipH="1">
              <a:off x="1778" y="1966"/>
              <a:ext cx="0" cy="192"/>
            </a:xfrm>
            <a:prstGeom prst="line">
              <a:avLst/>
            </a:prstGeom>
            <a:noFill/>
            <a:ln w="6350">
              <a:solidFill>
                <a:schemeClr val="tx1"/>
              </a:solidFill>
              <a:round/>
              <a:headEnd/>
              <a:tailEnd type="triangle"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01" name="Text Box 41"/>
            <p:cNvSpPr txBox="1">
              <a:spLocks noChangeAspect="1" noChangeArrowheads="1"/>
            </p:cNvSpPr>
            <p:nvPr/>
          </p:nvSpPr>
          <p:spPr bwMode="auto">
            <a:xfrm>
              <a:off x="1763" y="1973"/>
              <a:ext cx="347" cy="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1600"/>
                <a:t>Sarcomere stretch</a:t>
              </a:r>
              <a:endParaRPr lang="en-US" altLang="en-US" sz="1200"/>
            </a:p>
          </p:txBody>
        </p:sp>
        <p:sp>
          <p:nvSpPr>
            <p:cNvPr id="220202" name="Text Box 42"/>
            <p:cNvSpPr txBox="1">
              <a:spLocks noChangeAspect="1" noChangeArrowheads="1"/>
            </p:cNvSpPr>
            <p:nvPr/>
          </p:nvSpPr>
          <p:spPr bwMode="auto">
            <a:xfrm>
              <a:off x="1889" y="1728"/>
              <a:ext cx="292" cy="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1600"/>
                <a:t>Thick filament</a:t>
              </a:r>
              <a:endParaRPr lang="en-US" altLang="en-US" sz="1400"/>
            </a:p>
          </p:txBody>
        </p:sp>
        <p:sp>
          <p:nvSpPr>
            <p:cNvPr id="220203" name="Text Box 43"/>
            <p:cNvSpPr txBox="1">
              <a:spLocks noChangeAspect="1" noChangeArrowheads="1"/>
            </p:cNvSpPr>
            <p:nvPr/>
          </p:nvSpPr>
          <p:spPr bwMode="auto">
            <a:xfrm>
              <a:off x="1527" y="1634"/>
              <a:ext cx="259" cy="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1600"/>
                <a:t>thin filament</a:t>
              </a:r>
              <a:endParaRPr lang="en-US" altLang="en-US" sz="600"/>
            </a:p>
          </p:txBody>
        </p:sp>
        <p:sp>
          <p:nvSpPr>
            <p:cNvPr id="220204" name="Text Box 44"/>
            <p:cNvSpPr txBox="1">
              <a:spLocks noChangeAspect="1" noChangeArrowheads="1"/>
            </p:cNvSpPr>
            <p:nvPr/>
          </p:nvSpPr>
          <p:spPr bwMode="auto">
            <a:xfrm>
              <a:off x="954" y="1597"/>
              <a:ext cx="144" cy="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1600"/>
                <a:t>Z-line</a:t>
              </a:r>
              <a:endParaRPr lang="en-US" altLang="en-US" sz="700"/>
            </a:p>
          </p:txBody>
        </p:sp>
        <p:sp>
          <p:nvSpPr>
            <p:cNvPr id="220205" name="Oval 45"/>
            <p:cNvSpPr>
              <a:spLocks noChangeAspect="1" noChangeArrowheads="1"/>
            </p:cNvSpPr>
            <p:nvPr/>
          </p:nvSpPr>
          <p:spPr bwMode="auto">
            <a:xfrm>
              <a:off x="1045" y="2165"/>
              <a:ext cx="257" cy="224"/>
            </a:xfrm>
            <a:prstGeom prst="ellipse">
              <a:avLst/>
            </a:prstGeom>
            <a:noFill/>
            <a:ln w="317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06" name="Line 46"/>
            <p:cNvSpPr>
              <a:spLocks noChangeAspect="1" noChangeShapeType="1"/>
            </p:cNvSpPr>
            <p:nvPr/>
          </p:nvSpPr>
          <p:spPr bwMode="auto">
            <a:xfrm>
              <a:off x="1402" y="2532"/>
              <a:ext cx="218" cy="123"/>
            </a:xfrm>
            <a:prstGeom prst="line">
              <a:avLst/>
            </a:prstGeom>
            <a:noFill/>
            <a:ln w="6350">
              <a:solidFill>
                <a:schemeClr val="tx1"/>
              </a:solidFill>
              <a:round/>
              <a:headEnd type="triangl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07" name="Line 47"/>
            <p:cNvSpPr>
              <a:spLocks noChangeAspect="1" noChangeShapeType="1"/>
            </p:cNvSpPr>
            <p:nvPr/>
          </p:nvSpPr>
          <p:spPr bwMode="auto">
            <a:xfrm>
              <a:off x="1397" y="2666"/>
              <a:ext cx="223" cy="0"/>
            </a:xfrm>
            <a:prstGeom prst="line">
              <a:avLst/>
            </a:prstGeom>
            <a:noFill/>
            <a:ln w="6350">
              <a:solidFill>
                <a:schemeClr val="tx1"/>
              </a:solidFill>
              <a:round/>
              <a:headEnd type="triangl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08" name="Line 48"/>
            <p:cNvSpPr>
              <a:spLocks noChangeAspect="1" noChangeShapeType="1"/>
            </p:cNvSpPr>
            <p:nvPr/>
          </p:nvSpPr>
          <p:spPr bwMode="auto">
            <a:xfrm flipV="1">
              <a:off x="1631" y="2532"/>
              <a:ext cx="0" cy="117"/>
            </a:xfrm>
            <a:prstGeom prst="line">
              <a:avLst/>
            </a:prstGeom>
            <a:noFill/>
            <a:ln w="6350">
              <a:solidFill>
                <a:schemeClr val="tx1"/>
              </a:solidFill>
              <a:round/>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0209" name="Text Box 49"/>
            <p:cNvSpPr txBox="1">
              <a:spLocks noChangeAspect="1" noChangeArrowheads="1"/>
            </p:cNvSpPr>
            <p:nvPr/>
          </p:nvSpPr>
          <p:spPr bwMode="auto">
            <a:xfrm>
              <a:off x="1301" y="2442"/>
              <a:ext cx="60" cy="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1400"/>
                <a:t>F</a:t>
              </a:r>
              <a:endParaRPr lang="en-US" altLang="en-US" sz="900"/>
            </a:p>
          </p:txBody>
        </p:sp>
        <p:sp>
          <p:nvSpPr>
            <p:cNvPr id="220210" name="Text Box 50"/>
            <p:cNvSpPr txBox="1">
              <a:spLocks noChangeAspect="1" noChangeArrowheads="1"/>
            </p:cNvSpPr>
            <p:nvPr/>
          </p:nvSpPr>
          <p:spPr bwMode="auto">
            <a:xfrm>
              <a:off x="1622" y="2487"/>
              <a:ext cx="667" cy="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altLang="en-US" sz="1600"/>
                <a:t>F</a:t>
              </a:r>
              <a:r>
                <a:rPr lang="en-US" altLang="en-US" sz="1600" baseline="-25000"/>
                <a:t>r </a:t>
              </a:r>
              <a:r>
                <a:rPr lang="en-US" altLang="en-US" sz="1600"/>
                <a:t> (F times sin</a:t>
              </a:r>
              <a:r>
                <a:rPr lang="en-US" altLang="en-US" sz="1600">
                  <a:latin typeface="Symbol" charset="0"/>
                </a:rPr>
                <a:t>a)</a:t>
              </a:r>
              <a:endParaRPr lang="en-US" altLang="en-US" sz="1400">
                <a:latin typeface="Symbol" charset="0"/>
              </a:endParaRPr>
            </a:p>
          </p:txBody>
        </p:sp>
        <p:sp>
          <p:nvSpPr>
            <p:cNvPr id="220211" name="Text Box 51"/>
            <p:cNvSpPr txBox="1">
              <a:spLocks noChangeAspect="1" noChangeArrowheads="1"/>
            </p:cNvSpPr>
            <p:nvPr/>
          </p:nvSpPr>
          <p:spPr bwMode="auto">
            <a:xfrm>
              <a:off x="1369" y="2649"/>
              <a:ext cx="332" cy="1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1600"/>
                <a:t>F</a:t>
              </a:r>
              <a:r>
                <a:rPr lang="en-US" altLang="en-US" sz="1600" baseline="-25000"/>
                <a:t>l</a:t>
              </a:r>
              <a:r>
                <a:rPr lang="en-US" altLang="en-US" sz="1600"/>
                <a:t> (F times cos</a:t>
              </a:r>
              <a:r>
                <a:rPr lang="en-US" altLang="en-US" sz="1600">
                  <a:latin typeface="Symbol" charset="0"/>
                </a:rPr>
                <a:t>a)</a:t>
              </a:r>
              <a:endParaRPr lang="en-US" altLang="en-US" sz="1600"/>
            </a:p>
            <a:p>
              <a:pPr>
                <a:defRPr/>
              </a:pPr>
              <a:endParaRPr lang="en-US" altLang="en-US" sz="800"/>
            </a:p>
          </p:txBody>
        </p:sp>
        <p:sp>
          <p:nvSpPr>
            <p:cNvPr id="220212" name="Rectangle 52"/>
            <p:cNvSpPr>
              <a:spLocks noChangeAspect="1" noChangeArrowheads="1"/>
            </p:cNvSpPr>
            <p:nvPr/>
          </p:nvSpPr>
          <p:spPr bwMode="auto">
            <a:xfrm>
              <a:off x="1472" y="2589"/>
              <a:ext cx="50" cy="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ltLang="en-US" sz="700">
                  <a:latin typeface="Symbol" charset="0"/>
                </a:rPr>
                <a:t>a</a:t>
              </a:r>
            </a:p>
          </p:txBody>
        </p:sp>
        <p:sp>
          <p:nvSpPr>
            <p:cNvPr id="220213" name="Line 53"/>
            <p:cNvSpPr>
              <a:spLocks noChangeAspect="1" noChangeShapeType="1"/>
            </p:cNvSpPr>
            <p:nvPr/>
          </p:nvSpPr>
          <p:spPr bwMode="auto">
            <a:xfrm rot="-2008576">
              <a:off x="1248" y="2409"/>
              <a:ext cx="43" cy="157"/>
            </a:xfrm>
            <a:prstGeom prst="line">
              <a:avLst/>
            </a:prstGeom>
            <a:noFill/>
            <a:ln w="6350">
              <a:solidFill>
                <a:schemeClr val="tx1"/>
              </a:solidFill>
              <a:round/>
              <a:headEnd/>
              <a:tailEnd type="arrow" w="sm"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100392" name="Group 54"/>
            <p:cNvGrpSpPr>
              <a:grpSpLocks noChangeAspect="1"/>
            </p:cNvGrpSpPr>
            <p:nvPr/>
          </p:nvGrpSpPr>
          <p:grpSpPr bwMode="auto">
            <a:xfrm>
              <a:off x="1571" y="2235"/>
              <a:ext cx="84" cy="54"/>
              <a:chOff x="1744" y="3504"/>
              <a:chExt cx="200" cy="128"/>
            </a:xfrm>
          </p:grpSpPr>
          <p:sp>
            <p:nvSpPr>
              <p:cNvPr id="220215" name="Oval 55"/>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216" name="Line 56"/>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93" name="Group 57"/>
            <p:cNvGrpSpPr>
              <a:grpSpLocks noChangeAspect="1"/>
            </p:cNvGrpSpPr>
            <p:nvPr/>
          </p:nvGrpSpPr>
          <p:grpSpPr bwMode="auto">
            <a:xfrm>
              <a:off x="1703" y="2241"/>
              <a:ext cx="84" cy="54"/>
              <a:chOff x="1744" y="3504"/>
              <a:chExt cx="200" cy="128"/>
            </a:xfrm>
          </p:grpSpPr>
          <p:sp>
            <p:nvSpPr>
              <p:cNvPr id="220218" name="Oval 58"/>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219" name="Line 59"/>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94" name="Group 60"/>
            <p:cNvGrpSpPr>
              <a:grpSpLocks noChangeAspect="1"/>
            </p:cNvGrpSpPr>
            <p:nvPr/>
          </p:nvGrpSpPr>
          <p:grpSpPr bwMode="auto">
            <a:xfrm flipV="1">
              <a:off x="1605" y="2360"/>
              <a:ext cx="84" cy="54"/>
              <a:chOff x="1744" y="3504"/>
              <a:chExt cx="200" cy="128"/>
            </a:xfrm>
          </p:grpSpPr>
          <p:sp>
            <p:nvSpPr>
              <p:cNvPr id="220221" name="Oval 61"/>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222" name="Line 62"/>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95" name="Group 63"/>
            <p:cNvGrpSpPr>
              <a:grpSpLocks noChangeAspect="1"/>
            </p:cNvGrpSpPr>
            <p:nvPr/>
          </p:nvGrpSpPr>
          <p:grpSpPr bwMode="auto">
            <a:xfrm flipV="1">
              <a:off x="1750" y="2371"/>
              <a:ext cx="84" cy="53"/>
              <a:chOff x="1744" y="3504"/>
              <a:chExt cx="200" cy="128"/>
            </a:xfrm>
          </p:grpSpPr>
          <p:sp>
            <p:nvSpPr>
              <p:cNvPr id="220224" name="Oval 64"/>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225" name="Line 65"/>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96" name="Group 66"/>
            <p:cNvGrpSpPr>
              <a:grpSpLocks noChangeAspect="1"/>
            </p:cNvGrpSpPr>
            <p:nvPr/>
          </p:nvGrpSpPr>
          <p:grpSpPr bwMode="auto">
            <a:xfrm>
              <a:off x="1575" y="1819"/>
              <a:ext cx="84" cy="53"/>
              <a:chOff x="1744" y="3504"/>
              <a:chExt cx="200" cy="128"/>
            </a:xfrm>
          </p:grpSpPr>
          <p:sp>
            <p:nvSpPr>
              <p:cNvPr id="220227" name="Oval 67"/>
              <p:cNvSpPr>
                <a:spLocks noChangeAspect="1" noChangeArrowheads="1"/>
              </p:cNvSpPr>
              <p:nvPr/>
            </p:nvSpPr>
            <p:spPr bwMode="auto">
              <a:xfrm>
                <a:off x="1744" y="3504"/>
                <a:ext cx="48" cy="121"/>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228" name="Line 68"/>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97" name="Group 69"/>
            <p:cNvGrpSpPr>
              <a:grpSpLocks noChangeAspect="1"/>
            </p:cNvGrpSpPr>
            <p:nvPr/>
          </p:nvGrpSpPr>
          <p:grpSpPr bwMode="auto">
            <a:xfrm>
              <a:off x="1707" y="1819"/>
              <a:ext cx="84" cy="53"/>
              <a:chOff x="1744" y="3504"/>
              <a:chExt cx="200" cy="128"/>
            </a:xfrm>
          </p:grpSpPr>
          <p:sp>
            <p:nvSpPr>
              <p:cNvPr id="220230" name="Oval 70"/>
              <p:cNvSpPr>
                <a:spLocks noChangeAspect="1" noChangeArrowheads="1"/>
              </p:cNvSpPr>
              <p:nvPr/>
            </p:nvSpPr>
            <p:spPr bwMode="auto">
              <a:xfrm>
                <a:off x="1744" y="3504"/>
                <a:ext cx="48" cy="121"/>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ltLang="en-US" sz="1600"/>
              </a:p>
            </p:txBody>
          </p:sp>
          <p:sp>
            <p:nvSpPr>
              <p:cNvPr id="220231" name="Line 71"/>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98" name="Group 72"/>
            <p:cNvGrpSpPr>
              <a:grpSpLocks noChangeAspect="1"/>
            </p:cNvGrpSpPr>
            <p:nvPr/>
          </p:nvGrpSpPr>
          <p:grpSpPr bwMode="auto">
            <a:xfrm flipV="1">
              <a:off x="1609" y="1903"/>
              <a:ext cx="84" cy="53"/>
              <a:chOff x="1744" y="3504"/>
              <a:chExt cx="200" cy="128"/>
            </a:xfrm>
          </p:grpSpPr>
          <p:sp>
            <p:nvSpPr>
              <p:cNvPr id="220233" name="Oval 73"/>
              <p:cNvSpPr>
                <a:spLocks noChangeAspect="1" noChangeArrowheads="1"/>
              </p:cNvSpPr>
              <p:nvPr/>
            </p:nvSpPr>
            <p:spPr bwMode="auto">
              <a:xfrm>
                <a:off x="1744" y="3504"/>
                <a:ext cx="48" cy="121"/>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234" name="Line 74"/>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nvGrpSpPr>
            <p:cNvPr id="100399" name="Group 75"/>
            <p:cNvGrpSpPr>
              <a:grpSpLocks noChangeAspect="1"/>
            </p:cNvGrpSpPr>
            <p:nvPr/>
          </p:nvGrpSpPr>
          <p:grpSpPr bwMode="auto">
            <a:xfrm flipV="1">
              <a:off x="1750" y="1899"/>
              <a:ext cx="84" cy="54"/>
              <a:chOff x="1744" y="3504"/>
              <a:chExt cx="200" cy="128"/>
            </a:xfrm>
          </p:grpSpPr>
          <p:sp>
            <p:nvSpPr>
              <p:cNvPr id="220236" name="Oval 76"/>
              <p:cNvSpPr>
                <a:spLocks noChangeAspect="1" noChangeArrowheads="1"/>
              </p:cNvSpPr>
              <p:nvPr/>
            </p:nvSpPr>
            <p:spPr bwMode="auto">
              <a:xfrm>
                <a:off x="1744" y="3504"/>
                <a:ext cx="48" cy="120"/>
              </a:xfrm>
              <a:prstGeom prst="ellipse">
                <a:avLst/>
              </a:prstGeom>
              <a:solidFill>
                <a:srgbClr val="FF0000"/>
              </a:solidFill>
              <a:ln w="6350">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a:defRPr/>
                </a:pPr>
                <a:endParaRPr lang="en-US" altLang="en-US" sz="1600"/>
              </a:p>
            </p:txBody>
          </p:sp>
          <p:sp>
            <p:nvSpPr>
              <p:cNvPr id="220237" name="Line 77"/>
              <p:cNvSpPr>
                <a:spLocks noChangeAspect="1" noChangeShapeType="1"/>
              </p:cNvSpPr>
              <p:nvPr/>
            </p:nvSpPr>
            <p:spPr bwMode="auto">
              <a:xfrm>
                <a:off x="1776" y="3616"/>
                <a:ext cx="168" cy="1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220238" name="Text Box 78"/>
          <p:cNvSpPr txBox="1">
            <a:spLocks noChangeArrowheads="1"/>
          </p:cNvSpPr>
          <p:nvPr/>
        </p:nvSpPr>
        <p:spPr bwMode="auto">
          <a:xfrm>
            <a:off x="2210098" y="3657824"/>
            <a:ext cx="3580805" cy="4616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5" tIns="45718" rIns="91435" bIns="45718">
            <a:spAutoFit/>
          </a:bodyPr>
          <a:lstStyle/>
          <a:p>
            <a:pPr>
              <a:spcBef>
                <a:spcPct val="50000"/>
              </a:spcBef>
              <a:defRPr/>
            </a:pPr>
            <a:endParaRPr lang="en-US" altLang="en-US">
              <a:latin typeface="Times" charset="0"/>
            </a:endParaRPr>
          </a:p>
        </p:txBody>
      </p:sp>
      <p:sp>
        <p:nvSpPr>
          <p:cNvPr id="100355" name="TextBox 1"/>
          <p:cNvSpPr txBox="1">
            <a:spLocks noChangeArrowheads="1"/>
          </p:cNvSpPr>
          <p:nvPr/>
        </p:nvSpPr>
        <p:spPr bwMode="auto">
          <a:xfrm>
            <a:off x="446484" y="214313"/>
            <a:ext cx="8697516" cy="2003912"/>
          </a:xfrm>
          <a:prstGeom prst="rect">
            <a:avLst/>
          </a:prstGeom>
          <a:solidFill>
            <a:schemeClr val="accent2">
              <a:lumMod val="20000"/>
              <a:lumOff val="80000"/>
            </a:schemeClr>
          </a:solidFill>
          <a:ln>
            <a:noFill/>
          </a:ln>
          <a:extLst/>
        </p:spPr>
        <p:txBody>
          <a:bodyPr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b="1" dirty="0" err="1"/>
              <a:t>Titin</a:t>
            </a:r>
            <a:r>
              <a:rPr lang="en-US" b="1" dirty="0"/>
              <a:t> Based Passive Tension as the Source of Thick Filament Strain</a:t>
            </a:r>
          </a:p>
        </p:txBody>
      </p:sp>
      <p:sp>
        <p:nvSpPr>
          <p:cNvPr id="2" name="Slide Number Placeholder 1">
            <a:extLst>
              <a:ext uri="{FF2B5EF4-FFF2-40B4-BE49-F238E27FC236}">
                <a16:creationId xmlns:a16="http://schemas.microsoft.com/office/drawing/2014/main" id="{C2985302-C7CA-6A4C-A535-329B432A7F4E}"/>
              </a:ext>
            </a:extLst>
          </p:cNvPr>
          <p:cNvSpPr>
            <a:spLocks noGrp="1"/>
          </p:cNvSpPr>
          <p:nvPr>
            <p:ph type="sldNum" sz="quarter" idx="12"/>
          </p:nvPr>
        </p:nvSpPr>
        <p:spPr/>
        <p:txBody>
          <a:bodyPr/>
          <a:lstStyle/>
          <a:p>
            <a:pPr>
              <a:defRPr/>
            </a:pPr>
            <a:fld id="{310A61C0-5623-5449-8CDA-82E7EA462280}" type="slidenum">
              <a:rPr lang="en-US" smtClean="0"/>
              <a:pPr>
                <a:defRPr/>
              </a:pPr>
              <a:t>57</a:t>
            </a:fld>
            <a:endParaRPr lang="en-US"/>
          </a:p>
        </p:txBody>
      </p:sp>
    </p:spTree>
    <p:extLst>
      <p:ext uri="{BB962C8B-B14F-4D97-AF65-F5344CB8AC3E}">
        <p14:creationId xmlns:p14="http://schemas.microsoft.com/office/powerpoint/2010/main" val="5529668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96578" y="910828"/>
            <a:ext cx="822199" cy="351367"/>
          </a:xfrm>
          <a:prstGeom prst="rect">
            <a:avLst/>
          </a:prstGeom>
        </p:spPr>
      </p:pic>
      <p:grpSp>
        <p:nvGrpSpPr>
          <p:cNvPr id="15" name="Group 14"/>
          <p:cNvGrpSpPr/>
          <p:nvPr/>
        </p:nvGrpSpPr>
        <p:grpSpPr>
          <a:xfrm>
            <a:off x="487680" y="428625"/>
            <a:ext cx="2081392" cy="2276474"/>
            <a:chOff x="3390055" y="391055"/>
            <a:chExt cx="2081392" cy="2276474"/>
          </a:xfrm>
        </p:grpSpPr>
        <p:pic>
          <p:nvPicPr>
            <p:cNvPr id="5" name="Picture 4"/>
            <p:cNvPicPr>
              <a:picLocks noChangeAspect="1"/>
            </p:cNvPicPr>
            <p:nvPr/>
          </p:nvPicPr>
          <p:blipFill>
            <a:blip r:embed="rId3"/>
            <a:stretch>
              <a:fillRect/>
            </a:stretch>
          </p:blipFill>
          <p:spPr>
            <a:xfrm>
              <a:off x="3717307" y="721260"/>
              <a:ext cx="1754140" cy="1800000"/>
            </a:xfrm>
            <a:prstGeom prst="rect">
              <a:avLst/>
            </a:prstGeom>
          </p:spPr>
        </p:pic>
        <p:sp>
          <p:nvSpPr>
            <p:cNvPr id="7" name="Rectangle 6"/>
            <p:cNvSpPr/>
            <p:nvPr/>
          </p:nvSpPr>
          <p:spPr>
            <a:xfrm rot="16200000">
              <a:off x="2421095" y="1360015"/>
              <a:ext cx="2276474" cy="338554"/>
            </a:xfrm>
            <a:prstGeom prst="rect">
              <a:avLst/>
            </a:prstGeom>
          </p:spPr>
          <p:txBody>
            <a:bodyPr wrap="square">
              <a:spAutoFit/>
            </a:bodyPr>
            <a:lstStyle/>
            <a:p>
              <a:pPr algn="ctr"/>
              <a:r>
                <a:rPr lang="en-US" sz="1600" dirty="0"/>
                <a:t>passive F (</a:t>
              </a:r>
              <a:r>
                <a:rPr lang="en-US" sz="1600" dirty="0" err="1"/>
                <a:t>mN</a:t>
              </a:r>
              <a:r>
                <a:rPr lang="en-US" sz="1600" dirty="0"/>
                <a:t>/mm</a:t>
              </a:r>
              <a:r>
                <a:rPr lang="en-US" sz="1600" baseline="30000" dirty="0"/>
                <a:t>2</a:t>
              </a:r>
              <a:r>
                <a:rPr lang="en-US" sz="1600" dirty="0"/>
                <a:t>)</a:t>
              </a:r>
            </a:p>
          </p:txBody>
        </p:sp>
      </p:grpSp>
      <p:sp>
        <p:nvSpPr>
          <p:cNvPr id="8" name="Rectangle 7"/>
          <p:cNvSpPr/>
          <p:nvPr/>
        </p:nvSpPr>
        <p:spPr>
          <a:xfrm>
            <a:off x="928688" y="6501587"/>
            <a:ext cx="1406526" cy="338554"/>
          </a:xfrm>
          <a:prstGeom prst="rect">
            <a:avLst/>
          </a:prstGeom>
        </p:spPr>
        <p:txBody>
          <a:bodyPr wrap="square" lIns="91435" tIns="45718" rIns="91435" bIns="45718">
            <a:spAutoFit/>
          </a:bodyPr>
          <a:lstStyle/>
          <a:p>
            <a:pPr algn="ctr"/>
            <a:r>
              <a:rPr lang="en-US" sz="1600" dirty="0"/>
              <a:t>SL (µm)</a:t>
            </a:r>
          </a:p>
        </p:txBody>
      </p:sp>
      <p:grpSp>
        <p:nvGrpSpPr>
          <p:cNvPr id="16" name="Group 15"/>
          <p:cNvGrpSpPr/>
          <p:nvPr/>
        </p:nvGrpSpPr>
        <p:grpSpPr>
          <a:xfrm>
            <a:off x="326945" y="2678906"/>
            <a:ext cx="2099236" cy="1800000"/>
            <a:chOff x="3398964" y="2545546"/>
            <a:chExt cx="2099235" cy="1800000"/>
          </a:xfrm>
        </p:grpSpPr>
        <p:pic>
          <p:nvPicPr>
            <p:cNvPr id="4" name="Picture 3"/>
            <p:cNvPicPr>
              <a:picLocks noChangeAspect="1"/>
            </p:cNvPicPr>
            <p:nvPr/>
          </p:nvPicPr>
          <p:blipFill>
            <a:blip r:embed="rId4"/>
            <a:stretch>
              <a:fillRect/>
            </a:stretch>
          </p:blipFill>
          <p:spPr>
            <a:xfrm>
              <a:off x="3717307" y="2545546"/>
              <a:ext cx="1780892" cy="1800000"/>
            </a:xfrm>
            <a:prstGeom prst="rect">
              <a:avLst/>
            </a:prstGeom>
          </p:spPr>
        </p:pic>
        <p:sp>
          <p:nvSpPr>
            <p:cNvPr id="9" name="Rectangle 8"/>
            <p:cNvSpPr/>
            <p:nvPr/>
          </p:nvSpPr>
          <p:spPr>
            <a:xfrm rot="16200000">
              <a:off x="2828995" y="3201265"/>
              <a:ext cx="1478491" cy="338554"/>
            </a:xfrm>
            <a:prstGeom prst="rect">
              <a:avLst/>
            </a:prstGeom>
          </p:spPr>
          <p:txBody>
            <a:bodyPr wrap="square">
              <a:spAutoFit/>
            </a:bodyPr>
            <a:lstStyle/>
            <a:p>
              <a:pPr algn="ctr"/>
              <a:r>
                <a:rPr lang="en-US" sz="1600" dirty="0"/>
                <a:t>pCa</a:t>
              </a:r>
              <a:r>
                <a:rPr lang="en-US" sz="1600" baseline="-25000" dirty="0"/>
                <a:t>50</a:t>
              </a:r>
            </a:p>
          </p:txBody>
        </p:sp>
      </p:grpSp>
      <p:grpSp>
        <p:nvGrpSpPr>
          <p:cNvPr id="17" name="Group 16"/>
          <p:cNvGrpSpPr/>
          <p:nvPr/>
        </p:nvGrpSpPr>
        <p:grpSpPr>
          <a:xfrm>
            <a:off x="434102" y="4393407"/>
            <a:ext cx="2072868" cy="1956314"/>
            <a:chOff x="3398579" y="4223561"/>
            <a:chExt cx="2072868" cy="1956314"/>
          </a:xfrm>
        </p:grpSpPr>
        <p:pic>
          <p:nvPicPr>
            <p:cNvPr id="3" name="Picture 2"/>
            <p:cNvPicPr>
              <a:picLocks noChangeAspect="1"/>
            </p:cNvPicPr>
            <p:nvPr/>
          </p:nvPicPr>
          <p:blipFill>
            <a:blip r:embed="rId5"/>
            <a:stretch>
              <a:fillRect/>
            </a:stretch>
          </p:blipFill>
          <p:spPr>
            <a:xfrm>
              <a:off x="3717307" y="4379875"/>
              <a:ext cx="1754140" cy="1800000"/>
            </a:xfrm>
            <a:prstGeom prst="rect">
              <a:avLst/>
            </a:prstGeom>
          </p:spPr>
        </p:pic>
        <p:sp>
          <p:nvSpPr>
            <p:cNvPr id="10" name="Rectangle 9"/>
            <p:cNvSpPr/>
            <p:nvPr/>
          </p:nvSpPr>
          <p:spPr>
            <a:xfrm rot="16200000">
              <a:off x="2598166" y="5023974"/>
              <a:ext cx="1939379" cy="338554"/>
            </a:xfrm>
            <a:prstGeom prst="rect">
              <a:avLst/>
            </a:prstGeom>
          </p:spPr>
          <p:txBody>
            <a:bodyPr wrap="square">
              <a:spAutoFit/>
            </a:bodyPr>
            <a:lstStyle/>
            <a:p>
              <a:pPr algn="ctr"/>
              <a:r>
                <a:rPr lang="en-US" sz="1600" dirty="0"/>
                <a:t>active F (</a:t>
              </a:r>
              <a:r>
                <a:rPr lang="en-US" sz="1600" dirty="0" err="1"/>
                <a:t>mN</a:t>
              </a:r>
              <a:r>
                <a:rPr lang="en-US" sz="1600" dirty="0"/>
                <a:t>/mm</a:t>
              </a:r>
              <a:r>
                <a:rPr lang="en-US" sz="1600" baseline="30000" dirty="0"/>
                <a:t>2</a:t>
              </a:r>
              <a:r>
                <a:rPr lang="en-US" sz="1600" dirty="0"/>
                <a:t>)</a:t>
              </a:r>
            </a:p>
          </p:txBody>
        </p:sp>
      </p:grpSp>
      <p:sp>
        <p:nvSpPr>
          <p:cNvPr id="2" name="TextBox 1"/>
          <p:cNvSpPr txBox="1"/>
          <p:nvPr/>
        </p:nvSpPr>
        <p:spPr>
          <a:xfrm>
            <a:off x="4089797" y="1607344"/>
            <a:ext cx="4125516" cy="1911579"/>
          </a:xfrm>
          <a:prstGeom prst="rect">
            <a:avLst/>
          </a:prstGeom>
          <a:noFill/>
        </p:spPr>
        <p:txBody>
          <a:bodyPr wrap="square" lIns="64291" tIns="32146" rIns="64291" bIns="32146" rtlCol="0">
            <a:spAutoFit/>
          </a:bodyPr>
          <a:lstStyle/>
          <a:p>
            <a:r>
              <a:rPr lang="en-US" dirty="0"/>
              <a:t>Use N2BA-G  mutant rats with longer isoform of </a:t>
            </a:r>
            <a:r>
              <a:rPr lang="en-US" dirty="0" err="1"/>
              <a:t>titin</a:t>
            </a:r>
            <a:r>
              <a:rPr lang="en-US" dirty="0"/>
              <a:t> than WT</a:t>
            </a:r>
          </a:p>
          <a:p>
            <a:pPr marL="522368" indent="-522368">
              <a:buFont typeface="+mj-lt"/>
              <a:buAutoNum type="arabicPeriod"/>
            </a:pPr>
            <a:r>
              <a:rPr lang="en-US" dirty="0"/>
              <a:t>Much less passive force</a:t>
            </a:r>
          </a:p>
          <a:p>
            <a:pPr marL="522368" indent="-522368">
              <a:buFont typeface="+mj-lt"/>
              <a:buAutoNum type="arabicPeriod"/>
            </a:pPr>
            <a:r>
              <a:rPr lang="en-US" dirty="0"/>
              <a:t>No LDA</a:t>
            </a:r>
          </a:p>
          <a:p>
            <a:pPr marL="522368" indent="-522368">
              <a:buAutoNum type="arabicPeriod"/>
            </a:pPr>
            <a:r>
              <a:rPr lang="en-US" dirty="0"/>
              <a:t>Much less peak active force</a:t>
            </a:r>
          </a:p>
        </p:txBody>
      </p:sp>
      <p:sp>
        <p:nvSpPr>
          <p:cNvPr id="18" name="TextBox 17"/>
          <p:cNvSpPr txBox="1"/>
          <p:nvPr/>
        </p:nvSpPr>
        <p:spPr>
          <a:xfrm>
            <a:off x="4089797" y="5411391"/>
            <a:ext cx="4661297" cy="803584"/>
          </a:xfrm>
          <a:prstGeom prst="rect">
            <a:avLst/>
          </a:prstGeom>
          <a:noFill/>
        </p:spPr>
        <p:txBody>
          <a:bodyPr wrap="square" lIns="64291" tIns="32146" rIns="64291" bIns="32146" rtlCol="0">
            <a:spAutoFit/>
          </a:bodyPr>
          <a:lstStyle/>
          <a:p>
            <a:r>
              <a:rPr lang="en-US" dirty="0">
                <a:solidFill>
                  <a:schemeClr val="tx1"/>
                </a:solidFill>
              </a:rPr>
              <a:t>Greaser et al., J Mol Cell Cardiol. </a:t>
            </a:r>
            <a:r>
              <a:rPr lang="en-US" dirty="0"/>
              <a:t>44(6):983-91 2008 </a:t>
            </a:r>
          </a:p>
        </p:txBody>
      </p:sp>
      <p:sp>
        <p:nvSpPr>
          <p:cNvPr id="12" name="TextBox 11"/>
          <p:cNvSpPr txBox="1"/>
          <p:nvPr/>
        </p:nvSpPr>
        <p:spPr>
          <a:xfrm>
            <a:off x="3178969" y="267891"/>
            <a:ext cx="5625703" cy="1103667"/>
          </a:xfrm>
          <a:prstGeom prst="rect">
            <a:avLst/>
          </a:prstGeom>
          <a:noFill/>
        </p:spPr>
        <p:txBody>
          <a:bodyPr wrap="square" lIns="64291" tIns="32146" rIns="64291" bIns="32146" rtlCol="0">
            <a:spAutoFit/>
          </a:bodyPr>
          <a:lstStyle/>
          <a:p>
            <a:r>
              <a:rPr lang="en-US" sz="3400" b="1" dirty="0"/>
              <a:t>Testing the </a:t>
            </a:r>
            <a:r>
              <a:rPr lang="en-US" sz="3400" b="1" dirty="0" err="1"/>
              <a:t>titin</a:t>
            </a:r>
            <a:r>
              <a:rPr lang="en-US" sz="3400" b="1" dirty="0"/>
              <a:t>-based tension hypothesis:</a:t>
            </a:r>
          </a:p>
        </p:txBody>
      </p:sp>
      <p:sp>
        <p:nvSpPr>
          <p:cNvPr id="11" name="Slide Number Placeholder 10">
            <a:extLst>
              <a:ext uri="{FF2B5EF4-FFF2-40B4-BE49-F238E27FC236}">
                <a16:creationId xmlns:a16="http://schemas.microsoft.com/office/drawing/2014/main" id="{FF8CF783-47F0-9146-9363-EFE279083552}"/>
              </a:ext>
            </a:extLst>
          </p:cNvPr>
          <p:cNvSpPr>
            <a:spLocks noGrp="1"/>
          </p:cNvSpPr>
          <p:nvPr>
            <p:ph type="sldNum" sz="quarter" idx="12"/>
          </p:nvPr>
        </p:nvSpPr>
        <p:spPr/>
        <p:txBody>
          <a:bodyPr/>
          <a:lstStyle/>
          <a:p>
            <a:pPr>
              <a:defRPr/>
            </a:pPr>
            <a:fld id="{6B4EC7F8-98FC-964D-98DF-CACE04375740}" type="slidenum">
              <a:rPr lang="en-US" smtClean="0"/>
              <a:pPr>
                <a:defRPr/>
              </a:pPr>
              <a:t>58</a:t>
            </a:fld>
            <a:endParaRPr lang="en-US"/>
          </a:p>
        </p:txBody>
      </p:sp>
    </p:spTree>
    <p:extLst>
      <p:ext uri="{BB962C8B-B14F-4D97-AF65-F5344CB8AC3E}">
        <p14:creationId xmlns:p14="http://schemas.microsoft.com/office/powerpoint/2010/main" val="844114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4736991" y="2163252"/>
            <a:ext cx="3811456" cy="3923999"/>
          </a:xfrm>
          <a:prstGeom prst="rect">
            <a:avLst/>
          </a:prstGeom>
        </p:spPr>
      </p:pic>
      <p:pic>
        <p:nvPicPr>
          <p:cNvPr id="2" name="Picture 1"/>
          <p:cNvPicPr>
            <a:picLocks noChangeAspect="1"/>
          </p:cNvPicPr>
          <p:nvPr/>
        </p:nvPicPr>
        <p:blipFill>
          <a:blip r:embed="rId3"/>
          <a:stretch>
            <a:fillRect/>
          </a:stretch>
        </p:blipFill>
        <p:spPr>
          <a:xfrm>
            <a:off x="4736992" y="-781112"/>
            <a:ext cx="3811455" cy="3923994"/>
          </a:xfrm>
          <a:prstGeom prst="rect">
            <a:avLst/>
          </a:prstGeom>
        </p:spPr>
      </p:pic>
      <p:sp>
        <p:nvSpPr>
          <p:cNvPr id="3" name="TextBox 2"/>
          <p:cNvSpPr txBox="1"/>
          <p:nvPr/>
        </p:nvSpPr>
        <p:spPr>
          <a:xfrm rot="16200000">
            <a:off x="3681646" y="1304228"/>
            <a:ext cx="2742584" cy="400110"/>
          </a:xfrm>
          <a:prstGeom prst="rect">
            <a:avLst/>
          </a:prstGeom>
          <a:noFill/>
        </p:spPr>
        <p:txBody>
          <a:bodyPr wrap="square" lIns="91435" tIns="45718" rIns="91435" bIns="45718" rtlCol="0">
            <a:spAutoFit/>
          </a:bodyPr>
          <a:lstStyle/>
          <a:p>
            <a:pPr algn="ctr"/>
            <a:r>
              <a:rPr lang="en-US" sz="2000" dirty="0"/>
              <a:t>Lattice spacing (nm)</a:t>
            </a:r>
          </a:p>
        </p:txBody>
      </p:sp>
      <p:sp>
        <p:nvSpPr>
          <p:cNvPr id="4" name="TextBox 3"/>
          <p:cNvSpPr txBox="1"/>
          <p:nvPr/>
        </p:nvSpPr>
        <p:spPr>
          <a:xfrm>
            <a:off x="5614132" y="56714"/>
            <a:ext cx="1501122" cy="461661"/>
          </a:xfrm>
          <a:prstGeom prst="rect">
            <a:avLst/>
          </a:prstGeom>
          <a:noFill/>
        </p:spPr>
        <p:txBody>
          <a:bodyPr wrap="none" lIns="91435" tIns="45718" rIns="91435" bIns="45718" rtlCol="0">
            <a:spAutoFit/>
          </a:bodyPr>
          <a:lstStyle/>
          <a:p>
            <a:pPr algn="ctr"/>
            <a:r>
              <a:rPr lang="en-US" dirty="0"/>
              <a:t>Wild-Type</a:t>
            </a:r>
          </a:p>
        </p:txBody>
      </p:sp>
      <p:sp>
        <p:nvSpPr>
          <p:cNvPr id="5" name="TextBox 4"/>
          <p:cNvSpPr txBox="1"/>
          <p:nvPr/>
        </p:nvSpPr>
        <p:spPr>
          <a:xfrm>
            <a:off x="7595816" y="66667"/>
            <a:ext cx="1043865" cy="461661"/>
          </a:xfrm>
          <a:prstGeom prst="rect">
            <a:avLst/>
          </a:prstGeom>
          <a:noFill/>
        </p:spPr>
        <p:txBody>
          <a:bodyPr wrap="none" lIns="91435" tIns="45718" rIns="91435" bIns="45718" rtlCol="0">
            <a:spAutoFit/>
          </a:bodyPr>
          <a:lstStyle/>
          <a:p>
            <a:pPr algn="ctr"/>
            <a:r>
              <a:rPr lang="en-US" dirty="0"/>
              <a:t>mutant</a:t>
            </a:r>
          </a:p>
        </p:txBody>
      </p:sp>
      <p:grpSp>
        <p:nvGrpSpPr>
          <p:cNvPr id="6" name="Group 5"/>
          <p:cNvGrpSpPr/>
          <p:nvPr/>
        </p:nvGrpSpPr>
        <p:grpSpPr>
          <a:xfrm>
            <a:off x="5502302" y="5872368"/>
            <a:ext cx="1228685" cy="492230"/>
            <a:chOff x="5807049" y="4450435"/>
            <a:chExt cx="1228685" cy="492230"/>
          </a:xfrm>
        </p:grpSpPr>
        <p:sp>
          <p:nvSpPr>
            <p:cNvPr id="7" name="Rectangle 6"/>
            <p:cNvSpPr/>
            <p:nvPr/>
          </p:nvSpPr>
          <p:spPr>
            <a:xfrm rot="18900000">
              <a:off x="5807049" y="4481000"/>
              <a:ext cx="800219" cy="461665"/>
            </a:xfrm>
            <a:prstGeom prst="rect">
              <a:avLst/>
            </a:prstGeom>
          </p:spPr>
          <p:txBody>
            <a:bodyPr wrap="none">
              <a:spAutoFit/>
            </a:bodyPr>
            <a:lstStyle/>
            <a:p>
              <a:pPr algn="r"/>
              <a:r>
                <a:rPr lang="en-US" dirty="0"/>
                <a:t>short</a:t>
              </a:r>
            </a:p>
          </p:txBody>
        </p:sp>
        <p:sp>
          <p:nvSpPr>
            <p:cNvPr id="8" name="Rectangle 7"/>
            <p:cNvSpPr/>
            <p:nvPr/>
          </p:nvSpPr>
          <p:spPr>
            <a:xfrm rot="18900000">
              <a:off x="6303893" y="4450435"/>
              <a:ext cx="731841" cy="461665"/>
            </a:xfrm>
            <a:prstGeom prst="rect">
              <a:avLst/>
            </a:prstGeom>
          </p:spPr>
          <p:txBody>
            <a:bodyPr wrap="none">
              <a:spAutoFit/>
            </a:bodyPr>
            <a:lstStyle/>
            <a:p>
              <a:pPr algn="r"/>
              <a:r>
                <a:rPr lang="en-US" dirty="0"/>
                <a:t>long</a:t>
              </a:r>
            </a:p>
          </p:txBody>
        </p:sp>
      </p:grpSp>
      <p:grpSp>
        <p:nvGrpSpPr>
          <p:cNvPr id="9" name="Group 8"/>
          <p:cNvGrpSpPr/>
          <p:nvPr/>
        </p:nvGrpSpPr>
        <p:grpSpPr>
          <a:xfrm>
            <a:off x="7016577" y="5880835"/>
            <a:ext cx="1228685" cy="492230"/>
            <a:chOff x="5807049" y="4450435"/>
            <a:chExt cx="1228685" cy="492230"/>
          </a:xfrm>
        </p:grpSpPr>
        <p:sp>
          <p:nvSpPr>
            <p:cNvPr id="10" name="Rectangle 9"/>
            <p:cNvSpPr/>
            <p:nvPr/>
          </p:nvSpPr>
          <p:spPr>
            <a:xfrm rot="18900000">
              <a:off x="5807049" y="4481000"/>
              <a:ext cx="800219" cy="461665"/>
            </a:xfrm>
            <a:prstGeom prst="rect">
              <a:avLst/>
            </a:prstGeom>
          </p:spPr>
          <p:txBody>
            <a:bodyPr wrap="none">
              <a:spAutoFit/>
            </a:bodyPr>
            <a:lstStyle/>
            <a:p>
              <a:pPr algn="r"/>
              <a:r>
                <a:rPr lang="en-US" dirty="0"/>
                <a:t>short</a:t>
              </a:r>
            </a:p>
          </p:txBody>
        </p:sp>
        <p:sp>
          <p:nvSpPr>
            <p:cNvPr id="11" name="Rectangle 10"/>
            <p:cNvSpPr/>
            <p:nvPr/>
          </p:nvSpPr>
          <p:spPr>
            <a:xfrm rot="18900000">
              <a:off x="6303893" y="4450435"/>
              <a:ext cx="731841" cy="461665"/>
            </a:xfrm>
            <a:prstGeom prst="rect">
              <a:avLst/>
            </a:prstGeom>
          </p:spPr>
          <p:txBody>
            <a:bodyPr wrap="none">
              <a:spAutoFit/>
            </a:bodyPr>
            <a:lstStyle/>
            <a:p>
              <a:pPr algn="r"/>
              <a:r>
                <a:rPr lang="en-US" dirty="0"/>
                <a:t>long</a:t>
              </a:r>
            </a:p>
          </p:txBody>
        </p:sp>
      </p:grpSp>
      <p:sp>
        <p:nvSpPr>
          <p:cNvPr id="15" name="TextBox 14"/>
          <p:cNvSpPr txBox="1"/>
          <p:nvPr/>
        </p:nvSpPr>
        <p:spPr>
          <a:xfrm rot="16200000">
            <a:off x="3681646" y="4255396"/>
            <a:ext cx="2742584" cy="400110"/>
          </a:xfrm>
          <a:prstGeom prst="rect">
            <a:avLst/>
          </a:prstGeom>
          <a:noFill/>
        </p:spPr>
        <p:txBody>
          <a:bodyPr wrap="square" lIns="91435" tIns="45718" rIns="91435" bIns="45718" rtlCol="0">
            <a:spAutoFit/>
          </a:bodyPr>
          <a:lstStyle/>
          <a:p>
            <a:pPr algn="ctr"/>
            <a:r>
              <a:rPr lang="en-US" sz="2000" dirty="0"/>
              <a:t>I</a:t>
            </a:r>
            <a:r>
              <a:rPr lang="en-US" sz="2000" baseline="-25000" dirty="0"/>
              <a:t>1,1</a:t>
            </a:r>
            <a:r>
              <a:rPr lang="en-US" sz="2000" dirty="0"/>
              <a:t> / I</a:t>
            </a:r>
            <a:r>
              <a:rPr lang="en-US" sz="2000" baseline="-25000" dirty="0"/>
              <a:t>1,0</a:t>
            </a:r>
            <a:r>
              <a:rPr lang="en-US" sz="2000" dirty="0"/>
              <a:t> Ratio</a:t>
            </a:r>
          </a:p>
        </p:txBody>
      </p:sp>
      <p:pic>
        <p:nvPicPr>
          <p:cNvPr id="17" name="Picture 16"/>
          <p:cNvPicPr>
            <a:picLocks/>
          </p:cNvPicPr>
          <p:nvPr/>
        </p:nvPicPr>
        <p:blipFill rotWithShape="1">
          <a:blip r:embed="rId4"/>
          <a:srcRect l="19442" t="17897" r="17999" b="10625"/>
          <a:stretch/>
        </p:blipFill>
        <p:spPr>
          <a:xfrm>
            <a:off x="84641" y="313268"/>
            <a:ext cx="4652350" cy="2829615"/>
          </a:xfrm>
          <a:prstGeom prst="rect">
            <a:avLst/>
          </a:prstGeom>
        </p:spPr>
      </p:pic>
      <p:pic>
        <p:nvPicPr>
          <p:cNvPr id="18" name="Picture 17"/>
          <p:cNvPicPr>
            <a:picLocks/>
          </p:cNvPicPr>
          <p:nvPr/>
        </p:nvPicPr>
        <p:blipFill rotWithShape="1">
          <a:blip r:embed="rId5"/>
          <a:srcRect l="30671" t="21782" r="6926" b="9226"/>
          <a:stretch/>
        </p:blipFill>
        <p:spPr>
          <a:xfrm>
            <a:off x="67723" y="3558647"/>
            <a:ext cx="5185270" cy="2732087"/>
          </a:xfrm>
          <a:prstGeom prst="rect">
            <a:avLst/>
          </a:prstGeom>
        </p:spPr>
      </p:pic>
      <p:sp>
        <p:nvSpPr>
          <p:cNvPr id="19" name="Rectangle 18"/>
          <p:cNvSpPr/>
          <p:nvPr/>
        </p:nvSpPr>
        <p:spPr>
          <a:xfrm>
            <a:off x="36510" y="79371"/>
            <a:ext cx="1501122" cy="461661"/>
          </a:xfrm>
          <a:prstGeom prst="rect">
            <a:avLst/>
          </a:prstGeom>
        </p:spPr>
        <p:txBody>
          <a:bodyPr wrap="none" lIns="91435" tIns="45718" rIns="91435" bIns="45718">
            <a:spAutoFit/>
          </a:bodyPr>
          <a:lstStyle/>
          <a:p>
            <a:r>
              <a:rPr lang="en-US" dirty="0"/>
              <a:t>Wild-Type</a:t>
            </a:r>
          </a:p>
        </p:txBody>
      </p:sp>
      <p:sp>
        <p:nvSpPr>
          <p:cNvPr id="20" name="Rectangle 19"/>
          <p:cNvSpPr/>
          <p:nvPr/>
        </p:nvSpPr>
        <p:spPr>
          <a:xfrm>
            <a:off x="178594" y="3536156"/>
            <a:ext cx="1635857" cy="830993"/>
          </a:xfrm>
          <a:prstGeom prst="rect">
            <a:avLst/>
          </a:prstGeom>
        </p:spPr>
        <p:txBody>
          <a:bodyPr wrap="square" lIns="91435" tIns="45718" rIns="91435" bIns="45718">
            <a:spAutoFit/>
          </a:bodyPr>
          <a:lstStyle/>
          <a:p>
            <a:pPr algn="ctr"/>
            <a:r>
              <a:rPr lang="en-US" dirty="0"/>
              <a:t>N2BA-G mutant</a:t>
            </a:r>
          </a:p>
        </p:txBody>
      </p:sp>
      <p:sp>
        <p:nvSpPr>
          <p:cNvPr id="21" name="TextBox 20"/>
          <p:cNvSpPr txBox="1"/>
          <p:nvPr/>
        </p:nvSpPr>
        <p:spPr>
          <a:xfrm>
            <a:off x="3516841" y="2214053"/>
            <a:ext cx="569377" cy="461661"/>
          </a:xfrm>
          <a:prstGeom prst="rect">
            <a:avLst/>
          </a:prstGeom>
          <a:noFill/>
        </p:spPr>
        <p:txBody>
          <a:bodyPr wrap="none" lIns="91435" tIns="45718" rIns="91435" bIns="45718" rtlCol="0">
            <a:spAutoFit/>
          </a:bodyPr>
          <a:lstStyle/>
          <a:p>
            <a:pPr algn="ctr"/>
            <a:r>
              <a:rPr lang="en-US" dirty="0"/>
              <a:t>1,1</a:t>
            </a:r>
            <a:endParaRPr lang="en-US" baseline="-25000" dirty="0"/>
          </a:p>
        </p:txBody>
      </p:sp>
      <p:sp>
        <p:nvSpPr>
          <p:cNvPr id="22" name="TextBox 21"/>
          <p:cNvSpPr txBox="1"/>
          <p:nvPr/>
        </p:nvSpPr>
        <p:spPr>
          <a:xfrm>
            <a:off x="3117848" y="232835"/>
            <a:ext cx="569377" cy="461661"/>
          </a:xfrm>
          <a:prstGeom prst="rect">
            <a:avLst/>
          </a:prstGeom>
          <a:noFill/>
        </p:spPr>
        <p:txBody>
          <a:bodyPr wrap="none" lIns="91435" tIns="45718" rIns="91435" bIns="45718" rtlCol="0">
            <a:spAutoFit/>
          </a:bodyPr>
          <a:lstStyle/>
          <a:p>
            <a:pPr algn="ctr"/>
            <a:r>
              <a:rPr lang="en-US" dirty="0"/>
              <a:t>1,0</a:t>
            </a:r>
            <a:endParaRPr lang="en-US" baseline="-25000" dirty="0"/>
          </a:p>
        </p:txBody>
      </p:sp>
      <p:sp>
        <p:nvSpPr>
          <p:cNvPr id="12" name="Slide Number Placeholder 11">
            <a:extLst>
              <a:ext uri="{FF2B5EF4-FFF2-40B4-BE49-F238E27FC236}">
                <a16:creationId xmlns:a16="http://schemas.microsoft.com/office/drawing/2014/main" id="{C8A406B7-118F-694A-8804-108458366FF8}"/>
              </a:ext>
            </a:extLst>
          </p:cNvPr>
          <p:cNvSpPr>
            <a:spLocks noGrp="1"/>
          </p:cNvSpPr>
          <p:nvPr>
            <p:ph type="sldNum" sz="quarter" idx="12"/>
          </p:nvPr>
        </p:nvSpPr>
        <p:spPr/>
        <p:txBody>
          <a:bodyPr/>
          <a:lstStyle/>
          <a:p>
            <a:pPr>
              <a:defRPr/>
            </a:pPr>
            <a:fld id="{6B4EC7F8-98FC-964D-98DF-CACE04375740}" type="slidenum">
              <a:rPr lang="en-US" smtClean="0"/>
              <a:pPr>
                <a:defRPr/>
              </a:pPr>
              <a:t>59</a:t>
            </a:fld>
            <a:endParaRPr lang="en-US"/>
          </a:p>
        </p:txBody>
      </p:sp>
    </p:spTree>
    <p:extLst>
      <p:ext uri="{BB962C8B-B14F-4D97-AF65-F5344CB8AC3E}">
        <p14:creationId xmlns:p14="http://schemas.microsoft.com/office/powerpoint/2010/main" val="4221168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body" idx="1"/>
          </p:nvPr>
        </p:nvSpPr>
        <p:spPr>
          <a:xfrm>
            <a:off x="1308100" y="449263"/>
            <a:ext cx="6246813" cy="522287"/>
          </a:xfrm>
        </p:spPr>
        <p:txBody>
          <a:bodyPr>
            <a:normAutofit fontScale="85000" lnSpcReduction="20000"/>
          </a:bodyPr>
          <a:lstStyle/>
          <a:p>
            <a:pPr algn="ctr" eaLnBrk="1" hangingPunct="1">
              <a:lnSpc>
                <a:spcPct val="90000"/>
              </a:lnSpc>
              <a:buFont typeface="Wingdings" charset="0"/>
              <a:buNone/>
              <a:defRPr/>
            </a:pPr>
            <a:r>
              <a:rPr lang="en-US" sz="4400">
                <a:latin typeface="Arial" charset="0"/>
                <a:cs typeface="+mn-cs"/>
              </a:rPr>
              <a:t>Sarcomeres</a:t>
            </a:r>
            <a:endParaRPr lang="en-US" sz="2800">
              <a:latin typeface="Arial" charset="0"/>
              <a:cs typeface="+mn-cs"/>
            </a:endParaRPr>
          </a:p>
          <a:p>
            <a:pPr algn="ctr" eaLnBrk="1" hangingPunct="1">
              <a:lnSpc>
                <a:spcPct val="90000"/>
              </a:lnSpc>
              <a:buFont typeface="Wingdings" charset="0"/>
              <a:buNone/>
              <a:defRPr/>
            </a:pPr>
            <a:endParaRPr lang="en-US" sz="1800">
              <a:solidFill>
                <a:srgbClr val="FF0000"/>
              </a:solidFill>
              <a:latin typeface="Arial" charset="0"/>
              <a:cs typeface="+mn-cs"/>
            </a:endParaRPr>
          </a:p>
        </p:txBody>
      </p:sp>
      <p:sp>
        <p:nvSpPr>
          <p:cNvPr id="462851" name="Text Box 3"/>
          <p:cNvSpPr txBox="1">
            <a:spLocks noChangeArrowheads="1"/>
          </p:cNvSpPr>
          <p:nvPr/>
        </p:nvSpPr>
        <p:spPr bwMode="auto">
          <a:xfrm>
            <a:off x="8661400" y="6537325"/>
            <a:ext cx="438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a:latin typeface="Arial" charset="0"/>
                <a:cs typeface="Arial" charset="0"/>
              </a:rPr>
              <a:t>11-9</a:t>
            </a:r>
          </a:p>
        </p:txBody>
      </p:sp>
      <p:pic>
        <p:nvPicPr>
          <p:cNvPr id="33795" name="Picture 4" descr="11_04"/>
          <p:cNvPicPr>
            <a:picLocks noChangeAspect="1" noChangeArrowheads="1"/>
          </p:cNvPicPr>
          <p:nvPr/>
        </p:nvPicPr>
        <p:blipFill>
          <a:blip r:embed="rId3">
            <a:extLst>
              <a:ext uri="{28A0092B-C50C-407E-A947-70E740481C1C}">
                <a14:useLocalDpi xmlns:a14="http://schemas.microsoft.com/office/drawing/2010/main" val="0"/>
              </a:ext>
            </a:extLst>
          </a:blip>
          <a:srcRect l="10695" t="42500"/>
          <a:stretch>
            <a:fillRect/>
          </a:stretch>
        </p:blipFill>
        <p:spPr bwMode="auto">
          <a:xfrm>
            <a:off x="274638" y="1516063"/>
            <a:ext cx="5668962"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855" name="Rectangle 7"/>
          <p:cNvSpPr>
            <a:spLocks noChangeArrowheads="1"/>
          </p:cNvSpPr>
          <p:nvPr/>
        </p:nvSpPr>
        <p:spPr bwMode="auto">
          <a:xfrm>
            <a:off x="5908675" y="1014413"/>
            <a:ext cx="3141663" cy="4525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ts val="500"/>
              </a:spcBef>
              <a:spcAft>
                <a:spcPts val="500"/>
              </a:spcAft>
              <a:buClr>
                <a:schemeClr val="hlink"/>
              </a:buClr>
              <a:buSzPct val="70000"/>
              <a:buFont typeface="Wingdings" charset="0"/>
              <a:buChar char="n"/>
              <a:defRPr/>
            </a:pPr>
            <a:r>
              <a:rPr lang="en-US" b="1" dirty="0">
                <a:effectLst>
                  <a:outerShdw blurRad="38100" dist="38100" dir="2700000" algn="tl">
                    <a:srgbClr val="000000"/>
                  </a:outerShdw>
                </a:effectLst>
                <a:latin typeface="Arial"/>
                <a:cs typeface="Arial"/>
              </a:rPr>
              <a:t>Sarcomere consists of actin containing thin filaments </a:t>
            </a:r>
          </a:p>
          <a:p>
            <a:pPr marL="342900" indent="-342900" eaLnBrk="1" hangingPunct="1">
              <a:spcBef>
                <a:spcPts val="500"/>
              </a:spcBef>
              <a:spcAft>
                <a:spcPts val="500"/>
              </a:spcAft>
              <a:buClr>
                <a:schemeClr val="hlink"/>
              </a:buClr>
              <a:buSzPct val="70000"/>
              <a:buFont typeface="Wingdings" charset="0"/>
              <a:buChar char="n"/>
              <a:defRPr/>
            </a:pPr>
            <a:r>
              <a:rPr lang="en-US" b="1" dirty="0">
                <a:effectLst>
                  <a:outerShdw blurRad="38100" dist="38100" dir="2700000" algn="tl">
                    <a:srgbClr val="000000"/>
                  </a:outerShdw>
                </a:effectLst>
                <a:latin typeface="Arial"/>
                <a:cs typeface="Arial"/>
              </a:rPr>
              <a:t>Myosin containing thick filaments </a:t>
            </a:r>
          </a:p>
          <a:p>
            <a:pPr marL="342900" indent="-342900" eaLnBrk="1" hangingPunct="1">
              <a:spcBef>
                <a:spcPts val="500"/>
              </a:spcBef>
              <a:spcAft>
                <a:spcPts val="500"/>
              </a:spcAft>
              <a:buClr>
                <a:schemeClr val="hlink"/>
              </a:buClr>
              <a:buSzPct val="70000"/>
              <a:buFont typeface="Wingdings" charset="0"/>
              <a:buChar char="n"/>
              <a:defRPr/>
            </a:pPr>
            <a:r>
              <a:rPr lang="en-US" b="1" dirty="0">
                <a:effectLst>
                  <a:outerShdw blurRad="38100" dist="38100" dir="2700000" algn="tl">
                    <a:srgbClr val="000000"/>
                  </a:outerShdw>
                </a:effectLst>
                <a:latin typeface="Arial"/>
                <a:cs typeface="Arial"/>
              </a:rPr>
              <a:t>I band contains only thin filaments </a:t>
            </a:r>
          </a:p>
          <a:p>
            <a:pPr marL="342900" indent="-342900" eaLnBrk="1" hangingPunct="1">
              <a:spcBef>
                <a:spcPts val="500"/>
              </a:spcBef>
              <a:spcAft>
                <a:spcPts val="500"/>
              </a:spcAft>
              <a:buClr>
                <a:schemeClr val="hlink"/>
              </a:buClr>
              <a:buSzPct val="70000"/>
              <a:buFont typeface="Wingdings" charset="0"/>
              <a:buChar char="n"/>
              <a:defRPr/>
            </a:pPr>
            <a:r>
              <a:rPr lang="en-US" b="1" dirty="0">
                <a:effectLst>
                  <a:outerShdw blurRad="38100" dist="38100" dir="2700000" algn="tl">
                    <a:srgbClr val="000000"/>
                  </a:outerShdw>
                </a:effectLst>
                <a:latin typeface="Arial"/>
                <a:cs typeface="Arial"/>
              </a:rPr>
              <a:t>H-zone only thick </a:t>
            </a:r>
          </a:p>
          <a:p>
            <a:pPr marL="342900" indent="-342900" eaLnBrk="1" hangingPunct="1">
              <a:spcBef>
                <a:spcPts val="500"/>
              </a:spcBef>
              <a:spcAft>
                <a:spcPts val="500"/>
              </a:spcAft>
              <a:buClr>
                <a:schemeClr val="hlink"/>
              </a:buClr>
              <a:buSzPct val="70000"/>
              <a:buFont typeface="Wingdings" charset="0"/>
              <a:buChar char="n"/>
              <a:defRPr/>
            </a:pPr>
            <a:r>
              <a:rPr lang="en-US" b="1" dirty="0">
                <a:effectLst>
                  <a:outerShdw blurRad="38100" dist="38100" dir="2700000" algn="tl">
                    <a:srgbClr val="000000"/>
                  </a:outerShdw>
                </a:effectLst>
                <a:latin typeface="Arial"/>
                <a:cs typeface="Arial"/>
              </a:rPr>
              <a:t>A-band both thick and thin </a:t>
            </a:r>
          </a:p>
        </p:txBody>
      </p:sp>
      <p:sp>
        <p:nvSpPr>
          <p:cNvPr id="2" name="Slide Number Placeholder 1"/>
          <p:cNvSpPr>
            <a:spLocks noGrp="1"/>
          </p:cNvSpPr>
          <p:nvPr>
            <p:ph type="sldNum" sz="quarter" idx="11"/>
          </p:nvPr>
        </p:nvSpPr>
        <p:spPr/>
        <p:txBody>
          <a:bodyPr/>
          <a:lstStyle/>
          <a:p>
            <a:pPr>
              <a:defRPr/>
            </a:pPr>
            <a:fld id="{54D633A6-4749-0B43-A091-314A15500A30}" type="slidenum">
              <a:rPr lang="en-US"/>
              <a:pPr>
                <a:defRPr/>
              </a:pPr>
              <a:t>6</a:t>
            </a:fld>
            <a:endParaRPr lang="en-US"/>
          </a:p>
        </p:txBody>
      </p:sp>
    </p:spTree>
    <p:extLst>
      <p:ext uri="{BB962C8B-B14F-4D97-AF65-F5344CB8AC3E}">
        <p14:creationId xmlns:p14="http://schemas.microsoft.com/office/powerpoint/2010/main" val="7652265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0500" y="1186767"/>
            <a:ext cx="894070" cy="646331"/>
          </a:xfrm>
          <a:prstGeom prst="rect">
            <a:avLst/>
          </a:prstGeom>
          <a:noFill/>
        </p:spPr>
        <p:txBody>
          <a:bodyPr wrap="none" lIns="91435" tIns="45718" rIns="91435" bIns="45718" rtlCol="0">
            <a:spAutoFit/>
          </a:bodyPr>
          <a:lstStyle/>
          <a:p>
            <a:r>
              <a:rPr lang="en-US" sz="3600" dirty="0">
                <a:latin typeface="Arial"/>
                <a:cs typeface="Arial"/>
              </a:rPr>
              <a:t>WT</a:t>
            </a:r>
          </a:p>
        </p:txBody>
      </p:sp>
      <p:grpSp>
        <p:nvGrpSpPr>
          <p:cNvPr id="33" name="Group 32"/>
          <p:cNvGrpSpPr/>
          <p:nvPr/>
        </p:nvGrpSpPr>
        <p:grpSpPr>
          <a:xfrm>
            <a:off x="177800" y="103733"/>
            <a:ext cx="7154638" cy="3212186"/>
            <a:chOff x="177800" y="103733"/>
            <a:chExt cx="7154638" cy="3212186"/>
          </a:xfrm>
        </p:grpSpPr>
        <p:sp>
          <p:nvSpPr>
            <p:cNvPr id="11" name="TextBox 10"/>
            <p:cNvSpPr txBox="1"/>
            <p:nvPr/>
          </p:nvSpPr>
          <p:spPr>
            <a:xfrm>
              <a:off x="177800" y="2669588"/>
              <a:ext cx="902636" cy="646331"/>
            </a:xfrm>
            <a:prstGeom prst="rect">
              <a:avLst/>
            </a:prstGeom>
            <a:noFill/>
          </p:spPr>
          <p:txBody>
            <a:bodyPr wrap="none" rtlCol="0">
              <a:spAutoFit/>
            </a:bodyPr>
            <a:lstStyle/>
            <a:p>
              <a:r>
                <a:rPr lang="en-US" sz="3600" dirty="0">
                  <a:latin typeface="Arial"/>
                  <a:cs typeface="Arial"/>
                </a:rPr>
                <a:t>HM</a:t>
              </a:r>
            </a:p>
          </p:txBody>
        </p:sp>
        <p:sp>
          <p:nvSpPr>
            <p:cNvPr id="14" name="TextBox 13"/>
            <p:cNvSpPr txBox="1"/>
            <p:nvPr/>
          </p:nvSpPr>
          <p:spPr>
            <a:xfrm>
              <a:off x="190500" y="1195933"/>
              <a:ext cx="894070" cy="646331"/>
            </a:xfrm>
            <a:prstGeom prst="rect">
              <a:avLst/>
            </a:prstGeom>
            <a:noFill/>
          </p:spPr>
          <p:txBody>
            <a:bodyPr wrap="none" rtlCol="0">
              <a:spAutoFit/>
            </a:bodyPr>
            <a:lstStyle/>
            <a:p>
              <a:r>
                <a:rPr lang="en-US" sz="3600" dirty="0">
                  <a:latin typeface="Arial"/>
                  <a:cs typeface="Arial"/>
                </a:rPr>
                <a:t>WT</a:t>
              </a:r>
            </a:p>
          </p:txBody>
        </p:sp>
        <p:sp>
          <p:nvSpPr>
            <p:cNvPr id="15" name="TextBox 14"/>
            <p:cNvSpPr txBox="1"/>
            <p:nvPr/>
          </p:nvSpPr>
          <p:spPr>
            <a:xfrm>
              <a:off x="1498600" y="103733"/>
              <a:ext cx="1326004" cy="646331"/>
            </a:xfrm>
            <a:prstGeom prst="rect">
              <a:avLst/>
            </a:prstGeom>
            <a:noFill/>
          </p:spPr>
          <p:txBody>
            <a:bodyPr wrap="none" rtlCol="0">
              <a:spAutoFit/>
            </a:bodyPr>
            <a:lstStyle/>
            <a:p>
              <a:r>
                <a:rPr lang="en-US" sz="3600" dirty="0">
                  <a:latin typeface="Arial"/>
                  <a:cs typeface="Arial"/>
                </a:rPr>
                <a:t>Slack</a:t>
              </a:r>
            </a:p>
          </p:txBody>
        </p:sp>
        <p:sp>
          <p:nvSpPr>
            <p:cNvPr id="16" name="TextBox 15"/>
            <p:cNvSpPr txBox="1"/>
            <p:nvPr/>
          </p:nvSpPr>
          <p:spPr>
            <a:xfrm>
              <a:off x="3510122" y="103733"/>
              <a:ext cx="1313581" cy="646331"/>
            </a:xfrm>
            <a:prstGeom prst="rect">
              <a:avLst/>
            </a:prstGeom>
            <a:noFill/>
          </p:spPr>
          <p:txBody>
            <a:bodyPr wrap="none" rtlCol="0">
              <a:spAutoFit/>
            </a:bodyPr>
            <a:lstStyle/>
            <a:p>
              <a:r>
                <a:rPr lang="en-US" sz="3600" dirty="0" err="1">
                  <a:latin typeface="Arial"/>
                  <a:cs typeface="Arial"/>
                </a:rPr>
                <a:t>Lmax</a:t>
              </a:r>
              <a:endParaRPr lang="en-US" sz="3600" dirty="0">
                <a:latin typeface="Arial"/>
                <a:cs typeface="Arial"/>
              </a:endParaRPr>
            </a:p>
          </p:txBody>
        </p:sp>
        <p:sp>
          <p:nvSpPr>
            <p:cNvPr id="17" name="TextBox 16"/>
            <p:cNvSpPr txBox="1"/>
            <p:nvPr/>
          </p:nvSpPr>
          <p:spPr>
            <a:xfrm>
              <a:off x="5052021" y="103733"/>
              <a:ext cx="2280417" cy="646331"/>
            </a:xfrm>
            <a:prstGeom prst="rect">
              <a:avLst/>
            </a:prstGeom>
            <a:noFill/>
          </p:spPr>
          <p:txBody>
            <a:bodyPr wrap="none" rtlCol="0">
              <a:spAutoFit/>
            </a:bodyPr>
            <a:lstStyle/>
            <a:p>
              <a:r>
                <a:rPr lang="en-US" sz="3600" dirty="0">
                  <a:latin typeface="Arial"/>
                  <a:cs typeface="Arial"/>
                </a:rPr>
                <a:t>Difference</a:t>
              </a:r>
            </a:p>
          </p:txBody>
        </p:sp>
      </p:grpSp>
      <p:grpSp>
        <p:nvGrpSpPr>
          <p:cNvPr id="34" name="Group 33"/>
          <p:cNvGrpSpPr/>
          <p:nvPr/>
        </p:nvGrpSpPr>
        <p:grpSpPr>
          <a:xfrm>
            <a:off x="2311432" y="3932768"/>
            <a:ext cx="3682722" cy="2701094"/>
            <a:chOff x="1473199" y="3932767"/>
            <a:chExt cx="3682722" cy="2701094"/>
          </a:xfrm>
        </p:grpSpPr>
        <p:pic>
          <p:nvPicPr>
            <p:cNvPr id="18" name="Picture 17"/>
            <p:cNvPicPr>
              <a:picLocks noChangeAspect="1"/>
            </p:cNvPicPr>
            <p:nvPr/>
          </p:nvPicPr>
          <p:blipFill rotWithShape="1">
            <a:blip r:embed="rId2"/>
            <a:srcRect l="38222" t="10203" r="37201" b="62847"/>
            <a:stretch/>
          </p:blipFill>
          <p:spPr>
            <a:xfrm>
              <a:off x="1498600" y="3932767"/>
              <a:ext cx="3581118" cy="2603500"/>
            </a:xfrm>
            <a:prstGeom prst="rect">
              <a:avLst/>
            </a:prstGeom>
          </p:spPr>
        </p:pic>
        <p:sp>
          <p:nvSpPr>
            <p:cNvPr id="2" name="TextBox 1"/>
            <p:cNvSpPr txBox="1"/>
            <p:nvPr/>
          </p:nvSpPr>
          <p:spPr>
            <a:xfrm>
              <a:off x="4714875" y="3953930"/>
              <a:ext cx="441046" cy="461665"/>
            </a:xfrm>
            <a:prstGeom prst="rect">
              <a:avLst/>
            </a:prstGeom>
            <a:noFill/>
          </p:spPr>
          <p:txBody>
            <a:bodyPr wrap="none" rtlCol="0">
              <a:spAutoFit/>
            </a:bodyPr>
            <a:lstStyle/>
            <a:p>
              <a:r>
                <a:rPr lang="en-US" dirty="0">
                  <a:latin typeface="Arial"/>
                  <a:cs typeface="Arial"/>
                </a:rPr>
                <a:t>M</a:t>
              </a:r>
            </a:p>
          </p:txBody>
        </p:sp>
        <p:sp>
          <p:nvSpPr>
            <p:cNvPr id="19" name="TextBox 18"/>
            <p:cNvSpPr txBox="1"/>
            <p:nvPr/>
          </p:nvSpPr>
          <p:spPr>
            <a:xfrm>
              <a:off x="1473199" y="3966854"/>
              <a:ext cx="441046" cy="461665"/>
            </a:xfrm>
            <a:prstGeom prst="rect">
              <a:avLst/>
            </a:prstGeom>
            <a:noFill/>
          </p:spPr>
          <p:txBody>
            <a:bodyPr wrap="none" rtlCol="0">
              <a:spAutoFit/>
            </a:bodyPr>
            <a:lstStyle/>
            <a:p>
              <a:r>
                <a:rPr lang="en-US" dirty="0">
                  <a:latin typeface="Arial"/>
                  <a:cs typeface="Arial"/>
                </a:rPr>
                <a:t>M</a:t>
              </a:r>
            </a:p>
          </p:txBody>
        </p:sp>
        <p:sp>
          <p:nvSpPr>
            <p:cNvPr id="20" name="TextBox 19"/>
            <p:cNvSpPr txBox="1"/>
            <p:nvPr/>
          </p:nvSpPr>
          <p:spPr>
            <a:xfrm>
              <a:off x="3098801" y="5063063"/>
              <a:ext cx="402674" cy="461665"/>
            </a:xfrm>
            <a:prstGeom prst="rect">
              <a:avLst/>
            </a:prstGeom>
            <a:noFill/>
          </p:spPr>
          <p:txBody>
            <a:bodyPr wrap="none" rtlCol="0">
              <a:spAutoFit/>
            </a:bodyPr>
            <a:lstStyle/>
            <a:p>
              <a:r>
                <a:rPr lang="en-US" dirty="0">
                  <a:latin typeface="Arial"/>
                  <a:cs typeface="Arial"/>
                </a:rPr>
                <a:t>A</a:t>
              </a:r>
            </a:p>
          </p:txBody>
        </p:sp>
        <p:sp>
          <p:nvSpPr>
            <p:cNvPr id="21" name="TextBox 20"/>
            <p:cNvSpPr txBox="1"/>
            <p:nvPr/>
          </p:nvSpPr>
          <p:spPr>
            <a:xfrm>
              <a:off x="2112397" y="6172196"/>
              <a:ext cx="441046" cy="461665"/>
            </a:xfrm>
            <a:prstGeom prst="rect">
              <a:avLst/>
            </a:prstGeom>
            <a:noFill/>
          </p:spPr>
          <p:txBody>
            <a:bodyPr wrap="none" rtlCol="0">
              <a:spAutoFit/>
            </a:bodyPr>
            <a:lstStyle/>
            <a:p>
              <a:r>
                <a:rPr lang="en-US" dirty="0">
                  <a:latin typeface="Arial"/>
                  <a:cs typeface="Arial"/>
                </a:rPr>
                <a:t>M</a:t>
              </a:r>
            </a:p>
          </p:txBody>
        </p:sp>
        <p:cxnSp>
          <p:nvCxnSpPr>
            <p:cNvPr id="27" name="Straight Arrow Connector 26"/>
            <p:cNvCxnSpPr/>
            <p:nvPr/>
          </p:nvCxnSpPr>
          <p:spPr>
            <a:xfrm flipV="1">
              <a:off x="1898090" y="5251677"/>
              <a:ext cx="266000" cy="546102"/>
            </a:xfrm>
            <a:prstGeom prst="straightConnector1">
              <a:avLst/>
            </a:prstGeom>
            <a:ln>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29" name="Straight Arrow Connector 28"/>
            <p:cNvCxnSpPr/>
            <p:nvPr/>
          </p:nvCxnSpPr>
          <p:spPr>
            <a:xfrm rot="5400000" flipV="1">
              <a:off x="3724075" y="4471165"/>
              <a:ext cx="266000" cy="546102"/>
            </a:xfrm>
            <a:prstGeom prst="straightConnector1">
              <a:avLst/>
            </a:prstGeom>
            <a:ln>
              <a:solidFill>
                <a:schemeClr val="bg1"/>
              </a:solidFill>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a:xfrm rot="16200000" flipV="1">
              <a:off x="3575910" y="5899145"/>
              <a:ext cx="266000" cy="546102"/>
            </a:xfrm>
            <a:prstGeom prst="straightConnector1">
              <a:avLst/>
            </a:prstGeom>
            <a:ln>
              <a:solidFill>
                <a:schemeClr val="bg1"/>
              </a:solidFill>
              <a:tailEnd type="arrow"/>
            </a:ln>
          </p:spPr>
          <p:style>
            <a:lnRef idx="1">
              <a:schemeClr val="dk1"/>
            </a:lnRef>
            <a:fillRef idx="0">
              <a:schemeClr val="dk1"/>
            </a:fillRef>
            <a:effectRef idx="0">
              <a:schemeClr val="dk1"/>
            </a:effectRef>
            <a:fontRef idx="minor">
              <a:schemeClr val="tx1"/>
            </a:fontRef>
          </p:style>
        </p:cxnSp>
      </p:grpSp>
      <p:grpSp>
        <p:nvGrpSpPr>
          <p:cNvPr id="32" name="Group 31"/>
          <p:cNvGrpSpPr/>
          <p:nvPr/>
        </p:nvGrpSpPr>
        <p:grpSpPr>
          <a:xfrm>
            <a:off x="1206500" y="899911"/>
            <a:ext cx="5892800" cy="2706253"/>
            <a:chOff x="1206500" y="899910"/>
            <a:chExt cx="5892800" cy="2706253"/>
          </a:xfrm>
        </p:grpSpPr>
        <p:pic>
          <p:nvPicPr>
            <p:cNvPr id="6" name="Picture 5"/>
            <p:cNvPicPr>
              <a:picLocks noChangeAspect="1"/>
            </p:cNvPicPr>
            <p:nvPr/>
          </p:nvPicPr>
          <p:blipFill>
            <a:blip r:embed="rId2"/>
            <a:stretch>
              <a:fillRect/>
            </a:stretch>
          </p:blipFill>
          <p:spPr>
            <a:xfrm>
              <a:off x="5270500" y="899910"/>
              <a:ext cx="1828800" cy="1212492"/>
            </a:xfrm>
            <a:prstGeom prst="rect">
              <a:avLst/>
            </a:prstGeom>
          </p:spPr>
        </p:pic>
        <p:pic>
          <p:nvPicPr>
            <p:cNvPr id="4" name="Picture 3"/>
            <p:cNvPicPr>
              <a:picLocks noChangeAspect="1"/>
            </p:cNvPicPr>
            <p:nvPr/>
          </p:nvPicPr>
          <p:blipFill>
            <a:blip r:embed="rId3"/>
            <a:stretch>
              <a:fillRect/>
            </a:stretch>
          </p:blipFill>
          <p:spPr>
            <a:xfrm>
              <a:off x="1206500" y="899910"/>
              <a:ext cx="1828800" cy="1196622"/>
            </a:xfrm>
            <a:prstGeom prst="rect">
              <a:avLst/>
            </a:prstGeom>
          </p:spPr>
        </p:pic>
        <p:pic>
          <p:nvPicPr>
            <p:cNvPr id="5" name="Picture 4"/>
            <p:cNvPicPr>
              <a:picLocks noChangeAspect="1"/>
            </p:cNvPicPr>
            <p:nvPr/>
          </p:nvPicPr>
          <p:blipFill>
            <a:blip r:embed="rId4"/>
            <a:stretch>
              <a:fillRect/>
            </a:stretch>
          </p:blipFill>
          <p:spPr>
            <a:xfrm>
              <a:off x="3238500" y="899910"/>
              <a:ext cx="1828800" cy="1220042"/>
            </a:xfrm>
            <a:prstGeom prst="rect">
              <a:avLst/>
            </a:prstGeom>
          </p:spPr>
        </p:pic>
        <p:grpSp>
          <p:nvGrpSpPr>
            <p:cNvPr id="13" name="Group 12"/>
            <p:cNvGrpSpPr/>
            <p:nvPr/>
          </p:nvGrpSpPr>
          <p:grpSpPr>
            <a:xfrm>
              <a:off x="1206500" y="2379343"/>
              <a:ext cx="5892800" cy="1226820"/>
              <a:chOff x="1447800" y="3139210"/>
              <a:chExt cx="5892800" cy="1226820"/>
            </a:xfrm>
          </p:grpSpPr>
          <p:pic>
            <p:nvPicPr>
              <p:cNvPr id="7" name="Picture 6"/>
              <p:cNvPicPr>
                <a:picLocks noChangeAspect="1"/>
              </p:cNvPicPr>
              <p:nvPr/>
            </p:nvPicPr>
            <p:blipFill>
              <a:blip r:embed="rId5"/>
              <a:stretch>
                <a:fillRect/>
              </a:stretch>
            </p:blipFill>
            <p:spPr>
              <a:xfrm>
                <a:off x="1447800" y="3139210"/>
                <a:ext cx="1828800" cy="1225118"/>
              </a:xfrm>
              <a:prstGeom prst="rect">
                <a:avLst/>
              </a:prstGeom>
            </p:spPr>
          </p:pic>
          <p:pic>
            <p:nvPicPr>
              <p:cNvPr id="8" name="Picture 7"/>
              <p:cNvPicPr>
                <a:picLocks noChangeAspect="1"/>
              </p:cNvPicPr>
              <p:nvPr/>
            </p:nvPicPr>
            <p:blipFill>
              <a:blip r:embed="rId6"/>
              <a:stretch>
                <a:fillRect/>
              </a:stretch>
            </p:blipFill>
            <p:spPr>
              <a:xfrm>
                <a:off x="3479800" y="3139210"/>
                <a:ext cx="1828800" cy="1226820"/>
              </a:xfrm>
              <a:prstGeom prst="rect">
                <a:avLst/>
              </a:prstGeom>
            </p:spPr>
          </p:pic>
          <p:pic>
            <p:nvPicPr>
              <p:cNvPr id="9" name="Picture 8"/>
              <p:cNvPicPr>
                <a:picLocks noChangeAspect="1"/>
              </p:cNvPicPr>
              <p:nvPr/>
            </p:nvPicPr>
            <p:blipFill>
              <a:blip r:embed="rId7"/>
              <a:stretch>
                <a:fillRect/>
              </a:stretch>
            </p:blipFill>
            <p:spPr>
              <a:xfrm>
                <a:off x="5511800" y="3139210"/>
                <a:ext cx="1828800" cy="1216681"/>
              </a:xfrm>
              <a:prstGeom prst="rect">
                <a:avLst/>
              </a:prstGeom>
            </p:spPr>
          </p:pic>
        </p:grpSp>
        <p:sp>
          <p:nvSpPr>
            <p:cNvPr id="31" name="Oval 30"/>
            <p:cNvSpPr>
              <a:spLocks noChangeAspect="1"/>
            </p:cNvSpPr>
            <p:nvPr/>
          </p:nvSpPr>
          <p:spPr>
            <a:xfrm>
              <a:off x="5537202" y="1430867"/>
              <a:ext cx="404420" cy="432000"/>
            </a:xfrm>
            <a:prstGeom prst="ellipse">
              <a:avLst/>
            </a:prstGeom>
            <a:noFill/>
            <a:ln w="1270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grpSp>
      <p:sp>
        <p:nvSpPr>
          <p:cNvPr id="3" name="Slide Number Placeholder 2">
            <a:extLst>
              <a:ext uri="{FF2B5EF4-FFF2-40B4-BE49-F238E27FC236}">
                <a16:creationId xmlns:a16="http://schemas.microsoft.com/office/drawing/2014/main" id="{C0E224EA-D2D6-7248-96A9-37CCE90B2F38}"/>
              </a:ext>
            </a:extLst>
          </p:cNvPr>
          <p:cNvSpPr>
            <a:spLocks noGrp="1"/>
          </p:cNvSpPr>
          <p:nvPr>
            <p:ph type="sldNum" sz="quarter" idx="12"/>
          </p:nvPr>
        </p:nvSpPr>
        <p:spPr/>
        <p:txBody>
          <a:bodyPr/>
          <a:lstStyle/>
          <a:p>
            <a:pPr>
              <a:defRPr/>
            </a:pPr>
            <a:fld id="{D66F81E2-418B-8B4F-B172-C6F2AF01C707}" type="slidenum">
              <a:rPr lang="en-US" smtClean="0"/>
              <a:pPr>
                <a:defRPr/>
              </a:pPr>
              <a:t>60</a:t>
            </a:fld>
            <a:endParaRPr lang="en-US"/>
          </a:p>
        </p:txBody>
      </p:sp>
    </p:spTree>
    <p:extLst>
      <p:ext uri="{BB962C8B-B14F-4D97-AF65-F5344CB8AC3E}">
        <p14:creationId xmlns:p14="http://schemas.microsoft.com/office/powerpoint/2010/main" val="225630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738" b="12980"/>
          <a:stretch/>
        </p:blipFill>
        <p:spPr>
          <a:xfrm>
            <a:off x="831851" y="0"/>
            <a:ext cx="5196416" cy="3132666"/>
          </a:xfrm>
          <a:prstGeom prst="rect">
            <a:avLst/>
          </a:prstGeom>
        </p:spPr>
      </p:pic>
      <p:sp>
        <p:nvSpPr>
          <p:cNvPr id="7" name="Rectangle 6"/>
          <p:cNvSpPr/>
          <p:nvPr/>
        </p:nvSpPr>
        <p:spPr>
          <a:xfrm>
            <a:off x="660797" y="428625"/>
            <a:ext cx="1501122" cy="461661"/>
          </a:xfrm>
          <a:prstGeom prst="rect">
            <a:avLst/>
          </a:prstGeom>
        </p:spPr>
        <p:txBody>
          <a:bodyPr wrap="none" lIns="91435" tIns="45718" rIns="91435" bIns="45718">
            <a:spAutoFit/>
          </a:bodyPr>
          <a:lstStyle/>
          <a:p>
            <a:r>
              <a:rPr lang="en-US" dirty="0"/>
              <a:t>Wild-Type</a:t>
            </a:r>
          </a:p>
        </p:txBody>
      </p:sp>
      <p:pic>
        <p:nvPicPr>
          <p:cNvPr id="6" name="Picture 5"/>
          <p:cNvPicPr>
            <a:picLocks noChangeAspect="1"/>
          </p:cNvPicPr>
          <p:nvPr/>
        </p:nvPicPr>
        <p:blipFill rotWithShape="1">
          <a:blip r:embed="rId3"/>
          <a:srcRect l="21411" b="13217"/>
          <a:stretch/>
        </p:blipFill>
        <p:spPr>
          <a:xfrm>
            <a:off x="795857" y="2625328"/>
            <a:ext cx="5571077" cy="3124206"/>
          </a:xfrm>
          <a:prstGeom prst="rect">
            <a:avLst/>
          </a:prstGeom>
        </p:spPr>
      </p:pic>
      <p:sp>
        <p:nvSpPr>
          <p:cNvPr id="8" name="Rectangle 7"/>
          <p:cNvSpPr/>
          <p:nvPr/>
        </p:nvSpPr>
        <p:spPr>
          <a:xfrm>
            <a:off x="1026044" y="3412294"/>
            <a:ext cx="1635857" cy="830993"/>
          </a:xfrm>
          <a:prstGeom prst="rect">
            <a:avLst/>
          </a:prstGeom>
        </p:spPr>
        <p:txBody>
          <a:bodyPr wrap="square" lIns="91435" tIns="45718" rIns="91435" bIns="45718">
            <a:spAutoFit/>
          </a:bodyPr>
          <a:lstStyle/>
          <a:p>
            <a:pPr algn="ctr"/>
            <a:r>
              <a:rPr lang="en-US" dirty="0" err="1"/>
              <a:t>Titin</a:t>
            </a:r>
            <a:endParaRPr lang="en-US" dirty="0"/>
          </a:p>
          <a:p>
            <a:pPr algn="ctr"/>
            <a:r>
              <a:rPr lang="en-US" dirty="0"/>
              <a:t>mutant</a:t>
            </a:r>
          </a:p>
        </p:txBody>
      </p:sp>
      <p:sp>
        <p:nvSpPr>
          <p:cNvPr id="11" name="TextBox 10"/>
          <p:cNvSpPr txBox="1"/>
          <p:nvPr/>
        </p:nvSpPr>
        <p:spPr>
          <a:xfrm>
            <a:off x="2026004" y="988532"/>
            <a:ext cx="560911" cy="461661"/>
          </a:xfrm>
          <a:prstGeom prst="rect">
            <a:avLst/>
          </a:prstGeom>
          <a:noFill/>
        </p:spPr>
        <p:txBody>
          <a:bodyPr wrap="none" lIns="91435" tIns="45718" rIns="91435" bIns="45718" rtlCol="0">
            <a:spAutoFit/>
          </a:bodyPr>
          <a:lstStyle/>
          <a:p>
            <a:pPr algn="ctr"/>
            <a:r>
              <a:rPr lang="en-US" dirty="0"/>
              <a:t>M</a:t>
            </a:r>
            <a:r>
              <a:rPr lang="en-US" baseline="-25000" dirty="0"/>
              <a:t>2</a:t>
            </a:r>
          </a:p>
        </p:txBody>
      </p:sp>
      <p:sp>
        <p:nvSpPr>
          <p:cNvPr id="12" name="TextBox 11"/>
          <p:cNvSpPr txBox="1"/>
          <p:nvPr/>
        </p:nvSpPr>
        <p:spPr>
          <a:xfrm>
            <a:off x="2742141" y="28059"/>
            <a:ext cx="560911" cy="461661"/>
          </a:xfrm>
          <a:prstGeom prst="rect">
            <a:avLst/>
          </a:prstGeom>
          <a:noFill/>
        </p:spPr>
        <p:txBody>
          <a:bodyPr wrap="none" lIns="91435" tIns="45718" rIns="91435" bIns="45718" rtlCol="0">
            <a:spAutoFit/>
          </a:bodyPr>
          <a:lstStyle/>
          <a:p>
            <a:pPr algn="ctr"/>
            <a:r>
              <a:rPr lang="en-US" dirty="0"/>
              <a:t>M</a:t>
            </a:r>
            <a:r>
              <a:rPr lang="en-US" baseline="-25000" dirty="0"/>
              <a:t>3</a:t>
            </a:r>
          </a:p>
        </p:txBody>
      </p:sp>
      <p:sp>
        <p:nvSpPr>
          <p:cNvPr id="13" name="TextBox 12"/>
          <p:cNvSpPr txBox="1"/>
          <p:nvPr/>
        </p:nvSpPr>
        <p:spPr>
          <a:xfrm>
            <a:off x="4841877" y="2383920"/>
            <a:ext cx="560911" cy="461661"/>
          </a:xfrm>
          <a:prstGeom prst="rect">
            <a:avLst/>
          </a:prstGeom>
          <a:noFill/>
        </p:spPr>
        <p:txBody>
          <a:bodyPr wrap="none" lIns="91435" tIns="45718" rIns="91435" bIns="45718" rtlCol="0">
            <a:spAutoFit/>
          </a:bodyPr>
          <a:lstStyle/>
          <a:p>
            <a:pPr algn="ctr"/>
            <a:r>
              <a:rPr lang="en-US" dirty="0"/>
              <a:t>M</a:t>
            </a:r>
            <a:r>
              <a:rPr lang="en-US" baseline="-25000" dirty="0"/>
              <a:t>6</a:t>
            </a:r>
          </a:p>
        </p:txBody>
      </p:sp>
      <p:sp>
        <p:nvSpPr>
          <p:cNvPr id="14" name="TextBox 13"/>
          <p:cNvSpPr txBox="1"/>
          <p:nvPr/>
        </p:nvSpPr>
        <p:spPr>
          <a:xfrm>
            <a:off x="3429886" y="2465392"/>
            <a:ext cx="560911" cy="461661"/>
          </a:xfrm>
          <a:prstGeom prst="rect">
            <a:avLst/>
          </a:prstGeom>
          <a:noFill/>
        </p:spPr>
        <p:txBody>
          <a:bodyPr wrap="none" lIns="91435" tIns="45718" rIns="91435" bIns="45718" rtlCol="0">
            <a:spAutoFit/>
          </a:bodyPr>
          <a:lstStyle/>
          <a:p>
            <a:pPr algn="ctr"/>
            <a:r>
              <a:rPr lang="en-US" dirty="0"/>
              <a:t>M</a:t>
            </a:r>
            <a:r>
              <a:rPr lang="en-US" baseline="-25000" dirty="0"/>
              <a:t>4</a:t>
            </a:r>
          </a:p>
        </p:txBody>
      </p:sp>
      <p:sp>
        <p:nvSpPr>
          <p:cNvPr id="15" name="TextBox 14"/>
          <p:cNvSpPr txBox="1"/>
          <p:nvPr/>
        </p:nvSpPr>
        <p:spPr>
          <a:xfrm>
            <a:off x="2939305" y="2266989"/>
            <a:ext cx="629139" cy="461661"/>
          </a:xfrm>
          <a:prstGeom prst="rect">
            <a:avLst/>
          </a:prstGeom>
          <a:noFill/>
        </p:spPr>
        <p:txBody>
          <a:bodyPr wrap="none" lIns="91435" tIns="45718" rIns="91435" bIns="45718" rtlCol="0">
            <a:spAutoFit/>
          </a:bodyPr>
          <a:lstStyle/>
          <a:p>
            <a:pPr algn="ctr"/>
            <a:r>
              <a:rPr lang="en-US" dirty="0"/>
              <a:t>Tn</a:t>
            </a:r>
            <a:r>
              <a:rPr lang="en-US" baseline="-25000" dirty="0"/>
              <a:t>3</a:t>
            </a:r>
          </a:p>
        </p:txBody>
      </p:sp>
      <p:sp>
        <p:nvSpPr>
          <p:cNvPr id="16" name="TextBox 15"/>
          <p:cNvSpPr txBox="1"/>
          <p:nvPr/>
        </p:nvSpPr>
        <p:spPr>
          <a:xfrm>
            <a:off x="4159606" y="2314594"/>
            <a:ext cx="560911" cy="461661"/>
          </a:xfrm>
          <a:prstGeom prst="rect">
            <a:avLst/>
          </a:prstGeom>
          <a:noFill/>
        </p:spPr>
        <p:txBody>
          <a:bodyPr wrap="none" lIns="91435" tIns="45718" rIns="91435" bIns="45718" rtlCol="0">
            <a:spAutoFit/>
          </a:bodyPr>
          <a:lstStyle/>
          <a:p>
            <a:pPr algn="ctr"/>
            <a:r>
              <a:rPr lang="en-US" dirty="0"/>
              <a:t>M</a:t>
            </a:r>
            <a:r>
              <a:rPr lang="en-US" baseline="-25000" dirty="0"/>
              <a:t>5</a:t>
            </a:r>
          </a:p>
        </p:txBody>
      </p:sp>
      <p:sp>
        <p:nvSpPr>
          <p:cNvPr id="2" name="TextBox 1"/>
          <p:cNvSpPr txBox="1"/>
          <p:nvPr/>
        </p:nvSpPr>
        <p:spPr>
          <a:xfrm>
            <a:off x="285750" y="5786438"/>
            <a:ext cx="8858250" cy="803584"/>
          </a:xfrm>
          <a:prstGeom prst="rect">
            <a:avLst/>
          </a:prstGeom>
          <a:noFill/>
        </p:spPr>
        <p:txBody>
          <a:bodyPr wrap="square" lIns="64291" tIns="32146" rIns="64291" bIns="32146" rtlCol="0">
            <a:spAutoFit/>
          </a:bodyPr>
          <a:lstStyle/>
          <a:p>
            <a:r>
              <a:rPr lang="en-US" dirty="0"/>
              <a:t>M2 and Tn3 intensity changes seen in WT much reduced  in mutant myocardium</a:t>
            </a:r>
          </a:p>
        </p:txBody>
      </p:sp>
      <p:graphicFrame>
        <p:nvGraphicFramePr>
          <p:cNvPr id="18" name="Chart 17"/>
          <p:cNvGraphicFramePr>
            <a:graphicFrameLocks/>
          </p:cNvGraphicFramePr>
          <p:nvPr>
            <p:extLst>
              <p:ext uri="{D42A27DB-BD31-4B8C-83A1-F6EECF244321}">
                <p14:modId xmlns:p14="http://schemas.microsoft.com/office/powerpoint/2010/main" val="1277823724"/>
              </p:ext>
            </p:extLst>
          </p:nvPr>
        </p:nvGraphicFramePr>
        <p:xfrm>
          <a:off x="5429250" y="428625"/>
          <a:ext cx="3589734" cy="27860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p:cNvGraphicFramePr>
            <a:graphicFrameLocks/>
          </p:cNvGraphicFramePr>
          <p:nvPr>
            <p:extLst>
              <p:ext uri="{D42A27DB-BD31-4B8C-83A1-F6EECF244321}">
                <p14:modId xmlns:p14="http://schemas.microsoft.com/office/powerpoint/2010/main" val="1887249427"/>
              </p:ext>
            </p:extLst>
          </p:nvPr>
        </p:nvGraphicFramePr>
        <p:xfrm>
          <a:off x="5589984" y="3268266"/>
          <a:ext cx="3429000" cy="2625328"/>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6607969" y="1178719"/>
            <a:ext cx="750094" cy="434252"/>
          </a:xfrm>
          <a:prstGeom prst="rect">
            <a:avLst/>
          </a:prstGeom>
          <a:noFill/>
        </p:spPr>
        <p:txBody>
          <a:bodyPr wrap="square" lIns="64291" tIns="32146" rIns="64291" bIns="32146" rtlCol="0">
            <a:spAutoFit/>
          </a:bodyPr>
          <a:lstStyle/>
          <a:p>
            <a:r>
              <a:rPr lang="en-US" dirty="0"/>
              <a:t>M2</a:t>
            </a:r>
          </a:p>
        </p:txBody>
      </p:sp>
      <p:sp>
        <p:nvSpPr>
          <p:cNvPr id="4" name="TextBox 3"/>
          <p:cNvSpPr txBox="1"/>
          <p:nvPr/>
        </p:nvSpPr>
        <p:spPr>
          <a:xfrm>
            <a:off x="7840266" y="1768078"/>
            <a:ext cx="750094" cy="434252"/>
          </a:xfrm>
          <a:prstGeom prst="rect">
            <a:avLst/>
          </a:prstGeom>
          <a:noFill/>
        </p:spPr>
        <p:txBody>
          <a:bodyPr wrap="square" lIns="64291" tIns="32146" rIns="64291" bIns="32146" rtlCol="0">
            <a:spAutoFit/>
          </a:bodyPr>
          <a:lstStyle/>
          <a:p>
            <a:r>
              <a:rPr lang="en-US" dirty="0"/>
              <a:t>Tn3</a:t>
            </a:r>
          </a:p>
        </p:txBody>
      </p:sp>
      <p:sp>
        <p:nvSpPr>
          <p:cNvPr id="27" name="TextBox 26"/>
          <p:cNvSpPr txBox="1"/>
          <p:nvPr/>
        </p:nvSpPr>
        <p:spPr>
          <a:xfrm>
            <a:off x="6607969" y="3857625"/>
            <a:ext cx="750094" cy="434252"/>
          </a:xfrm>
          <a:prstGeom prst="rect">
            <a:avLst/>
          </a:prstGeom>
          <a:noFill/>
        </p:spPr>
        <p:txBody>
          <a:bodyPr wrap="square" lIns="64291" tIns="32146" rIns="64291" bIns="32146" rtlCol="0">
            <a:spAutoFit/>
          </a:bodyPr>
          <a:lstStyle/>
          <a:p>
            <a:r>
              <a:rPr lang="en-US" dirty="0"/>
              <a:t>M2</a:t>
            </a:r>
          </a:p>
        </p:txBody>
      </p:sp>
      <p:sp>
        <p:nvSpPr>
          <p:cNvPr id="28" name="TextBox 27"/>
          <p:cNvSpPr txBox="1"/>
          <p:nvPr/>
        </p:nvSpPr>
        <p:spPr>
          <a:xfrm>
            <a:off x="7840266" y="4286250"/>
            <a:ext cx="750094" cy="434252"/>
          </a:xfrm>
          <a:prstGeom prst="rect">
            <a:avLst/>
          </a:prstGeom>
          <a:noFill/>
        </p:spPr>
        <p:txBody>
          <a:bodyPr wrap="square" lIns="64291" tIns="32146" rIns="64291" bIns="32146" rtlCol="0">
            <a:spAutoFit/>
          </a:bodyPr>
          <a:lstStyle/>
          <a:p>
            <a:r>
              <a:rPr lang="en-US" dirty="0"/>
              <a:t>Tn3</a:t>
            </a:r>
          </a:p>
        </p:txBody>
      </p:sp>
      <p:sp>
        <p:nvSpPr>
          <p:cNvPr id="9" name="Slide Number Placeholder 8">
            <a:extLst>
              <a:ext uri="{FF2B5EF4-FFF2-40B4-BE49-F238E27FC236}">
                <a16:creationId xmlns:a16="http://schemas.microsoft.com/office/drawing/2014/main" id="{C716E577-FE63-B746-9FA9-DC62F42F8367}"/>
              </a:ext>
            </a:extLst>
          </p:cNvPr>
          <p:cNvSpPr>
            <a:spLocks noGrp="1"/>
          </p:cNvSpPr>
          <p:nvPr>
            <p:ph type="sldNum" sz="quarter" idx="12"/>
          </p:nvPr>
        </p:nvSpPr>
        <p:spPr/>
        <p:txBody>
          <a:bodyPr/>
          <a:lstStyle/>
          <a:p>
            <a:pPr>
              <a:defRPr/>
            </a:pPr>
            <a:fld id="{6B4EC7F8-98FC-964D-98DF-CACE04375740}" type="slidenum">
              <a:rPr lang="en-US" smtClean="0"/>
              <a:pPr>
                <a:defRPr/>
              </a:pPr>
              <a:t>61</a:t>
            </a:fld>
            <a:endParaRPr lang="en-US"/>
          </a:p>
        </p:txBody>
      </p:sp>
    </p:spTree>
    <p:extLst>
      <p:ext uri="{BB962C8B-B14F-4D97-AF65-F5344CB8AC3E}">
        <p14:creationId xmlns:p14="http://schemas.microsoft.com/office/powerpoint/2010/main" val="11058148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2107406" y="214313"/>
            <a:ext cx="4909096" cy="760140"/>
          </a:xfrm>
          <a:prstGeom prst="rect">
            <a:avLst/>
          </a:prstGeom>
          <a:solidFill>
            <a:schemeClr val="accent2">
              <a:lumMod val="20000"/>
              <a:lumOff val="80000"/>
            </a:schemeClr>
          </a:solidFill>
          <a:ln>
            <a:noFill/>
          </a:ln>
          <a:effectLst/>
          <a:extLst/>
        </p:spPr>
        <p:txBody>
          <a:bodyPr lIns="89995" tIns="44998" rIns="89995" bIns="44998"/>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4400" b="1" dirty="0"/>
              <a:t>Conclusions</a:t>
            </a:r>
          </a:p>
        </p:txBody>
      </p:sp>
      <p:sp>
        <p:nvSpPr>
          <p:cNvPr id="13315" name="Rectangle 3"/>
          <p:cNvSpPr>
            <a:spLocks noChangeArrowheads="1"/>
          </p:cNvSpPr>
          <p:nvPr/>
        </p:nvSpPr>
        <p:spPr bwMode="auto">
          <a:xfrm>
            <a:off x="553641" y="1715139"/>
            <a:ext cx="7990954" cy="54190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nchor="ctr">
            <a:spAutoFit/>
          </a:bodyPr>
          <a:lstStyle/>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altLang="zh-TW" sz="2200" b="1" dirty="0">
                <a:latin typeface="Helvetica"/>
                <a:cs typeface="Helvetica"/>
              </a:rPr>
              <a:t> </a:t>
            </a:r>
            <a:r>
              <a:rPr lang="en-US" sz="2200" b="1" dirty="0">
                <a:latin typeface="Helvetica"/>
                <a:cs typeface="Helvetica"/>
              </a:rPr>
              <a:t>Changes in </a:t>
            </a:r>
            <a:r>
              <a:rPr lang="en-US" altLang="zh-TW" sz="2200" b="1" dirty="0">
                <a:latin typeface="Helvetica"/>
                <a:cs typeface="Helvetica"/>
              </a:rPr>
              <a:t>muscle </a:t>
            </a:r>
            <a:r>
              <a:rPr lang="en-US" sz="2200" b="1" dirty="0">
                <a:latin typeface="Helvetica"/>
                <a:cs typeface="Helvetica"/>
              </a:rPr>
              <a:t>length </a:t>
            </a:r>
            <a:r>
              <a:rPr lang="en-US" altLang="zh-TW" sz="2200" b="1" dirty="0">
                <a:latin typeface="Helvetica"/>
                <a:cs typeface="Helvetica"/>
              </a:rPr>
              <a:t>induce </a:t>
            </a:r>
            <a:r>
              <a:rPr lang="en-US" sz="2200" b="1" dirty="0">
                <a:latin typeface="Helvetica"/>
                <a:cs typeface="Helvetica"/>
              </a:rPr>
              <a:t>structural changes in both the thick </a:t>
            </a:r>
            <a:r>
              <a:rPr lang="en-US" altLang="zh-TW" sz="2200" b="1" dirty="0">
                <a:latin typeface="Helvetica"/>
                <a:cs typeface="Helvetica"/>
              </a:rPr>
              <a:t>filament </a:t>
            </a:r>
            <a:r>
              <a:rPr lang="en-US" sz="2200" b="1" dirty="0">
                <a:latin typeface="Helvetica"/>
                <a:cs typeface="Helvetica"/>
              </a:rPr>
              <a:t>and the troponin complex on the thin filaments. </a:t>
            </a:r>
          </a:p>
          <a:p>
            <a:pPr>
              <a:buSzPct val="45000"/>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altLang="zh-TW" sz="2200" b="1" dirty="0">
                <a:latin typeface="Helvetica"/>
                <a:cs typeface="Helvetica"/>
              </a:rPr>
              <a:t> </a:t>
            </a:r>
            <a:r>
              <a:rPr lang="en-US" sz="2200" b="1" dirty="0">
                <a:latin typeface="Helvetica"/>
                <a:cs typeface="Helvetica"/>
              </a:rPr>
              <a:t>Changes in </a:t>
            </a:r>
            <a:r>
              <a:rPr lang="en-US" altLang="zh-TW" sz="2200" b="1" dirty="0">
                <a:latin typeface="Helvetica"/>
                <a:cs typeface="Helvetica"/>
              </a:rPr>
              <a:t>the </a:t>
            </a:r>
            <a:r>
              <a:rPr lang="en-US" sz="2200" b="1" dirty="0">
                <a:latin typeface="Helvetica"/>
                <a:cs typeface="Helvetica"/>
              </a:rPr>
              <a:t>troponin complex </a:t>
            </a:r>
            <a:r>
              <a:rPr lang="en-US" altLang="zh-TW" sz="2200" b="1" dirty="0">
                <a:latin typeface="Helvetica"/>
                <a:cs typeface="Helvetica"/>
              </a:rPr>
              <a:t>structure </a:t>
            </a:r>
            <a:r>
              <a:rPr lang="en-US" sz="2200" b="1" dirty="0">
                <a:latin typeface="Helvetica"/>
                <a:cs typeface="Helvetica"/>
              </a:rPr>
              <a:t>in diastol</a:t>
            </a:r>
            <a:r>
              <a:rPr lang="en-US" altLang="zh-TW" sz="2200" b="1" dirty="0">
                <a:latin typeface="Helvetica"/>
                <a:cs typeface="Helvetica"/>
              </a:rPr>
              <a:t>e</a:t>
            </a:r>
            <a:r>
              <a:rPr lang="en-US" sz="2200" b="1" dirty="0">
                <a:latin typeface="Helvetica"/>
                <a:cs typeface="Helvetica"/>
              </a:rPr>
              <a:t> could be the key part </a:t>
            </a:r>
            <a:r>
              <a:rPr lang="en-US" altLang="zh-TW" sz="2200" b="1" dirty="0">
                <a:latin typeface="Helvetica"/>
                <a:cs typeface="Helvetica"/>
              </a:rPr>
              <a:t>that underlies the molecular mechanism underlying length modulation of </a:t>
            </a:r>
            <a:r>
              <a:rPr lang="en-US" altLang="zh-TW" sz="2200" b="1" dirty="0" err="1">
                <a:latin typeface="Helvetica"/>
                <a:cs typeface="Helvetica"/>
              </a:rPr>
              <a:t>myofilament</a:t>
            </a:r>
            <a:r>
              <a:rPr lang="en-US" altLang="zh-TW" sz="2200" b="1" dirty="0">
                <a:latin typeface="Helvetica"/>
                <a:cs typeface="Helvetica"/>
              </a:rPr>
              <a:t> C</a:t>
            </a:r>
            <a:r>
              <a:rPr lang="en-US" sz="2200" b="1" dirty="0">
                <a:latin typeface="Helvetica"/>
                <a:cs typeface="Helvetica"/>
              </a:rPr>
              <a:t>a</a:t>
            </a:r>
            <a:r>
              <a:rPr lang="en-US" sz="2200" b="1" baseline="30000" dirty="0">
                <a:latin typeface="Helvetica"/>
                <a:cs typeface="Helvetica"/>
              </a:rPr>
              <a:t>2+</a:t>
            </a:r>
            <a:r>
              <a:rPr lang="en-US" sz="2200" b="1" dirty="0">
                <a:latin typeface="Helvetica"/>
                <a:cs typeface="Helvetica"/>
              </a:rPr>
              <a:t> sensitivity.  </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200" b="1" dirty="0">
                <a:latin typeface="Helvetica"/>
                <a:cs typeface="Helvetica"/>
              </a:rPr>
              <a:t>Structural changes in the thick filament may modulate this mechanism</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000" b="1" dirty="0"/>
              <a:t> </a:t>
            </a:r>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000" b="1" dirty="0"/>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000" b="1" dirty="0"/>
          </a:p>
        </p:txBody>
      </p:sp>
    </p:spTree>
    <p:extLst>
      <p:ext uri="{BB962C8B-B14F-4D97-AF65-F5344CB8AC3E}">
        <p14:creationId xmlns:p14="http://schemas.microsoft.com/office/powerpoint/2010/main" val="33212144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2107406" y="214313"/>
            <a:ext cx="4909096" cy="760140"/>
          </a:xfrm>
          <a:prstGeom prst="rect">
            <a:avLst/>
          </a:prstGeom>
          <a:solidFill>
            <a:schemeClr val="accent2">
              <a:lumMod val="20000"/>
              <a:lumOff val="80000"/>
            </a:schemeClr>
          </a:solidFill>
          <a:ln>
            <a:noFill/>
          </a:ln>
          <a:effectLst/>
          <a:extLst/>
        </p:spPr>
        <p:txBody>
          <a:bodyPr lIns="89995" tIns="44998" rIns="89995" bIns="44998"/>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4400" b="1" dirty="0"/>
              <a:t>Conclusions</a:t>
            </a:r>
          </a:p>
        </p:txBody>
      </p:sp>
      <p:sp>
        <p:nvSpPr>
          <p:cNvPr id="13315" name="Rectangle 3"/>
          <p:cNvSpPr>
            <a:spLocks noChangeArrowheads="1"/>
          </p:cNvSpPr>
          <p:nvPr/>
        </p:nvSpPr>
        <p:spPr bwMode="auto">
          <a:xfrm>
            <a:off x="607219" y="1904201"/>
            <a:ext cx="7990954" cy="55154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nchor="ctr">
            <a:spAutoFit/>
          </a:bodyPr>
          <a:lstStyle/>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altLang="zh-TW" sz="2500" b="1" dirty="0">
                <a:latin typeface="Helvetica"/>
                <a:cs typeface="Helvetica"/>
              </a:rPr>
              <a:t> Our results show that there must be communication between the thick and the thin filaments</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altLang="zh-TW" sz="25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500" b="1" dirty="0">
                <a:latin typeface="Helvetica"/>
                <a:cs typeface="Helvetica"/>
              </a:rPr>
              <a:t>There are significant numbers of bound </a:t>
            </a:r>
            <a:r>
              <a:rPr lang="en-US" sz="2500" b="1" dirty="0" err="1">
                <a:latin typeface="Helvetica"/>
                <a:cs typeface="Helvetica"/>
              </a:rPr>
              <a:t>crossbridges</a:t>
            </a:r>
            <a:r>
              <a:rPr lang="en-US" sz="2500" b="1" dirty="0">
                <a:latin typeface="Helvetica"/>
                <a:cs typeface="Helvetica"/>
              </a:rPr>
              <a:t> in cardiac muscle in diastole</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5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500" b="1" dirty="0">
                <a:latin typeface="Helvetica"/>
                <a:cs typeface="Helvetica"/>
              </a:rPr>
              <a:t>Thick filaments are under strain due to </a:t>
            </a:r>
            <a:r>
              <a:rPr lang="en-US" sz="2500" b="1" dirty="0" err="1">
                <a:latin typeface="Helvetica"/>
                <a:cs typeface="Helvetica"/>
              </a:rPr>
              <a:t>titin</a:t>
            </a:r>
            <a:r>
              <a:rPr lang="en-US" sz="2500" b="1" dirty="0">
                <a:latin typeface="Helvetica"/>
                <a:cs typeface="Helvetica"/>
              </a:rPr>
              <a:t>-based passive tension when slack muscle is stretched</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000" b="1" dirty="0"/>
              <a:t> </a:t>
            </a:r>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000" b="1" dirty="0"/>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000" b="1" dirty="0"/>
          </a:p>
        </p:txBody>
      </p:sp>
    </p:spTree>
    <p:extLst>
      <p:ext uri="{BB962C8B-B14F-4D97-AF65-F5344CB8AC3E}">
        <p14:creationId xmlns:p14="http://schemas.microsoft.com/office/powerpoint/2010/main" val="10457431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2107406" y="214313"/>
            <a:ext cx="4909096" cy="760140"/>
          </a:xfrm>
          <a:prstGeom prst="rect">
            <a:avLst/>
          </a:prstGeom>
          <a:solidFill>
            <a:schemeClr val="accent2">
              <a:lumMod val="20000"/>
              <a:lumOff val="80000"/>
            </a:schemeClr>
          </a:solidFill>
          <a:ln>
            <a:noFill/>
          </a:ln>
          <a:effectLst/>
          <a:extLst/>
        </p:spPr>
        <p:txBody>
          <a:bodyPr lIns="89995" tIns="44998" rIns="89995" bIns="44998"/>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新細明體" charset="0"/>
                <a:cs typeface="新細明體" charset="0"/>
              </a:defRPr>
            </a:lvl9pPr>
          </a:lstStyle>
          <a:p>
            <a:pPr algn="ctr">
              <a:defRPr/>
            </a:pPr>
            <a:r>
              <a:rPr lang="en-US" sz="4400" b="1" dirty="0"/>
              <a:t>Conclusions</a:t>
            </a:r>
          </a:p>
        </p:txBody>
      </p:sp>
      <p:sp>
        <p:nvSpPr>
          <p:cNvPr id="13315" name="Rectangle 3"/>
          <p:cNvSpPr>
            <a:spLocks noChangeArrowheads="1"/>
          </p:cNvSpPr>
          <p:nvPr/>
        </p:nvSpPr>
        <p:spPr bwMode="auto">
          <a:xfrm>
            <a:off x="609600" y="1342532"/>
            <a:ext cx="7990954" cy="55154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89995" tIns="46798" rIns="89995" bIns="46798" anchor="ctr">
            <a:spAutoFit/>
          </a:bodyPr>
          <a:lstStyle/>
          <a:p>
            <a:pPr>
              <a:buSzPct val="45000"/>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5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500" b="1" dirty="0">
                <a:latin typeface="Helvetica"/>
                <a:cs typeface="Helvetica"/>
              </a:rPr>
              <a:t>Strain may be transmitted via </a:t>
            </a:r>
            <a:r>
              <a:rPr lang="en-US" sz="2500" b="1" dirty="0" err="1">
                <a:latin typeface="Helvetica"/>
                <a:cs typeface="Helvetica"/>
              </a:rPr>
              <a:t>crossbridges</a:t>
            </a:r>
            <a:r>
              <a:rPr lang="en-US" sz="2500" b="1" dirty="0">
                <a:latin typeface="Helvetica"/>
                <a:cs typeface="Helvetica"/>
              </a:rPr>
              <a:t> to the thin filaments </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5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500" b="1" dirty="0">
                <a:latin typeface="Helvetica"/>
                <a:cs typeface="Helvetica"/>
              </a:rPr>
              <a:t>Strain in </a:t>
            </a:r>
            <a:r>
              <a:rPr lang="en-US" sz="2500" b="1" dirty="0" err="1">
                <a:latin typeface="Helvetica"/>
                <a:cs typeface="Helvetica"/>
              </a:rPr>
              <a:t>crossbridges</a:t>
            </a:r>
            <a:r>
              <a:rPr lang="en-US" sz="2500" b="1" dirty="0">
                <a:latin typeface="Helvetica"/>
                <a:cs typeface="Helvetica"/>
              </a:rPr>
              <a:t> somehow induces changes in the troponin complex</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5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500" b="1" dirty="0">
                <a:latin typeface="Helvetica"/>
                <a:cs typeface="Helvetica"/>
              </a:rPr>
              <a:t>This may be the key step in length dependent activation</a:t>
            </a: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latin typeface="Helvetica"/>
              <a:cs typeface="Helvetica"/>
            </a:endParaRPr>
          </a:p>
          <a:p>
            <a:pPr>
              <a:buSzPct val="45000"/>
              <a:buFont typeface="Wingdings" charset="0"/>
              <a:buChar cha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200" b="1" dirty="0"/>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r>
              <a:rPr lang="en-US" sz="2000" b="1" dirty="0"/>
              <a:t> </a:t>
            </a:r>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000" b="1" dirty="0"/>
          </a:p>
          <a:p>
            <a:pPr>
              <a:tabLst>
                <a:tab pos="0" algn="l"/>
                <a:tab pos="457177" algn="l"/>
                <a:tab pos="914353" algn="l"/>
                <a:tab pos="1371530" algn="l"/>
                <a:tab pos="1828706" algn="l"/>
                <a:tab pos="2285883" algn="l"/>
                <a:tab pos="2743060" algn="l"/>
                <a:tab pos="3200236" algn="l"/>
                <a:tab pos="3657413" algn="l"/>
                <a:tab pos="4114590" algn="l"/>
                <a:tab pos="4571766" algn="l"/>
                <a:tab pos="5028942" algn="l"/>
                <a:tab pos="5486119" algn="l"/>
                <a:tab pos="5943296" algn="l"/>
                <a:tab pos="6400473" algn="l"/>
                <a:tab pos="6857649" algn="l"/>
                <a:tab pos="7314825" algn="l"/>
                <a:tab pos="7772002" algn="l"/>
                <a:tab pos="8229179" algn="l"/>
                <a:tab pos="8686355" algn="l"/>
                <a:tab pos="9143532" algn="l"/>
              </a:tabLst>
              <a:defRPr/>
            </a:pPr>
            <a:endParaRPr lang="en-US" sz="2000" b="1" dirty="0"/>
          </a:p>
        </p:txBody>
      </p:sp>
    </p:spTree>
    <p:extLst>
      <p:ext uri="{BB962C8B-B14F-4D97-AF65-F5344CB8AC3E}">
        <p14:creationId xmlns:p14="http://schemas.microsoft.com/office/powerpoint/2010/main" val="13296834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9A5B6-141F-2445-855B-A7AF4836BFB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A47DFF-9410-7A49-86F0-00ED00114E0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A979B979-B418-DA4D-A397-21E60B7CC6E9}"/>
              </a:ext>
            </a:extLst>
          </p:cNvPr>
          <p:cNvSpPr>
            <a:spLocks noGrp="1"/>
          </p:cNvSpPr>
          <p:nvPr>
            <p:ph type="sldNum" sz="quarter" idx="12"/>
          </p:nvPr>
        </p:nvSpPr>
        <p:spPr/>
        <p:txBody>
          <a:bodyPr/>
          <a:lstStyle/>
          <a:p>
            <a:pPr>
              <a:defRPr/>
            </a:pPr>
            <a:fld id="{6B4EC7F8-98FC-964D-98DF-CACE04375740}" type="slidenum">
              <a:rPr lang="en-US" smtClean="0"/>
              <a:pPr>
                <a:defRPr/>
              </a:pPr>
              <a:t>65</a:t>
            </a:fld>
            <a:endParaRPr lang="en-US"/>
          </a:p>
        </p:txBody>
      </p:sp>
    </p:spTree>
    <p:extLst>
      <p:ext uri="{BB962C8B-B14F-4D97-AF65-F5344CB8AC3E}">
        <p14:creationId xmlns:p14="http://schemas.microsoft.com/office/powerpoint/2010/main" val="3844367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19576573-5125-9A48-8C2C-19B1F9D54C83}" type="slidenum">
              <a:rPr lang="en-US" sz="1400"/>
              <a:pPr/>
              <a:t>66</a:t>
            </a:fld>
            <a:endParaRPr lang="en-US" sz="1400"/>
          </a:p>
        </p:txBody>
      </p:sp>
      <p:pic>
        <p:nvPicPr>
          <p:cNvPr id="573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1725" y="604838"/>
            <a:ext cx="5151438" cy="549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ext Box 3"/>
          <p:cNvSpPr txBox="1">
            <a:spLocks noChangeArrowheads="1"/>
          </p:cNvSpPr>
          <p:nvPr/>
        </p:nvSpPr>
        <p:spPr bwMode="auto">
          <a:xfrm>
            <a:off x="0" y="0"/>
            <a:ext cx="4419600" cy="216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3400">
                <a:solidFill>
                  <a:schemeClr val="tx2"/>
                </a:solidFill>
                <a:latin typeface="Arial" charset="0"/>
              </a:rPr>
              <a:t>Time-resolved X-ray Diffraction Studies of </a:t>
            </a:r>
            <a:r>
              <a:rPr lang="en-US" sz="3400" i="1">
                <a:solidFill>
                  <a:schemeClr val="tx2"/>
                </a:solidFill>
                <a:latin typeface="Arial" charset="0"/>
              </a:rPr>
              <a:t>Drosophila</a:t>
            </a:r>
            <a:r>
              <a:rPr lang="en-US" sz="3400">
                <a:solidFill>
                  <a:schemeClr val="tx2"/>
                </a:solidFill>
                <a:latin typeface="Arial" charset="0"/>
              </a:rPr>
              <a:t> Indirect Flight Muscle </a:t>
            </a:r>
            <a:r>
              <a:rPr lang="en-US" sz="3400" i="1">
                <a:solidFill>
                  <a:schemeClr val="tx2"/>
                </a:solidFill>
                <a:latin typeface="Arial" charset="0"/>
              </a:rPr>
              <a:t>in vivo</a:t>
            </a:r>
            <a:endParaRPr lang="en-US" sz="4400" i="1">
              <a:solidFill>
                <a:schemeClr val="tx2"/>
              </a:solidFill>
              <a:latin typeface="Arial" charset="0"/>
            </a:endParaRPr>
          </a:p>
        </p:txBody>
      </p:sp>
      <p:sp>
        <p:nvSpPr>
          <p:cNvPr id="57348" name="Text Box 4"/>
          <p:cNvSpPr txBox="1">
            <a:spLocks noChangeArrowheads="1"/>
          </p:cNvSpPr>
          <p:nvPr/>
        </p:nvSpPr>
        <p:spPr bwMode="auto">
          <a:xfrm>
            <a:off x="228600" y="2286000"/>
            <a:ext cx="35052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a:solidFill>
                  <a:srgbClr val="3366FF"/>
                </a:solidFill>
              </a:rPr>
              <a:t>Michael Dickinson</a:t>
            </a:r>
          </a:p>
          <a:p>
            <a:pPr eaLnBrk="1" hangingPunct="1"/>
            <a:r>
              <a:rPr lang="en-US" sz="2800">
                <a:solidFill>
                  <a:srgbClr val="3366FF"/>
                </a:solidFill>
              </a:rPr>
              <a:t>Mark Frye</a:t>
            </a:r>
          </a:p>
          <a:p>
            <a:pPr eaLnBrk="1" hangingPunct="1"/>
            <a:r>
              <a:rPr lang="en-US" sz="2800">
                <a:solidFill>
                  <a:srgbClr val="3366FF"/>
                </a:solidFill>
              </a:rPr>
              <a:t>(Caltech)</a:t>
            </a:r>
          </a:p>
          <a:p>
            <a:pPr eaLnBrk="1" hangingPunct="1"/>
            <a:r>
              <a:rPr lang="en-US" sz="2800">
                <a:solidFill>
                  <a:srgbClr val="3366FF"/>
                </a:solidFill>
              </a:rPr>
              <a:t>David Maughan (UVM)</a:t>
            </a:r>
          </a:p>
          <a:p>
            <a:pPr eaLnBrk="1" hangingPunct="1"/>
            <a:r>
              <a:rPr lang="en-US" sz="2800">
                <a:solidFill>
                  <a:srgbClr val="3366FF"/>
                </a:solidFill>
              </a:rPr>
              <a:t>Tom Irving (BioCAT/IIT)</a:t>
            </a:r>
          </a:p>
          <a:p>
            <a:pPr eaLnBrk="1" hangingPunct="1"/>
            <a:endParaRPr lang="en-US" sz="2000">
              <a:solidFill>
                <a:schemeClr val="accent2"/>
              </a:solidFill>
            </a:endParaRPr>
          </a:p>
        </p:txBody>
      </p:sp>
    </p:spTree>
    <p:extLst>
      <p:ext uri="{BB962C8B-B14F-4D97-AF65-F5344CB8AC3E}">
        <p14:creationId xmlns:p14="http://schemas.microsoft.com/office/powerpoint/2010/main" val="4862199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3"/>
          <p:cNvSpPr>
            <a:spLocks noGrp="1"/>
          </p:cNvSpPr>
          <p:nvPr>
            <p:ph type="sldNum" sz="quarter" idx="12"/>
          </p:nvPr>
        </p:nvSpPr>
        <p:spPr>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fld id="{3A3111B0-8D6B-EF4A-959A-DA16329C70CA}" type="slidenum">
              <a:rPr lang="en-US" sz="1400"/>
              <a:pPr/>
              <a:t>67</a:t>
            </a:fld>
            <a:endParaRPr lang="en-US" sz="1400"/>
          </a:p>
        </p:txBody>
      </p:sp>
      <p:sp>
        <p:nvSpPr>
          <p:cNvPr id="29698" name="Rectangle 2"/>
          <p:cNvSpPr>
            <a:spLocks noChangeArrowheads="1"/>
          </p:cNvSpPr>
          <p:nvPr/>
        </p:nvSpPr>
        <p:spPr bwMode="auto">
          <a:xfrm>
            <a:off x="660400" y="317500"/>
            <a:ext cx="7772400" cy="800100"/>
          </a:xfrm>
          <a:prstGeom prst="rect">
            <a:avLst/>
          </a:prstGeom>
          <a:solidFill>
            <a:srgbClr val="FF66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600">
                <a:solidFill>
                  <a:schemeClr val="tx2"/>
                </a:solidFill>
              </a:rPr>
              <a:t>Important periodicities </a:t>
            </a:r>
          </a:p>
        </p:txBody>
      </p:sp>
      <p:grpSp>
        <p:nvGrpSpPr>
          <p:cNvPr id="29699" name="Group 3"/>
          <p:cNvGrpSpPr>
            <a:grpSpLocks/>
          </p:cNvGrpSpPr>
          <p:nvPr/>
        </p:nvGrpSpPr>
        <p:grpSpPr bwMode="auto">
          <a:xfrm>
            <a:off x="0" y="1266825"/>
            <a:ext cx="8696325" cy="5324475"/>
            <a:chOff x="0" y="798"/>
            <a:chExt cx="5478" cy="3354"/>
          </a:xfrm>
        </p:grpSpPr>
        <p:sp>
          <p:nvSpPr>
            <p:cNvPr id="29700" name="Text Box 4"/>
            <p:cNvSpPr txBox="1">
              <a:spLocks noChangeArrowheads="1"/>
            </p:cNvSpPr>
            <p:nvPr/>
          </p:nvSpPr>
          <p:spPr bwMode="auto">
            <a:xfrm>
              <a:off x="2704" y="816"/>
              <a:ext cx="704"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38.7 nm</a:t>
              </a:r>
            </a:p>
          </p:txBody>
        </p:sp>
        <p:pic>
          <p:nvPicPr>
            <p:cNvPr id="297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 y="992"/>
              <a:ext cx="4629" cy="23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2" name="Line 6"/>
            <p:cNvSpPr>
              <a:spLocks noChangeShapeType="1"/>
            </p:cNvSpPr>
            <p:nvPr/>
          </p:nvSpPr>
          <p:spPr bwMode="auto">
            <a:xfrm flipV="1">
              <a:off x="3264" y="952"/>
              <a:ext cx="96" cy="304"/>
            </a:xfrm>
            <a:prstGeom prst="line">
              <a:avLst/>
            </a:prstGeom>
            <a:noFill/>
            <a:ln w="38100">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03" name="Line 7"/>
            <p:cNvSpPr>
              <a:spLocks noChangeShapeType="1"/>
            </p:cNvSpPr>
            <p:nvPr/>
          </p:nvSpPr>
          <p:spPr bwMode="auto">
            <a:xfrm flipV="1">
              <a:off x="4081" y="1064"/>
              <a:ext cx="79" cy="304"/>
            </a:xfrm>
            <a:prstGeom prst="line">
              <a:avLst/>
            </a:prstGeom>
            <a:noFill/>
            <a:ln w="38100">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04" name="Line 8"/>
            <p:cNvSpPr>
              <a:spLocks noChangeShapeType="1"/>
            </p:cNvSpPr>
            <p:nvPr/>
          </p:nvSpPr>
          <p:spPr bwMode="auto">
            <a:xfrm>
              <a:off x="2432" y="976"/>
              <a:ext cx="864" cy="128"/>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9705" name="Text Box 9"/>
            <p:cNvSpPr txBox="1">
              <a:spLocks noChangeArrowheads="1"/>
            </p:cNvSpPr>
            <p:nvPr/>
          </p:nvSpPr>
          <p:spPr bwMode="auto">
            <a:xfrm>
              <a:off x="2568" y="3104"/>
              <a:ext cx="90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56 nm</a:t>
              </a:r>
            </a:p>
          </p:txBody>
        </p:sp>
        <p:sp>
          <p:nvSpPr>
            <p:cNvPr id="29706" name="Line 10"/>
            <p:cNvSpPr>
              <a:spLocks noChangeShapeType="1"/>
            </p:cNvSpPr>
            <p:nvPr/>
          </p:nvSpPr>
          <p:spPr bwMode="auto">
            <a:xfrm flipH="1">
              <a:off x="3248" y="2864"/>
              <a:ext cx="376" cy="1248"/>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07" name="Line 11"/>
            <p:cNvSpPr>
              <a:spLocks noChangeShapeType="1"/>
            </p:cNvSpPr>
            <p:nvPr/>
          </p:nvSpPr>
          <p:spPr bwMode="auto">
            <a:xfrm>
              <a:off x="2224" y="3256"/>
              <a:ext cx="1224" cy="232"/>
            </a:xfrm>
            <a:prstGeom prst="line">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pic>
          <p:nvPicPr>
            <p:cNvPr id="29708" name="Picture 12"/>
            <p:cNvPicPr>
              <a:picLocks noRot="1" noChangeAspect="1" noChangeArrowheads="1"/>
            </p:cNvPicPr>
            <p:nvPr/>
          </p:nvPicPr>
          <p:blipFill>
            <a:blip r:embed="rId4">
              <a:extLst>
                <a:ext uri="{28A0092B-C50C-407E-A947-70E740481C1C}">
                  <a14:useLocalDpi xmlns:a14="http://schemas.microsoft.com/office/drawing/2010/main" val="0"/>
                </a:ext>
              </a:extLst>
            </a:blip>
            <a:srcRect l="5513" t="31944" r="65735" b="35843"/>
            <a:stretch>
              <a:fillRect/>
            </a:stretch>
          </p:blipFill>
          <p:spPr bwMode="auto">
            <a:xfrm>
              <a:off x="4368" y="3276"/>
              <a:ext cx="918" cy="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9" name="Picture 13"/>
            <p:cNvPicPr>
              <a:picLocks noRot="1" noChangeAspect="1" noChangeArrowheads="1"/>
            </p:cNvPicPr>
            <p:nvPr/>
          </p:nvPicPr>
          <p:blipFill>
            <a:blip r:embed="rId4">
              <a:extLst>
                <a:ext uri="{28A0092B-C50C-407E-A947-70E740481C1C}">
                  <a14:useLocalDpi xmlns:a14="http://schemas.microsoft.com/office/drawing/2010/main" val="0"/>
                </a:ext>
              </a:extLst>
            </a:blip>
            <a:srcRect l="6458" t="64157" r="35417" b="6956"/>
            <a:stretch>
              <a:fillRect/>
            </a:stretch>
          </p:blipFill>
          <p:spPr bwMode="auto">
            <a:xfrm>
              <a:off x="0" y="3377"/>
              <a:ext cx="1952" cy="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0" name="Line 14"/>
            <p:cNvSpPr>
              <a:spLocks noChangeShapeType="1"/>
            </p:cNvSpPr>
            <p:nvPr/>
          </p:nvSpPr>
          <p:spPr bwMode="auto">
            <a:xfrm flipV="1">
              <a:off x="2392" y="808"/>
              <a:ext cx="96" cy="304"/>
            </a:xfrm>
            <a:prstGeom prst="line">
              <a:avLst/>
            </a:prstGeom>
            <a:noFill/>
            <a:ln w="38100">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11" name="Text Box 15"/>
            <p:cNvSpPr txBox="1">
              <a:spLocks noChangeArrowheads="1"/>
            </p:cNvSpPr>
            <p:nvPr/>
          </p:nvSpPr>
          <p:spPr bwMode="auto">
            <a:xfrm>
              <a:off x="4136" y="1115"/>
              <a:ext cx="10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Target Site</a:t>
              </a:r>
            </a:p>
          </p:txBody>
        </p:sp>
        <p:sp>
          <p:nvSpPr>
            <p:cNvPr id="29712" name="Line 16"/>
            <p:cNvSpPr>
              <a:spLocks noChangeShapeType="1"/>
            </p:cNvSpPr>
            <p:nvPr/>
          </p:nvSpPr>
          <p:spPr bwMode="auto">
            <a:xfrm flipH="1">
              <a:off x="2024" y="2656"/>
              <a:ext cx="400" cy="1216"/>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13" name="Text Box 17"/>
            <p:cNvSpPr txBox="1">
              <a:spLocks noChangeArrowheads="1"/>
            </p:cNvSpPr>
            <p:nvPr/>
          </p:nvSpPr>
          <p:spPr bwMode="auto">
            <a:xfrm>
              <a:off x="2432" y="3448"/>
              <a:ext cx="104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Lengthening</a:t>
              </a:r>
            </a:p>
          </p:txBody>
        </p:sp>
        <p:sp>
          <p:nvSpPr>
            <p:cNvPr id="29714" name="Line 18"/>
            <p:cNvSpPr>
              <a:spLocks noChangeShapeType="1"/>
            </p:cNvSpPr>
            <p:nvPr/>
          </p:nvSpPr>
          <p:spPr bwMode="auto">
            <a:xfrm>
              <a:off x="2056" y="3776"/>
              <a:ext cx="1224" cy="232"/>
            </a:xfrm>
            <a:prstGeom prst="line">
              <a:avLst/>
            </a:prstGeom>
            <a:noFill/>
            <a:ln w="38100">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15" name="Text Box 19"/>
            <p:cNvSpPr txBox="1">
              <a:spLocks noChangeArrowheads="1"/>
            </p:cNvSpPr>
            <p:nvPr/>
          </p:nvSpPr>
          <p:spPr bwMode="auto">
            <a:xfrm>
              <a:off x="1984" y="3902"/>
              <a:ext cx="104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Shortening</a:t>
              </a:r>
            </a:p>
          </p:txBody>
        </p:sp>
        <p:pic>
          <p:nvPicPr>
            <p:cNvPr id="29716" name="Picture 20"/>
            <p:cNvPicPr>
              <a:picLocks noRot="1" noChangeAspect="1" noChangeArrowheads="1"/>
            </p:cNvPicPr>
            <p:nvPr/>
          </p:nvPicPr>
          <p:blipFill>
            <a:blip r:embed="rId4">
              <a:extLst>
                <a:ext uri="{28A0092B-C50C-407E-A947-70E740481C1C}">
                  <a14:useLocalDpi xmlns:a14="http://schemas.microsoft.com/office/drawing/2010/main" val="0"/>
                </a:ext>
              </a:extLst>
            </a:blip>
            <a:srcRect l="34578" t="31944" r="35417" b="35843"/>
            <a:stretch>
              <a:fillRect/>
            </a:stretch>
          </p:blipFill>
          <p:spPr bwMode="auto">
            <a:xfrm>
              <a:off x="3464" y="3268"/>
              <a:ext cx="958" cy="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17" name="Text Box 21"/>
            <p:cNvSpPr txBox="1">
              <a:spLocks noChangeArrowheads="1"/>
            </p:cNvSpPr>
            <p:nvPr/>
          </p:nvSpPr>
          <p:spPr bwMode="auto">
            <a:xfrm>
              <a:off x="1825" y="798"/>
              <a:ext cx="1008"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Tn</a:t>
              </a:r>
            </a:p>
          </p:txBody>
        </p:sp>
        <p:sp>
          <p:nvSpPr>
            <p:cNvPr id="29718" name="Line 22"/>
            <p:cNvSpPr>
              <a:spLocks noChangeShapeType="1"/>
            </p:cNvSpPr>
            <p:nvPr/>
          </p:nvSpPr>
          <p:spPr bwMode="auto">
            <a:xfrm flipV="1">
              <a:off x="2846" y="2484"/>
              <a:ext cx="96" cy="304"/>
            </a:xfrm>
            <a:prstGeom prst="line">
              <a:avLst/>
            </a:prstGeom>
            <a:noFill/>
            <a:ln w="28575">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19" name="Line 23"/>
            <p:cNvSpPr>
              <a:spLocks noChangeShapeType="1"/>
            </p:cNvSpPr>
            <p:nvPr/>
          </p:nvSpPr>
          <p:spPr bwMode="auto">
            <a:xfrm flipH="1">
              <a:off x="3672" y="957"/>
              <a:ext cx="109" cy="34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0" name="Line 24"/>
            <p:cNvSpPr>
              <a:spLocks noChangeShapeType="1"/>
            </p:cNvSpPr>
            <p:nvPr/>
          </p:nvSpPr>
          <p:spPr bwMode="auto">
            <a:xfrm>
              <a:off x="3721" y="1139"/>
              <a:ext cx="388" cy="61"/>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9721" name="Text Box 25"/>
            <p:cNvSpPr txBox="1">
              <a:spLocks noChangeArrowheads="1"/>
            </p:cNvSpPr>
            <p:nvPr/>
          </p:nvSpPr>
          <p:spPr bwMode="auto">
            <a:xfrm>
              <a:off x="3843" y="854"/>
              <a:ext cx="704"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19.3 nm</a:t>
              </a:r>
            </a:p>
          </p:txBody>
        </p:sp>
        <p:sp>
          <p:nvSpPr>
            <p:cNvPr id="29722" name="Line 26"/>
            <p:cNvSpPr>
              <a:spLocks noChangeShapeType="1"/>
            </p:cNvSpPr>
            <p:nvPr/>
          </p:nvSpPr>
          <p:spPr bwMode="auto">
            <a:xfrm flipH="1">
              <a:off x="4337" y="1780"/>
              <a:ext cx="101" cy="34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3" name="Line 27"/>
            <p:cNvSpPr>
              <a:spLocks noChangeShapeType="1"/>
            </p:cNvSpPr>
            <p:nvPr/>
          </p:nvSpPr>
          <p:spPr bwMode="auto">
            <a:xfrm flipH="1">
              <a:off x="4651" y="1793"/>
              <a:ext cx="101" cy="34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4" name="Line 28"/>
            <p:cNvSpPr>
              <a:spLocks noChangeShapeType="1"/>
            </p:cNvSpPr>
            <p:nvPr/>
          </p:nvSpPr>
          <p:spPr bwMode="auto">
            <a:xfrm>
              <a:off x="4385" y="1936"/>
              <a:ext cx="304" cy="44"/>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9725" name="Text Box 29"/>
            <p:cNvSpPr txBox="1">
              <a:spLocks noChangeArrowheads="1"/>
            </p:cNvSpPr>
            <p:nvPr/>
          </p:nvSpPr>
          <p:spPr bwMode="auto">
            <a:xfrm>
              <a:off x="4774" y="1893"/>
              <a:ext cx="704"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14.5 nm</a:t>
              </a:r>
            </a:p>
          </p:txBody>
        </p:sp>
        <p:sp>
          <p:nvSpPr>
            <p:cNvPr id="29726" name="Line 30"/>
            <p:cNvSpPr>
              <a:spLocks noChangeShapeType="1"/>
            </p:cNvSpPr>
            <p:nvPr/>
          </p:nvSpPr>
          <p:spPr bwMode="auto">
            <a:xfrm rot="5400000" flipH="1">
              <a:off x="801" y="949"/>
              <a:ext cx="58" cy="348"/>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7" name="Line 31"/>
            <p:cNvSpPr>
              <a:spLocks noChangeShapeType="1"/>
            </p:cNvSpPr>
            <p:nvPr/>
          </p:nvSpPr>
          <p:spPr bwMode="auto">
            <a:xfrm rot="5400000" flipH="1">
              <a:off x="530" y="2348"/>
              <a:ext cx="58" cy="348"/>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28" name="Line 32"/>
            <p:cNvSpPr>
              <a:spLocks noChangeShapeType="1"/>
            </p:cNvSpPr>
            <p:nvPr/>
          </p:nvSpPr>
          <p:spPr bwMode="auto">
            <a:xfrm flipV="1">
              <a:off x="535" y="1980"/>
              <a:ext cx="155" cy="513"/>
            </a:xfrm>
            <a:prstGeom prst="line">
              <a:avLst/>
            </a:prstGeom>
            <a:noFill/>
            <a:ln w="28575">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29" name="Line 33"/>
            <p:cNvSpPr>
              <a:spLocks noChangeShapeType="1"/>
            </p:cNvSpPr>
            <p:nvPr/>
          </p:nvSpPr>
          <p:spPr bwMode="auto">
            <a:xfrm flipH="1">
              <a:off x="786" y="1158"/>
              <a:ext cx="137" cy="505"/>
            </a:xfrm>
            <a:prstGeom prst="line">
              <a:avLst/>
            </a:prstGeom>
            <a:noFill/>
            <a:ln w="28575">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30" name="Text Box 34"/>
            <p:cNvSpPr txBox="1">
              <a:spLocks noChangeArrowheads="1"/>
            </p:cNvSpPr>
            <p:nvPr/>
          </p:nvSpPr>
          <p:spPr bwMode="auto">
            <a:xfrm>
              <a:off x="696" y="1697"/>
              <a:ext cx="704"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d</a:t>
              </a:r>
            </a:p>
          </p:txBody>
        </p:sp>
        <p:sp>
          <p:nvSpPr>
            <p:cNvPr id="29731" name="Line 35"/>
            <p:cNvSpPr>
              <a:spLocks noChangeShapeType="1"/>
            </p:cNvSpPr>
            <p:nvPr/>
          </p:nvSpPr>
          <p:spPr bwMode="auto">
            <a:xfrm flipH="1">
              <a:off x="4372" y="2682"/>
              <a:ext cx="101" cy="34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2" name="Line 36"/>
            <p:cNvSpPr>
              <a:spLocks noChangeShapeType="1"/>
            </p:cNvSpPr>
            <p:nvPr/>
          </p:nvSpPr>
          <p:spPr bwMode="auto">
            <a:xfrm flipH="1">
              <a:off x="4538" y="2716"/>
              <a:ext cx="101" cy="340"/>
            </a:xfrm>
            <a:prstGeom prst="line">
              <a:avLst/>
            </a:prstGeom>
            <a:noFill/>
            <a:ln w="381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endParaRPr lang="en-US"/>
            </a:p>
          </p:txBody>
        </p:sp>
        <p:sp>
          <p:nvSpPr>
            <p:cNvPr id="29733" name="Line 37"/>
            <p:cNvSpPr>
              <a:spLocks noChangeShapeType="1"/>
            </p:cNvSpPr>
            <p:nvPr/>
          </p:nvSpPr>
          <p:spPr bwMode="auto">
            <a:xfrm>
              <a:off x="4198" y="2843"/>
              <a:ext cx="239" cy="40"/>
            </a:xfrm>
            <a:prstGeom prst="line">
              <a:avLst/>
            </a:prstGeom>
            <a:noFill/>
            <a:ln w="38100">
              <a:solidFill>
                <a:schemeClr val="tx1"/>
              </a:solidFill>
              <a:round/>
              <a:headEnd/>
              <a:tailEnd type="arrow" w="med" len="med"/>
            </a:ln>
            <a:extLst>
              <a:ext uri="{909E8E84-426E-40dd-AFC4-6F175D3DCCD1}">
                <a14:hiddenFill xmlns:a14="http://schemas.microsoft.com/office/drawing/2010/main" xmlns="">
                  <a:noFill/>
                </a14:hiddenFill>
              </a:ext>
            </a:extLst>
          </p:spPr>
          <p:txBody>
            <a:bodyPr/>
            <a:lstStyle/>
            <a:p>
              <a:endParaRPr lang="en-US"/>
            </a:p>
          </p:txBody>
        </p:sp>
        <p:sp>
          <p:nvSpPr>
            <p:cNvPr id="29734" name="Line 38"/>
            <p:cNvSpPr>
              <a:spLocks noChangeShapeType="1"/>
            </p:cNvSpPr>
            <p:nvPr/>
          </p:nvSpPr>
          <p:spPr bwMode="auto">
            <a:xfrm>
              <a:off x="4615" y="2912"/>
              <a:ext cx="281" cy="41"/>
            </a:xfrm>
            <a:prstGeom prst="line">
              <a:avLst/>
            </a:prstGeom>
            <a:noFill/>
            <a:ln w="38100">
              <a:solidFill>
                <a:schemeClr val="tx1"/>
              </a:solidFill>
              <a:round/>
              <a:headEnd type="arrow" w="med" len="med"/>
              <a:tailEnd/>
            </a:ln>
            <a:extLst>
              <a:ext uri="{909E8E84-426E-40dd-AFC4-6F175D3DCCD1}">
                <a14:hiddenFill xmlns:a14="http://schemas.microsoft.com/office/drawing/2010/main" xmlns="">
                  <a:noFill/>
                </a14:hiddenFill>
              </a:ext>
            </a:extLst>
          </p:spPr>
          <p:txBody>
            <a:bodyPr/>
            <a:lstStyle/>
            <a:p>
              <a:endParaRPr lang="en-US"/>
            </a:p>
          </p:txBody>
        </p:sp>
        <p:sp>
          <p:nvSpPr>
            <p:cNvPr id="29735" name="Text Box 39"/>
            <p:cNvSpPr txBox="1">
              <a:spLocks noChangeArrowheads="1"/>
            </p:cNvSpPr>
            <p:nvPr/>
          </p:nvSpPr>
          <p:spPr bwMode="auto">
            <a:xfrm>
              <a:off x="4619" y="3016"/>
              <a:ext cx="704" cy="1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7.2 nm</a:t>
              </a:r>
            </a:p>
          </p:txBody>
        </p:sp>
      </p:grpSp>
    </p:spTree>
    <p:extLst>
      <p:ext uri="{BB962C8B-B14F-4D97-AF65-F5344CB8AC3E}">
        <p14:creationId xmlns:p14="http://schemas.microsoft.com/office/powerpoint/2010/main" val="11056553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0BB2943-477C-C04B-8AD3-4D54B0188987}" type="slidenum">
              <a:rPr lang="en-US" sz="1400">
                <a:latin typeface="Arial" charset="0"/>
              </a:rPr>
              <a:pPr/>
              <a:t>68</a:t>
            </a:fld>
            <a:endParaRPr lang="en-US" sz="1400">
              <a:latin typeface="Arial" charset="0"/>
            </a:endParaRPr>
          </a:p>
        </p:txBody>
      </p:sp>
      <p:sp>
        <p:nvSpPr>
          <p:cNvPr id="59394" name="TextBox 1"/>
          <p:cNvSpPr txBox="1">
            <a:spLocks noChangeArrowheads="1"/>
          </p:cNvSpPr>
          <p:nvPr/>
        </p:nvSpPr>
        <p:spPr bwMode="auto">
          <a:xfrm>
            <a:off x="228600" y="6400800"/>
            <a:ext cx="5791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Dickinson et al., 2005 </a:t>
            </a:r>
            <a:r>
              <a:rPr lang="en-US" i="1"/>
              <a:t>Nature</a:t>
            </a:r>
            <a:r>
              <a:rPr lang="en-US"/>
              <a:t> 433:330-4</a:t>
            </a:r>
          </a:p>
        </p:txBody>
      </p:sp>
      <p:pic>
        <p:nvPicPr>
          <p:cNvPr id="3" name="Dros X-ray cycle corr size&amp;align, 15 &amp; 2fps.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89366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1" name="Group 1"/>
          <p:cNvGrpSpPr>
            <a:grpSpLocks/>
          </p:cNvGrpSpPr>
          <p:nvPr/>
        </p:nvGrpSpPr>
        <p:grpSpPr bwMode="auto">
          <a:xfrm>
            <a:off x="381000" y="1219200"/>
            <a:ext cx="6172200" cy="4578350"/>
            <a:chOff x="1506538" y="1219200"/>
            <a:chExt cx="6261100" cy="4959350"/>
          </a:xfrm>
        </p:grpSpPr>
        <p:pic>
          <p:nvPicPr>
            <p:cNvPr id="256002"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283" y="1372246"/>
              <a:ext cx="5343192" cy="42921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56003" name="Text Box 1027"/>
            <p:cNvSpPr txBox="1">
              <a:spLocks noChangeArrowheads="1"/>
            </p:cNvSpPr>
            <p:nvPr/>
          </p:nvSpPr>
          <p:spPr bwMode="auto">
            <a:xfrm>
              <a:off x="4271536" y="5781321"/>
              <a:ext cx="1821323" cy="3972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t>wing beat phase</a:t>
              </a:r>
            </a:p>
          </p:txBody>
        </p:sp>
        <p:sp>
          <p:nvSpPr>
            <p:cNvPr id="256004" name="Text Box 1028"/>
            <p:cNvSpPr txBox="1">
              <a:spLocks noChangeArrowheads="1"/>
            </p:cNvSpPr>
            <p:nvPr/>
          </p:nvSpPr>
          <p:spPr bwMode="auto">
            <a:xfrm>
              <a:off x="3640272" y="5475231"/>
              <a:ext cx="470227"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0.5</a:t>
              </a:r>
            </a:p>
          </p:txBody>
        </p:sp>
        <p:sp>
          <p:nvSpPr>
            <p:cNvPr id="256005" name="Text Box 1029"/>
            <p:cNvSpPr txBox="1">
              <a:spLocks noChangeArrowheads="1"/>
            </p:cNvSpPr>
            <p:nvPr/>
          </p:nvSpPr>
          <p:spPr bwMode="auto">
            <a:xfrm>
              <a:off x="4859318" y="5475231"/>
              <a:ext cx="470227"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1.0</a:t>
              </a:r>
            </a:p>
          </p:txBody>
        </p:sp>
        <p:sp>
          <p:nvSpPr>
            <p:cNvPr id="256006" name="Text Box 1030"/>
            <p:cNvSpPr txBox="1">
              <a:spLocks noChangeArrowheads="1"/>
            </p:cNvSpPr>
            <p:nvPr/>
          </p:nvSpPr>
          <p:spPr bwMode="auto">
            <a:xfrm>
              <a:off x="2421225" y="5475231"/>
              <a:ext cx="470227"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0.0</a:t>
              </a:r>
            </a:p>
          </p:txBody>
        </p:sp>
        <p:sp>
          <p:nvSpPr>
            <p:cNvPr id="256007" name="Text Box 1031"/>
            <p:cNvSpPr txBox="1">
              <a:spLocks noChangeArrowheads="1"/>
            </p:cNvSpPr>
            <p:nvPr/>
          </p:nvSpPr>
          <p:spPr bwMode="auto">
            <a:xfrm>
              <a:off x="6078365" y="5475231"/>
              <a:ext cx="470227"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1.5</a:t>
              </a:r>
            </a:p>
          </p:txBody>
        </p:sp>
        <p:sp>
          <p:nvSpPr>
            <p:cNvPr id="256008" name="Text Box 1032"/>
            <p:cNvSpPr txBox="1">
              <a:spLocks noChangeArrowheads="1"/>
            </p:cNvSpPr>
            <p:nvPr/>
          </p:nvSpPr>
          <p:spPr bwMode="auto">
            <a:xfrm>
              <a:off x="7297411" y="5475231"/>
              <a:ext cx="470227"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2.0</a:t>
              </a:r>
            </a:p>
          </p:txBody>
        </p:sp>
        <p:sp>
          <p:nvSpPr>
            <p:cNvPr id="256009" name="Text Box 1033"/>
            <p:cNvSpPr txBox="1">
              <a:spLocks noChangeArrowheads="1"/>
            </p:cNvSpPr>
            <p:nvPr/>
          </p:nvSpPr>
          <p:spPr bwMode="auto">
            <a:xfrm rot="16200000">
              <a:off x="696063" y="2941067"/>
              <a:ext cx="2017101" cy="39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t>% spacing change</a:t>
              </a:r>
            </a:p>
          </p:txBody>
        </p:sp>
        <p:sp>
          <p:nvSpPr>
            <p:cNvPr id="256010" name="Text Box 1034"/>
            <p:cNvSpPr txBox="1">
              <a:spLocks noChangeArrowheads="1"/>
            </p:cNvSpPr>
            <p:nvPr/>
          </p:nvSpPr>
          <p:spPr bwMode="auto">
            <a:xfrm>
              <a:off x="1867260" y="1219200"/>
              <a:ext cx="584563" cy="366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0.25</a:t>
              </a:r>
            </a:p>
          </p:txBody>
        </p:sp>
        <p:sp>
          <p:nvSpPr>
            <p:cNvPr id="256011" name="Text Box 1035"/>
            <p:cNvSpPr txBox="1">
              <a:spLocks noChangeArrowheads="1"/>
            </p:cNvSpPr>
            <p:nvPr/>
          </p:nvSpPr>
          <p:spPr bwMode="auto">
            <a:xfrm>
              <a:off x="2152295" y="2907855"/>
              <a:ext cx="299528" cy="3679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a:t>
              </a:r>
            </a:p>
          </p:txBody>
        </p:sp>
        <p:sp>
          <p:nvSpPr>
            <p:cNvPr id="256012" name="Text Box 1036"/>
            <p:cNvSpPr txBox="1">
              <a:spLocks noChangeArrowheads="1"/>
            </p:cNvSpPr>
            <p:nvPr/>
          </p:nvSpPr>
          <p:spPr bwMode="auto">
            <a:xfrm>
              <a:off x="1789962" y="4648099"/>
              <a:ext cx="661861" cy="366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-0.25</a:t>
              </a:r>
            </a:p>
          </p:txBody>
        </p:sp>
        <p:sp>
          <p:nvSpPr>
            <p:cNvPr id="256014" name="Text Box 1038"/>
            <p:cNvSpPr txBox="1">
              <a:spLocks noChangeArrowheads="1"/>
            </p:cNvSpPr>
            <p:nvPr/>
          </p:nvSpPr>
          <p:spPr bwMode="auto">
            <a:xfrm>
              <a:off x="2628963" y="5029852"/>
              <a:ext cx="971050" cy="366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upstroke</a:t>
              </a:r>
            </a:p>
          </p:txBody>
        </p:sp>
        <p:sp>
          <p:nvSpPr>
            <p:cNvPr id="256015" name="Text Box 1039"/>
            <p:cNvSpPr txBox="1">
              <a:spLocks noChangeArrowheads="1"/>
            </p:cNvSpPr>
            <p:nvPr/>
          </p:nvSpPr>
          <p:spPr bwMode="auto">
            <a:xfrm>
              <a:off x="3772322" y="5029852"/>
              <a:ext cx="1251253" cy="366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downstroke</a:t>
              </a:r>
            </a:p>
          </p:txBody>
        </p:sp>
        <p:sp>
          <p:nvSpPr>
            <p:cNvPr id="256016" name="Text Box 1040"/>
            <p:cNvSpPr txBox="1">
              <a:spLocks noChangeArrowheads="1"/>
            </p:cNvSpPr>
            <p:nvPr/>
          </p:nvSpPr>
          <p:spPr bwMode="auto">
            <a:xfrm>
              <a:off x="5067056" y="5029852"/>
              <a:ext cx="971050" cy="366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upstroke</a:t>
              </a:r>
            </a:p>
          </p:txBody>
        </p:sp>
        <p:sp>
          <p:nvSpPr>
            <p:cNvPr id="256017" name="Text Box 1041"/>
            <p:cNvSpPr txBox="1">
              <a:spLocks noChangeArrowheads="1"/>
            </p:cNvSpPr>
            <p:nvPr/>
          </p:nvSpPr>
          <p:spPr bwMode="auto">
            <a:xfrm>
              <a:off x="6134728" y="5029852"/>
              <a:ext cx="1249643" cy="3662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dirty="0" err="1">
                  <a:solidFill>
                    <a:srgbClr val="3366FF"/>
                  </a:solidFill>
                </a:rPr>
                <a:t>downstroke</a:t>
              </a:r>
              <a:endParaRPr lang="en-US" sz="1800" dirty="0">
                <a:solidFill>
                  <a:srgbClr val="3366FF"/>
                </a:solidFill>
              </a:endParaRPr>
            </a:p>
          </p:txBody>
        </p:sp>
        <p:sp>
          <p:nvSpPr>
            <p:cNvPr id="256018" name="Text Box 1042"/>
            <p:cNvSpPr txBox="1">
              <a:spLocks noChangeArrowheads="1"/>
            </p:cNvSpPr>
            <p:nvPr/>
          </p:nvSpPr>
          <p:spPr bwMode="auto">
            <a:xfrm>
              <a:off x="2635405" y="1447908"/>
              <a:ext cx="971050"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lengthen</a:t>
              </a:r>
            </a:p>
          </p:txBody>
        </p:sp>
        <p:sp>
          <p:nvSpPr>
            <p:cNvPr id="256019" name="Text Box 1043"/>
            <p:cNvSpPr txBox="1">
              <a:spLocks noChangeArrowheads="1"/>
            </p:cNvSpPr>
            <p:nvPr/>
          </p:nvSpPr>
          <p:spPr bwMode="auto">
            <a:xfrm>
              <a:off x="3867333" y="1447908"/>
              <a:ext cx="856714"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shorten</a:t>
              </a:r>
            </a:p>
          </p:txBody>
        </p:sp>
        <p:sp>
          <p:nvSpPr>
            <p:cNvPr id="256020" name="Text Box 1044"/>
            <p:cNvSpPr txBox="1">
              <a:spLocks noChangeArrowheads="1"/>
            </p:cNvSpPr>
            <p:nvPr/>
          </p:nvSpPr>
          <p:spPr bwMode="auto">
            <a:xfrm>
              <a:off x="5028407" y="1447908"/>
              <a:ext cx="972661"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lengthen</a:t>
              </a:r>
            </a:p>
          </p:txBody>
        </p:sp>
        <p:sp>
          <p:nvSpPr>
            <p:cNvPr id="256021" name="Text Box 1045"/>
            <p:cNvSpPr txBox="1">
              <a:spLocks noChangeArrowheads="1"/>
            </p:cNvSpPr>
            <p:nvPr/>
          </p:nvSpPr>
          <p:spPr bwMode="auto">
            <a:xfrm>
              <a:off x="6286102" y="1447908"/>
              <a:ext cx="858325" cy="366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dirty="0">
                  <a:solidFill>
                    <a:srgbClr val="3366FF"/>
                  </a:solidFill>
                </a:rPr>
                <a:t>shorten</a:t>
              </a:r>
            </a:p>
          </p:txBody>
        </p:sp>
      </p:grpSp>
      <p:sp>
        <p:nvSpPr>
          <p:cNvPr id="24" name="Rectangle 1037"/>
          <p:cNvSpPr>
            <a:spLocks noChangeArrowheads="1"/>
          </p:cNvSpPr>
          <p:nvPr/>
        </p:nvSpPr>
        <p:spPr bwMode="auto">
          <a:xfrm>
            <a:off x="1828800" y="228600"/>
            <a:ext cx="6153150" cy="1077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sz="3200" dirty="0">
                <a:solidFill>
                  <a:schemeClr val="tx2"/>
                </a:solidFill>
              </a:rPr>
              <a:t>7.2 nm myosin periodicity</a:t>
            </a:r>
          </a:p>
          <a:p>
            <a:pPr algn="ctr" eaLnBrk="1" hangingPunct="1">
              <a:defRPr/>
            </a:pPr>
            <a:r>
              <a:rPr lang="en-US" sz="3200" dirty="0">
                <a:solidFill>
                  <a:schemeClr val="tx2"/>
                </a:solidFill>
              </a:rPr>
              <a:t>(thick filament length)</a:t>
            </a:r>
            <a:r>
              <a:rPr lang="en-US" dirty="0"/>
              <a:t> </a:t>
            </a:r>
          </a:p>
        </p:txBody>
      </p:sp>
      <p:sp>
        <p:nvSpPr>
          <p:cNvPr id="61443" name="TextBox 2"/>
          <p:cNvSpPr txBox="1">
            <a:spLocks noChangeArrowheads="1"/>
          </p:cNvSpPr>
          <p:nvPr/>
        </p:nvSpPr>
        <p:spPr bwMode="auto">
          <a:xfrm>
            <a:off x="6553200" y="1143000"/>
            <a:ext cx="2286000" cy="378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During each wingbeat a significant amount of strain energy is stored in stretching and releasing the  thick filaments in the flight muscles</a:t>
            </a:r>
          </a:p>
        </p:txBody>
      </p:sp>
      <p:sp>
        <p:nvSpPr>
          <p:cNvPr id="61444" name="TextBox 24"/>
          <p:cNvSpPr txBox="1">
            <a:spLocks noChangeArrowheads="1"/>
          </p:cNvSpPr>
          <p:nvPr/>
        </p:nvSpPr>
        <p:spPr bwMode="auto">
          <a:xfrm>
            <a:off x="838200" y="5867400"/>
            <a:ext cx="4724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Two cycles of “movie”. Time between successive points ~ 600 µs</a:t>
            </a:r>
          </a:p>
        </p:txBody>
      </p:sp>
      <p:sp>
        <p:nvSpPr>
          <p:cNvPr id="61445"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27ECCE25-D24D-D743-8617-0F1B8AB5110A}" type="slidenum">
              <a:rPr lang="en-US" sz="1400"/>
              <a:pPr/>
              <a:t>69</a:t>
            </a:fld>
            <a:endParaRPr lang="en-US" sz="1400"/>
          </a:p>
        </p:txBody>
      </p:sp>
      <p:pic>
        <p:nvPicPr>
          <p:cNvPr id="26" name="Picture 3" descr="BioCATlogo2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0"/>
            <a:ext cx="1371600" cy="1270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559425" y="5535337"/>
            <a:ext cx="3048000" cy="830997"/>
          </a:xfrm>
          <a:prstGeom prst="rect">
            <a:avLst/>
          </a:prstGeom>
          <a:noFill/>
        </p:spPr>
        <p:txBody>
          <a:bodyPr wrap="square" rtlCol="0">
            <a:spAutoFit/>
          </a:bodyPr>
          <a:lstStyle/>
          <a:p>
            <a:r>
              <a:rPr lang="is-IS" dirty="0"/>
              <a:t>Dickinson et al.,2005</a:t>
            </a:r>
            <a:r>
              <a:rPr lang="is-IS" i="1" dirty="0"/>
              <a:t> Nature</a:t>
            </a:r>
            <a:r>
              <a:rPr lang="is-IS" dirty="0"/>
              <a:t>;433:330-4</a:t>
            </a:r>
            <a:endParaRPr lang="en-US" dirty="0"/>
          </a:p>
        </p:txBody>
      </p:sp>
    </p:spTree>
    <p:extLst>
      <p:ext uri="{BB962C8B-B14F-4D97-AF65-F5344CB8AC3E}">
        <p14:creationId xmlns:p14="http://schemas.microsoft.com/office/powerpoint/2010/main" val="992249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2"/>
          <p:cNvSpPr>
            <a:spLocks noGrp="1" noChangeArrowheads="1"/>
          </p:cNvSpPr>
          <p:nvPr>
            <p:ph type="body" idx="1"/>
          </p:nvPr>
        </p:nvSpPr>
        <p:spPr>
          <a:xfrm>
            <a:off x="1308100" y="449263"/>
            <a:ext cx="6246813" cy="522287"/>
          </a:xfrm>
        </p:spPr>
        <p:txBody>
          <a:bodyPr>
            <a:normAutofit fontScale="85000" lnSpcReduction="20000"/>
          </a:bodyPr>
          <a:lstStyle/>
          <a:p>
            <a:pPr algn="ctr" eaLnBrk="1" hangingPunct="1">
              <a:lnSpc>
                <a:spcPct val="90000"/>
              </a:lnSpc>
              <a:buFont typeface="Wingdings" charset="0"/>
              <a:buNone/>
              <a:defRPr/>
            </a:pPr>
            <a:r>
              <a:rPr lang="en-US" sz="4400">
                <a:latin typeface="Arial" charset="0"/>
                <a:cs typeface="+mn-cs"/>
              </a:rPr>
              <a:t>Sarcomeres</a:t>
            </a:r>
            <a:endParaRPr lang="en-US" sz="2800">
              <a:latin typeface="Arial" charset="0"/>
              <a:cs typeface="+mn-cs"/>
            </a:endParaRPr>
          </a:p>
          <a:p>
            <a:pPr algn="ctr" eaLnBrk="1" hangingPunct="1">
              <a:lnSpc>
                <a:spcPct val="90000"/>
              </a:lnSpc>
              <a:buFont typeface="Wingdings" charset="0"/>
              <a:buNone/>
              <a:defRPr/>
            </a:pPr>
            <a:endParaRPr lang="en-US" sz="1800">
              <a:solidFill>
                <a:srgbClr val="FF0000"/>
              </a:solidFill>
              <a:latin typeface="Arial" charset="0"/>
              <a:cs typeface="+mn-cs"/>
            </a:endParaRPr>
          </a:p>
        </p:txBody>
      </p:sp>
      <p:sp>
        <p:nvSpPr>
          <p:cNvPr id="462851" name="Text Box 3"/>
          <p:cNvSpPr txBox="1">
            <a:spLocks noChangeArrowheads="1"/>
          </p:cNvSpPr>
          <p:nvPr/>
        </p:nvSpPr>
        <p:spPr bwMode="auto">
          <a:xfrm>
            <a:off x="8661400" y="6537325"/>
            <a:ext cx="4381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000">
                <a:latin typeface="Arial" charset="0"/>
                <a:cs typeface="Arial" charset="0"/>
              </a:rPr>
              <a:t>11-9</a:t>
            </a:r>
          </a:p>
        </p:txBody>
      </p:sp>
      <p:pic>
        <p:nvPicPr>
          <p:cNvPr id="33795" name="Picture 4" descr="11_04"/>
          <p:cNvPicPr>
            <a:picLocks noChangeAspect="1" noChangeArrowheads="1"/>
          </p:cNvPicPr>
          <p:nvPr/>
        </p:nvPicPr>
        <p:blipFill>
          <a:blip r:embed="rId3">
            <a:extLst>
              <a:ext uri="{28A0092B-C50C-407E-A947-70E740481C1C}">
                <a14:useLocalDpi xmlns:a14="http://schemas.microsoft.com/office/drawing/2010/main" val="0"/>
              </a:ext>
            </a:extLst>
          </a:blip>
          <a:srcRect l="10695" t="42500"/>
          <a:stretch>
            <a:fillRect/>
          </a:stretch>
        </p:blipFill>
        <p:spPr bwMode="auto">
          <a:xfrm>
            <a:off x="274638" y="1516063"/>
            <a:ext cx="5668962" cy="390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2855" name="Rectangle 7"/>
          <p:cNvSpPr>
            <a:spLocks noChangeArrowheads="1"/>
          </p:cNvSpPr>
          <p:nvPr/>
        </p:nvSpPr>
        <p:spPr bwMode="auto">
          <a:xfrm>
            <a:off x="5908675" y="1014413"/>
            <a:ext cx="3141663" cy="45259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eaLnBrk="1" hangingPunct="1">
              <a:spcBef>
                <a:spcPts val="500"/>
              </a:spcBef>
              <a:spcAft>
                <a:spcPts val="500"/>
              </a:spcAft>
              <a:buClr>
                <a:schemeClr val="hlink"/>
              </a:buClr>
              <a:buSzPct val="70000"/>
              <a:buFont typeface="Wingdings" charset="0"/>
              <a:buChar char="n"/>
              <a:defRPr/>
            </a:pPr>
            <a:r>
              <a:rPr lang="en-US" b="1" dirty="0">
                <a:effectLst>
                  <a:outerShdw blurRad="38100" dist="38100" dir="2700000" algn="tl">
                    <a:srgbClr val="000000"/>
                  </a:outerShdw>
                </a:effectLst>
                <a:latin typeface="Arial"/>
                <a:cs typeface="Arial"/>
              </a:rPr>
              <a:t>Projections on the thick filament (</a:t>
            </a:r>
            <a:r>
              <a:rPr lang="en-US" b="1" dirty="0" err="1">
                <a:effectLst>
                  <a:outerShdw blurRad="38100" dist="38100" dir="2700000" algn="tl">
                    <a:srgbClr val="000000"/>
                  </a:outerShdw>
                </a:effectLst>
                <a:latin typeface="Arial"/>
                <a:cs typeface="Arial"/>
              </a:rPr>
              <a:t>crossbridges</a:t>
            </a:r>
            <a:r>
              <a:rPr lang="en-US" b="1" dirty="0">
                <a:effectLst>
                  <a:outerShdw blurRad="38100" dist="38100" dir="2700000" algn="tl">
                    <a:srgbClr val="000000"/>
                  </a:outerShdw>
                </a:effectLst>
                <a:latin typeface="Arial"/>
                <a:cs typeface="Arial"/>
              </a:rPr>
              <a:t>) interact with the thin filament and cause sarcomeres to shorten</a:t>
            </a:r>
          </a:p>
        </p:txBody>
      </p:sp>
      <p:sp>
        <p:nvSpPr>
          <p:cNvPr id="2" name="Slide Number Placeholder 1"/>
          <p:cNvSpPr>
            <a:spLocks noGrp="1"/>
          </p:cNvSpPr>
          <p:nvPr>
            <p:ph type="sldNum" sz="quarter" idx="11"/>
          </p:nvPr>
        </p:nvSpPr>
        <p:spPr/>
        <p:txBody>
          <a:bodyPr/>
          <a:lstStyle/>
          <a:p>
            <a:pPr>
              <a:defRPr/>
            </a:pPr>
            <a:fld id="{54D633A6-4749-0B43-A091-314A15500A30}" type="slidenum">
              <a:rPr lang="en-US"/>
              <a:pPr>
                <a:defRPr/>
              </a:pPr>
              <a:t>7</a:t>
            </a:fld>
            <a:endParaRPr lang="en-US"/>
          </a:p>
        </p:txBody>
      </p:sp>
    </p:spTree>
    <p:extLst>
      <p:ext uri="{BB962C8B-B14F-4D97-AF65-F5344CB8AC3E}">
        <p14:creationId xmlns:p14="http://schemas.microsoft.com/office/powerpoint/2010/main" val="42132370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89" name="Group 1"/>
          <p:cNvGrpSpPr>
            <a:grpSpLocks/>
          </p:cNvGrpSpPr>
          <p:nvPr/>
        </p:nvGrpSpPr>
        <p:grpSpPr bwMode="auto">
          <a:xfrm>
            <a:off x="228600" y="1371600"/>
            <a:ext cx="5562600" cy="4121150"/>
            <a:chOff x="1493838" y="1447800"/>
            <a:chExt cx="6273800" cy="4730750"/>
          </a:xfrm>
        </p:grpSpPr>
        <p:pic>
          <p:nvPicPr>
            <p:cNvPr id="260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2349" y="1447800"/>
              <a:ext cx="5246071" cy="42168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60099" name="Text Box 3"/>
            <p:cNvSpPr txBox="1">
              <a:spLocks noChangeArrowheads="1"/>
            </p:cNvSpPr>
            <p:nvPr/>
          </p:nvSpPr>
          <p:spPr bwMode="auto">
            <a:xfrm>
              <a:off x="4272644" y="5781284"/>
              <a:ext cx="1820907" cy="3972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t>wing beat phase</a:t>
              </a:r>
            </a:p>
          </p:txBody>
        </p:sp>
        <p:sp>
          <p:nvSpPr>
            <p:cNvPr id="260100" name="Text Box 4"/>
            <p:cNvSpPr txBox="1">
              <a:spLocks noChangeArrowheads="1"/>
            </p:cNvSpPr>
            <p:nvPr/>
          </p:nvSpPr>
          <p:spPr bwMode="auto">
            <a:xfrm>
              <a:off x="3640610" y="5475133"/>
              <a:ext cx="469103"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0.5</a:t>
              </a:r>
            </a:p>
          </p:txBody>
        </p:sp>
        <p:sp>
          <p:nvSpPr>
            <p:cNvPr id="260101" name="Text Box 5"/>
            <p:cNvSpPr txBox="1">
              <a:spLocks noChangeArrowheads="1"/>
            </p:cNvSpPr>
            <p:nvPr/>
          </p:nvSpPr>
          <p:spPr bwMode="auto">
            <a:xfrm>
              <a:off x="4859918" y="5475133"/>
              <a:ext cx="469103"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1.0</a:t>
              </a:r>
            </a:p>
          </p:txBody>
        </p:sp>
        <p:sp>
          <p:nvSpPr>
            <p:cNvPr id="260102" name="Text Box 6"/>
            <p:cNvSpPr txBox="1">
              <a:spLocks noChangeArrowheads="1"/>
            </p:cNvSpPr>
            <p:nvPr/>
          </p:nvSpPr>
          <p:spPr bwMode="auto">
            <a:xfrm>
              <a:off x="2421300" y="5475133"/>
              <a:ext cx="469103"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0.0</a:t>
              </a:r>
            </a:p>
          </p:txBody>
        </p:sp>
        <p:sp>
          <p:nvSpPr>
            <p:cNvPr id="260103" name="Text Box 7"/>
            <p:cNvSpPr txBox="1">
              <a:spLocks noChangeArrowheads="1"/>
            </p:cNvSpPr>
            <p:nvPr/>
          </p:nvSpPr>
          <p:spPr bwMode="auto">
            <a:xfrm>
              <a:off x="6079227" y="5475133"/>
              <a:ext cx="469103"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1.5</a:t>
              </a:r>
            </a:p>
          </p:txBody>
        </p:sp>
        <p:sp>
          <p:nvSpPr>
            <p:cNvPr id="260104" name="Text Box 8"/>
            <p:cNvSpPr txBox="1">
              <a:spLocks noChangeArrowheads="1"/>
            </p:cNvSpPr>
            <p:nvPr/>
          </p:nvSpPr>
          <p:spPr bwMode="auto">
            <a:xfrm>
              <a:off x="7298535" y="5475133"/>
              <a:ext cx="469103"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2.0</a:t>
              </a:r>
            </a:p>
          </p:txBody>
        </p:sp>
        <p:sp>
          <p:nvSpPr>
            <p:cNvPr id="260105" name="Text Box 9"/>
            <p:cNvSpPr txBox="1">
              <a:spLocks noChangeArrowheads="1"/>
            </p:cNvSpPr>
            <p:nvPr/>
          </p:nvSpPr>
          <p:spPr bwMode="auto">
            <a:xfrm rot="16200000">
              <a:off x="634722" y="3039490"/>
              <a:ext cx="2115717" cy="3974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000"/>
                <a:t>% intensity change</a:t>
              </a:r>
            </a:p>
          </p:txBody>
        </p:sp>
        <p:sp>
          <p:nvSpPr>
            <p:cNvPr id="260106" name="Text Box 10"/>
            <p:cNvSpPr txBox="1">
              <a:spLocks noChangeArrowheads="1"/>
            </p:cNvSpPr>
            <p:nvPr/>
          </p:nvSpPr>
          <p:spPr bwMode="auto">
            <a:xfrm>
              <a:off x="1930712" y="2020009"/>
              <a:ext cx="526398"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500</a:t>
              </a:r>
            </a:p>
          </p:txBody>
        </p:sp>
        <p:sp>
          <p:nvSpPr>
            <p:cNvPr id="260107" name="Text Box 11"/>
            <p:cNvSpPr txBox="1">
              <a:spLocks noChangeArrowheads="1"/>
            </p:cNvSpPr>
            <p:nvPr/>
          </p:nvSpPr>
          <p:spPr bwMode="auto">
            <a:xfrm>
              <a:off x="1930712" y="4203152"/>
              <a:ext cx="526398" cy="36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100</a:t>
              </a:r>
            </a:p>
          </p:txBody>
        </p:sp>
        <p:sp>
          <p:nvSpPr>
            <p:cNvPr id="260108" name="Text Box 12"/>
            <p:cNvSpPr txBox="1">
              <a:spLocks noChangeArrowheads="1"/>
            </p:cNvSpPr>
            <p:nvPr/>
          </p:nvSpPr>
          <p:spPr bwMode="auto">
            <a:xfrm>
              <a:off x="2159892" y="4749849"/>
              <a:ext cx="297218"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0</a:t>
              </a:r>
            </a:p>
          </p:txBody>
        </p:sp>
        <p:sp>
          <p:nvSpPr>
            <p:cNvPr id="260110" name="Text Box 14"/>
            <p:cNvSpPr txBox="1">
              <a:spLocks noChangeArrowheads="1"/>
            </p:cNvSpPr>
            <p:nvPr/>
          </p:nvSpPr>
          <p:spPr bwMode="auto">
            <a:xfrm>
              <a:off x="2628995" y="5028665"/>
              <a:ext cx="972225" cy="36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upstroke</a:t>
              </a:r>
            </a:p>
          </p:txBody>
        </p:sp>
        <p:sp>
          <p:nvSpPr>
            <p:cNvPr id="260111" name="Text Box 15"/>
            <p:cNvSpPr txBox="1">
              <a:spLocks noChangeArrowheads="1"/>
            </p:cNvSpPr>
            <p:nvPr/>
          </p:nvSpPr>
          <p:spPr bwMode="auto">
            <a:xfrm>
              <a:off x="3771313" y="5028665"/>
              <a:ext cx="1251538" cy="36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downstroke</a:t>
              </a:r>
            </a:p>
          </p:txBody>
        </p:sp>
        <p:sp>
          <p:nvSpPr>
            <p:cNvPr id="260112" name="Text Box 16"/>
            <p:cNvSpPr txBox="1">
              <a:spLocks noChangeArrowheads="1"/>
            </p:cNvSpPr>
            <p:nvPr/>
          </p:nvSpPr>
          <p:spPr bwMode="auto">
            <a:xfrm>
              <a:off x="5067612" y="5028665"/>
              <a:ext cx="970434" cy="36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upstroke</a:t>
              </a:r>
            </a:p>
          </p:txBody>
        </p:sp>
        <p:sp>
          <p:nvSpPr>
            <p:cNvPr id="260113" name="Text Box 17"/>
            <p:cNvSpPr txBox="1">
              <a:spLocks noChangeArrowheads="1"/>
            </p:cNvSpPr>
            <p:nvPr/>
          </p:nvSpPr>
          <p:spPr bwMode="auto">
            <a:xfrm>
              <a:off x="6134731" y="5028665"/>
              <a:ext cx="1249747" cy="36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downstroke</a:t>
              </a:r>
            </a:p>
          </p:txBody>
        </p:sp>
        <p:sp>
          <p:nvSpPr>
            <p:cNvPr id="260114" name="Text Box 18"/>
            <p:cNvSpPr txBox="1">
              <a:spLocks noChangeArrowheads="1"/>
            </p:cNvSpPr>
            <p:nvPr/>
          </p:nvSpPr>
          <p:spPr bwMode="auto">
            <a:xfrm>
              <a:off x="2634367" y="1447800"/>
              <a:ext cx="972224"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lengthen</a:t>
              </a:r>
            </a:p>
          </p:txBody>
        </p:sp>
        <p:sp>
          <p:nvSpPr>
            <p:cNvPr id="260115" name="Text Box 19"/>
            <p:cNvSpPr txBox="1">
              <a:spLocks noChangeArrowheads="1"/>
            </p:cNvSpPr>
            <p:nvPr/>
          </p:nvSpPr>
          <p:spPr bwMode="auto">
            <a:xfrm>
              <a:off x="3867999" y="1447800"/>
              <a:ext cx="855844"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shorten</a:t>
              </a:r>
            </a:p>
          </p:txBody>
        </p:sp>
        <p:sp>
          <p:nvSpPr>
            <p:cNvPr id="260116" name="Text Box 20"/>
            <p:cNvSpPr txBox="1">
              <a:spLocks noChangeArrowheads="1"/>
            </p:cNvSpPr>
            <p:nvPr/>
          </p:nvSpPr>
          <p:spPr bwMode="auto">
            <a:xfrm>
              <a:off x="5030013" y="1447800"/>
              <a:ext cx="970434"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lengthen</a:t>
              </a:r>
            </a:p>
          </p:txBody>
        </p:sp>
        <p:sp>
          <p:nvSpPr>
            <p:cNvPr id="260117" name="Text Box 21"/>
            <p:cNvSpPr txBox="1">
              <a:spLocks noChangeArrowheads="1"/>
            </p:cNvSpPr>
            <p:nvPr/>
          </p:nvSpPr>
          <p:spPr bwMode="auto">
            <a:xfrm>
              <a:off x="6286921" y="1447800"/>
              <a:ext cx="857634"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solidFill>
                    <a:srgbClr val="3366FF"/>
                  </a:solidFill>
                </a:rPr>
                <a:t>shorten</a:t>
              </a:r>
            </a:p>
          </p:txBody>
        </p:sp>
        <p:sp>
          <p:nvSpPr>
            <p:cNvPr id="260118" name="Text Box 22"/>
            <p:cNvSpPr txBox="1">
              <a:spLocks noChangeArrowheads="1"/>
            </p:cNvSpPr>
            <p:nvPr/>
          </p:nvSpPr>
          <p:spPr bwMode="auto">
            <a:xfrm>
              <a:off x="1930712" y="2564884"/>
              <a:ext cx="526398" cy="3681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400</a:t>
              </a:r>
            </a:p>
          </p:txBody>
        </p:sp>
        <p:sp>
          <p:nvSpPr>
            <p:cNvPr id="260119" name="Text Box 23"/>
            <p:cNvSpPr txBox="1">
              <a:spLocks noChangeArrowheads="1"/>
            </p:cNvSpPr>
            <p:nvPr/>
          </p:nvSpPr>
          <p:spPr bwMode="auto">
            <a:xfrm>
              <a:off x="1930712" y="3111581"/>
              <a:ext cx="526398" cy="366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300</a:t>
              </a:r>
            </a:p>
          </p:txBody>
        </p:sp>
        <p:sp>
          <p:nvSpPr>
            <p:cNvPr id="260120" name="Text Box 24"/>
            <p:cNvSpPr txBox="1">
              <a:spLocks noChangeArrowheads="1"/>
            </p:cNvSpPr>
            <p:nvPr/>
          </p:nvSpPr>
          <p:spPr bwMode="auto">
            <a:xfrm>
              <a:off x="1930712" y="3658278"/>
              <a:ext cx="526398" cy="3662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200</a:t>
              </a:r>
            </a:p>
          </p:txBody>
        </p:sp>
        <p:sp>
          <p:nvSpPr>
            <p:cNvPr id="260121" name="Text Box 25"/>
            <p:cNvSpPr txBox="1">
              <a:spLocks noChangeArrowheads="1"/>
            </p:cNvSpPr>
            <p:nvPr/>
          </p:nvSpPr>
          <p:spPr bwMode="auto">
            <a:xfrm>
              <a:off x="1930712" y="1473313"/>
              <a:ext cx="526398" cy="3662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1800"/>
                <a:t>600</a:t>
              </a:r>
            </a:p>
          </p:txBody>
        </p:sp>
        <p:sp>
          <p:nvSpPr>
            <p:cNvPr id="260122" name="Oval 26"/>
            <p:cNvSpPr>
              <a:spLocks noChangeArrowheads="1"/>
            </p:cNvSpPr>
            <p:nvPr/>
          </p:nvSpPr>
          <p:spPr bwMode="auto">
            <a:xfrm flipH="1" flipV="1">
              <a:off x="4496453" y="4877412"/>
              <a:ext cx="152189" cy="15125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eaLnBrk="1" hangingPunct="1">
                <a:defRPr/>
              </a:pPr>
              <a:endParaRPr lang="en-US" sz="1600"/>
            </a:p>
          </p:txBody>
        </p:sp>
        <p:sp>
          <p:nvSpPr>
            <p:cNvPr id="260123" name="Oval 27"/>
            <p:cNvSpPr>
              <a:spLocks noChangeArrowheads="1"/>
            </p:cNvSpPr>
            <p:nvPr/>
          </p:nvSpPr>
          <p:spPr bwMode="auto">
            <a:xfrm flipH="1" flipV="1">
              <a:off x="6935071" y="4877412"/>
              <a:ext cx="152189" cy="151253"/>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wrap="none" anchor="ctr"/>
            <a:lstStyle/>
            <a:p>
              <a:pPr algn="ctr" eaLnBrk="1" hangingPunct="1">
                <a:defRPr/>
              </a:pPr>
              <a:endParaRPr lang="en-US" sz="1600"/>
            </a:p>
          </p:txBody>
        </p:sp>
      </p:grpSp>
      <p:sp>
        <p:nvSpPr>
          <p:cNvPr id="30" name="Rectangle 13"/>
          <p:cNvSpPr>
            <a:spLocks noChangeArrowheads="1"/>
          </p:cNvSpPr>
          <p:nvPr/>
        </p:nvSpPr>
        <p:spPr bwMode="auto">
          <a:xfrm>
            <a:off x="1905000" y="152400"/>
            <a:ext cx="4827587" cy="83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defRPr/>
            </a:pPr>
            <a:r>
              <a:rPr lang="en-US" b="1" dirty="0">
                <a:solidFill>
                  <a:schemeClr val="tx2"/>
                </a:solidFill>
              </a:rPr>
              <a:t>19.3 nm first row line spot intensity</a:t>
            </a:r>
          </a:p>
          <a:p>
            <a:pPr algn="ctr" eaLnBrk="1" hangingPunct="1">
              <a:defRPr/>
            </a:pPr>
            <a:r>
              <a:rPr lang="en-US" b="1" dirty="0">
                <a:solidFill>
                  <a:schemeClr val="tx2"/>
                </a:solidFill>
              </a:rPr>
              <a:t>(</a:t>
            </a:r>
            <a:r>
              <a:rPr lang="en-US" b="1" dirty="0" err="1">
                <a:solidFill>
                  <a:schemeClr val="tx2"/>
                </a:solidFill>
              </a:rPr>
              <a:t>crossbridge</a:t>
            </a:r>
            <a:r>
              <a:rPr lang="en-US" b="1" dirty="0">
                <a:solidFill>
                  <a:schemeClr val="tx2"/>
                </a:solidFill>
              </a:rPr>
              <a:t> attachment)</a:t>
            </a:r>
            <a:r>
              <a:rPr lang="en-US" b="1" dirty="0"/>
              <a:t> </a:t>
            </a:r>
          </a:p>
        </p:txBody>
      </p:sp>
      <p:sp>
        <p:nvSpPr>
          <p:cNvPr id="63491" name="TextBox 2"/>
          <p:cNvSpPr txBox="1">
            <a:spLocks noChangeArrowheads="1"/>
          </p:cNvSpPr>
          <p:nvPr/>
        </p:nvSpPr>
        <p:spPr bwMode="auto">
          <a:xfrm>
            <a:off x="5562600" y="762000"/>
            <a:ext cx="3556000" cy="5262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en-US"/>
              <a:t>Crossbridges are recruited to actin binding sites while the flight muscle is being stretched.</a:t>
            </a:r>
          </a:p>
          <a:p>
            <a:pPr>
              <a:buFont typeface="Arial" charset="0"/>
              <a:buChar char="•"/>
            </a:pPr>
            <a:r>
              <a:rPr lang="en-US"/>
              <a:t>During the downstroke, force producing crossbridges cycle and then detach abruptly</a:t>
            </a:r>
          </a:p>
          <a:p>
            <a:pPr>
              <a:buFont typeface="Arial" charset="0"/>
              <a:buChar char="•"/>
            </a:pPr>
            <a:r>
              <a:rPr lang="en-US"/>
              <a:t>Suggests  strain dependent mechanisms for both crossbridge recruitment and detachment</a:t>
            </a:r>
          </a:p>
        </p:txBody>
      </p:sp>
      <p:sp>
        <p:nvSpPr>
          <p:cNvPr id="63492" name="TextBox 3"/>
          <p:cNvSpPr txBox="1">
            <a:spLocks noChangeArrowheads="1"/>
          </p:cNvSpPr>
          <p:nvPr/>
        </p:nvSpPr>
        <p:spPr bwMode="auto">
          <a:xfrm>
            <a:off x="762000" y="5715000"/>
            <a:ext cx="4724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Two cycles of “movie”. Time between successive points ~ 600 µs</a:t>
            </a:r>
          </a:p>
        </p:txBody>
      </p:sp>
      <p:sp>
        <p:nvSpPr>
          <p:cNvPr id="63493"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27EF8B3-6D10-4541-9849-1FFE87DA81B9}" type="slidenum">
              <a:rPr lang="en-US" sz="1400"/>
              <a:pPr/>
              <a:t>70</a:t>
            </a:fld>
            <a:endParaRPr lang="en-US" sz="1400"/>
          </a:p>
        </p:txBody>
      </p:sp>
      <p:pic>
        <p:nvPicPr>
          <p:cNvPr id="32" name="Picture 3" descr="BioCATlogo2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76201"/>
            <a:ext cx="1219200" cy="1129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TextBox 32"/>
          <p:cNvSpPr txBox="1"/>
          <p:nvPr/>
        </p:nvSpPr>
        <p:spPr>
          <a:xfrm>
            <a:off x="5791200" y="6027003"/>
            <a:ext cx="3048000" cy="830997"/>
          </a:xfrm>
          <a:prstGeom prst="rect">
            <a:avLst/>
          </a:prstGeom>
          <a:noFill/>
        </p:spPr>
        <p:txBody>
          <a:bodyPr wrap="square" rtlCol="0">
            <a:spAutoFit/>
          </a:bodyPr>
          <a:lstStyle/>
          <a:p>
            <a:r>
              <a:rPr lang="is-IS" dirty="0"/>
              <a:t>Dickinson et al.,2005</a:t>
            </a:r>
            <a:r>
              <a:rPr lang="is-IS" i="1" dirty="0"/>
              <a:t> Nature</a:t>
            </a:r>
            <a:r>
              <a:rPr lang="is-IS" dirty="0"/>
              <a:t>;433:330-4</a:t>
            </a:r>
            <a:endParaRPr lang="en-US" dirty="0"/>
          </a:p>
        </p:txBody>
      </p:sp>
    </p:spTree>
    <p:extLst>
      <p:ext uri="{BB962C8B-B14F-4D97-AF65-F5344CB8AC3E}">
        <p14:creationId xmlns:p14="http://schemas.microsoft.com/office/powerpoint/2010/main" val="27101130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5"/>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83C226D-2E18-384C-A597-C2DB93E6F9CE}" type="slidenum">
              <a:rPr lang="en-US" sz="1400">
                <a:latin typeface="Arial" charset="0"/>
              </a:rPr>
              <a:pPr/>
              <a:t>71</a:t>
            </a:fld>
            <a:endParaRPr lang="en-US" sz="1400">
              <a:latin typeface="Arial" charset="0"/>
            </a:endParaRPr>
          </a:p>
        </p:txBody>
      </p:sp>
      <p:pic>
        <p:nvPicPr>
          <p:cNvPr id="80898" name="beach" descr="beach">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1600200" y="1771878"/>
            <a:ext cx="47244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Text Box 3"/>
          <p:cNvSpPr txBox="1">
            <a:spLocks noChangeArrowheads="1"/>
          </p:cNvSpPr>
          <p:nvPr/>
        </p:nvSpPr>
        <p:spPr bwMode="auto">
          <a:xfrm>
            <a:off x="145774" y="5086626"/>
            <a:ext cx="8686800" cy="120032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sz="1800" dirty="0"/>
              <a:t>Robert J. </a:t>
            </a:r>
            <a:r>
              <a:rPr lang="en-US" sz="1800" dirty="0" err="1"/>
              <a:t>Perz</a:t>
            </a:r>
            <a:r>
              <a:rPr lang="en-US" sz="1800" dirty="0"/>
              <a:t>-Edwards, </a:t>
            </a:r>
            <a:r>
              <a:rPr lang="en-US" sz="1800" b="1" dirty="0"/>
              <a:t>Thomas C. Irving</a:t>
            </a:r>
            <a:r>
              <a:rPr lang="en-US" sz="1800" dirty="0"/>
              <a:t>, Bruce A. J. Baumann, David Gore, Daniel C. Hutchinson, </a:t>
            </a:r>
            <a:r>
              <a:rPr lang="en-US" sz="1800" dirty="0" err="1"/>
              <a:t>Uroš</a:t>
            </a:r>
            <a:r>
              <a:rPr lang="en-US" sz="1800" dirty="0"/>
              <a:t> </a:t>
            </a:r>
            <a:r>
              <a:rPr lang="en-US" sz="1800" dirty="0" err="1"/>
              <a:t>Kržič</a:t>
            </a:r>
            <a:r>
              <a:rPr lang="en-US" sz="1800" dirty="0"/>
              <a:t>, Rebecca L. Porter, Andrew B. Ward, Michael K. Reedy. “X-ray diffraction evidence for myosin-troponin connections and tropomyosin movement during stretch activation of insect flight muscle" </a:t>
            </a:r>
            <a:r>
              <a:rPr lang="en-US" sz="1800" i="1" dirty="0"/>
              <a:t>PNAS</a:t>
            </a:r>
            <a:r>
              <a:rPr lang="en-US" sz="1800" dirty="0"/>
              <a:t>, 108:120-5. 2011 </a:t>
            </a:r>
            <a:endParaRPr lang="en-US" sz="1800" dirty="0">
              <a:latin typeface="Times" charset="0"/>
            </a:endParaRPr>
          </a:p>
        </p:txBody>
      </p:sp>
      <p:sp>
        <p:nvSpPr>
          <p:cNvPr id="65540" name="TextBox 1"/>
          <p:cNvSpPr txBox="1">
            <a:spLocks noChangeArrowheads="1"/>
          </p:cNvSpPr>
          <p:nvPr/>
        </p:nvSpPr>
        <p:spPr bwMode="auto">
          <a:xfrm>
            <a:off x="2286000" y="152400"/>
            <a:ext cx="5638800" cy="15700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rPr>
              <a:t>X-ray diffraction evidence for tropomyosin movement during stretch activation of insect flight muscle</a:t>
            </a:r>
          </a:p>
        </p:txBody>
      </p:sp>
      <p:pic>
        <p:nvPicPr>
          <p:cNvPr id="65541" name="Picture 3" descr="BioCATlogo200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12700"/>
            <a:ext cx="1797050"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026727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089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0898"/>
                                        </p:tgtEl>
                                      </p:cBhvr>
                                    </p:cmd>
                                  </p:childTnLst>
                                </p:cTn>
                              </p:par>
                            </p:childTnLst>
                          </p:cTn>
                        </p:par>
                      </p:childTnLst>
                    </p:cTn>
                  </p:par>
                </p:childTnLst>
              </p:cTn>
              <p:nextCondLst>
                <p:cond evt="onClick" delay="0">
                  <p:tgtEl>
                    <p:spTgt spid="80898"/>
                  </p:tgtEl>
                </p:cond>
              </p:nextCondLst>
            </p:seq>
            <p:video>
              <p:cMediaNode>
                <p:cTn id="7" fill="hold" display="0">
                  <p:stCondLst>
                    <p:cond delay="indefinite"/>
                  </p:stCondLst>
                  <p:endCondLst>
                    <p:cond evt="onNext" delay="0">
                      <p:tgtEl>
                        <p:sldTgt/>
                      </p:tgtEl>
                    </p:cond>
                    <p:cond evt="onPrev" delay="0">
                      <p:tgtEl>
                        <p:sldTgt/>
                      </p:tgtEl>
                    </p:cond>
                  </p:endCondLst>
                </p:cTn>
                <p:tgtEl>
                  <p:spTgt spid="80898"/>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extBox 1"/>
          <p:cNvSpPr txBox="1">
            <a:spLocks noChangeArrowheads="1"/>
          </p:cNvSpPr>
          <p:nvPr/>
        </p:nvSpPr>
        <p:spPr bwMode="auto">
          <a:xfrm>
            <a:off x="5867400" y="1219200"/>
            <a:ext cx="2438400" cy="304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Visualization of Troponin/Tropomyosin system during oscillatory contraction of Insect Flight Muscle</a:t>
            </a:r>
          </a:p>
        </p:txBody>
      </p:sp>
      <p:sp>
        <p:nvSpPr>
          <p:cNvPr id="67586" name="TextBox 1"/>
          <p:cNvSpPr txBox="1">
            <a:spLocks noChangeArrowheads="1"/>
          </p:cNvSpPr>
          <p:nvPr/>
        </p:nvSpPr>
        <p:spPr bwMode="auto">
          <a:xfrm>
            <a:off x="228600" y="12700"/>
            <a:ext cx="8763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a:t>X-ray Movies During Oscillatory Contraction</a:t>
            </a:r>
          </a:p>
        </p:txBody>
      </p:sp>
      <p:sp>
        <p:nvSpPr>
          <p:cNvPr id="67587" name="Text Box 3"/>
          <p:cNvSpPr txBox="1">
            <a:spLocks noChangeArrowheads="1"/>
          </p:cNvSpPr>
          <p:nvPr/>
        </p:nvSpPr>
        <p:spPr bwMode="auto">
          <a:xfrm>
            <a:off x="5410200" y="5562600"/>
            <a:ext cx="3581400" cy="954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en-US">
                <a:latin typeface="Arial" charset="0"/>
              </a:rPr>
              <a:t>Perz-Edwards  et al., 2011 </a:t>
            </a:r>
            <a:r>
              <a:rPr lang="en-US" i="1">
                <a:latin typeface="Arial" charset="0"/>
              </a:rPr>
              <a:t>PNAS</a:t>
            </a:r>
            <a:r>
              <a:rPr lang="en-US">
                <a:latin typeface="Arial" charset="0"/>
              </a:rPr>
              <a:t> 108:120-5</a:t>
            </a:r>
            <a:r>
              <a:rPr lang="en-US" sz="3200">
                <a:latin typeface="Arial" charset="0"/>
              </a:rPr>
              <a:t> </a:t>
            </a:r>
            <a:endParaRPr lang="en-US">
              <a:latin typeface="Times" charset="0"/>
            </a:endParaRPr>
          </a:p>
        </p:txBody>
      </p:sp>
      <p:pic>
        <p:nvPicPr>
          <p:cNvPr id="67588" name="Version2 X-rays.mo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6800"/>
            <a:ext cx="4803775" cy="479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89" name="Slide Number Placeholder 2"/>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08B785B-2BFE-7144-AFD6-3C533860C011}" type="slidenum">
              <a:rPr lang="en-US" sz="1400"/>
              <a:pPr/>
              <a:t>72</a:t>
            </a:fld>
            <a:endParaRPr lang="en-US" sz="1400"/>
          </a:p>
        </p:txBody>
      </p:sp>
    </p:spTree>
    <p:extLst>
      <p:ext uri="{BB962C8B-B14F-4D97-AF65-F5344CB8AC3E}">
        <p14:creationId xmlns:p14="http://schemas.microsoft.com/office/powerpoint/2010/main" val="1412555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C93273B6-E690-4D43-B570-629ABBE8F8C3}" type="slidenum">
              <a:rPr lang="en-US" sz="1400"/>
              <a:pPr/>
              <a:t>73</a:t>
            </a:fld>
            <a:endParaRPr lang="en-US" sz="1400"/>
          </a:p>
        </p:txBody>
      </p:sp>
      <p:sp>
        <p:nvSpPr>
          <p:cNvPr id="68610" name="TextBox 5"/>
          <p:cNvSpPr txBox="1">
            <a:spLocks noChangeArrowheads="1"/>
          </p:cNvSpPr>
          <p:nvPr/>
        </p:nvSpPr>
        <p:spPr bwMode="auto">
          <a:xfrm>
            <a:off x="2057400" y="304800"/>
            <a:ext cx="2362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Active</a:t>
            </a:r>
          </a:p>
        </p:txBody>
      </p:sp>
      <p:sp>
        <p:nvSpPr>
          <p:cNvPr id="68611" name="TextBox 6"/>
          <p:cNvSpPr txBox="1">
            <a:spLocks noChangeArrowheads="1"/>
          </p:cNvSpPr>
          <p:nvPr/>
        </p:nvSpPr>
        <p:spPr bwMode="auto">
          <a:xfrm>
            <a:off x="4800600" y="304800"/>
            <a:ext cx="152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t>Relaxed</a:t>
            </a:r>
          </a:p>
        </p:txBody>
      </p:sp>
      <p:pic>
        <p:nvPicPr>
          <p:cNvPr id="3" name="Su_L&amp;P_A&amp;R_RealSpd copy 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4150" y="311150"/>
            <a:ext cx="6235700" cy="6235700"/>
          </a:xfrm>
          <a:prstGeom prst="rect">
            <a:avLst/>
          </a:prstGeom>
        </p:spPr>
      </p:pic>
    </p:spTree>
    <p:extLst>
      <p:ext uri="{BB962C8B-B14F-4D97-AF65-F5344CB8AC3E}">
        <p14:creationId xmlns:p14="http://schemas.microsoft.com/office/powerpoint/2010/main" val="13596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162800" y="1066800"/>
            <a:ext cx="708025" cy="44831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en-US" sz="1800">
              <a:solidFill>
                <a:srgbClr val="FFFFFF"/>
              </a:solidFill>
              <a:latin typeface="Calibri" charset="0"/>
              <a:ea typeface="ＭＳ Ｐゴシック" charset="0"/>
              <a:cs typeface="ＭＳ Ｐゴシック" charset="0"/>
            </a:endParaRPr>
          </a:p>
        </p:txBody>
      </p:sp>
      <p:grpSp>
        <p:nvGrpSpPr>
          <p:cNvPr id="69634" name="Group 7"/>
          <p:cNvGrpSpPr>
            <a:grpSpLocks/>
          </p:cNvGrpSpPr>
          <p:nvPr/>
        </p:nvGrpSpPr>
        <p:grpSpPr bwMode="auto">
          <a:xfrm>
            <a:off x="1193800" y="1066800"/>
            <a:ext cx="6578600" cy="4483100"/>
            <a:chOff x="1193800" y="1066800"/>
            <a:chExt cx="6578600" cy="4483100"/>
          </a:xfrm>
        </p:grpSpPr>
        <p:pic>
          <p:nvPicPr>
            <p:cNvPr id="6963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1066800"/>
              <a:ext cx="65786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9" name="Line 11"/>
            <p:cNvSpPr>
              <a:spLocks noChangeShapeType="1"/>
            </p:cNvSpPr>
            <p:nvPr/>
          </p:nvSpPr>
          <p:spPr bwMode="auto">
            <a:xfrm flipH="1">
              <a:off x="5871302" y="1752600"/>
              <a:ext cx="453298" cy="47435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9640" name="Text Box 6"/>
            <p:cNvSpPr txBox="1">
              <a:spLocks noChangeArrowheads="1"/>
            </p:cNvSpPr>
            <p:nvPr/>
          </p:nvSpPr>
          <p:spPr bwMode="auto">
            <a:xfrm>
              <a:off x="5715000" y="1143000"/>
              <a:ext cx="13081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latin typeface="Calibri" charset="0"/>
                </a:rPr>
                <a:t>NET </a:t>
              </a:r>
            </a:p>
            <a:p>
              <a:pPr algn="ctr" eaLnBrk="1" hangingPunct="1"/>
              <a:r>
                <a:rPr lang="en-US" sz="1600">
                  <a:latin typeface="Calibri" charset="0"/>
                </a:rPr>
                <a:t>Str-ACT Force</a:t>
              </a:r>
            </a:p>
            <a:p>
              <a:pPr algn="ctr" eaLnBrk="1" hangingPunct="1"/>
              <a:r>
                <a:rPr lang="en-US" sz="1600">
                  <a:latin typeface="Calibri" charset="0"/>
                </a:rPr>
                <a:t>PHASING</a:t>
              </a:r>
            </a:p>
          </p:txBody>
        </p:sp>
      </p:grpSp>
      <p:sp>
        <p:nvSpPr>
          <p:cNvPr id="69635" name="Text Box 2"/>
          <p:cNvSpPr txBox="1">
            <a:spLocks noChangeArrowheads="1"/>
          </p:cNvSpPr>
          <p:nvPr/>
        </p:nvSpPr>
        <p:spPr bwMode="auto">
          <a:xfrm>
            <a:off x="0" y="0"/>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Times New Roman" charset="0"/>
                <a:ea typeface="ＭＳ Ｐゴシック" charset="0"/>
                <a:cs typeface="ＭＳ Ｐゴシック" charset="0"/>
              </a:defRPr>
            </a:lvl1pPr>
            <a:lvl2pPr marL="742950" indent="-285750" defTabSz="457200">
              <a:defRPr sz="2400">
                <a:solidFill>
                  <a:schemeClr val="tx1"/>
                </a:solidFill>
                <a:latin typeface="Times New Roman" charset="0"/>
                <a:ea typeface="ＭＳ Ｐゴシック" charset="0"/>
              </a:defRPr>
            </a:lvl2pPr>
            <a:lvl3pPr marL="1143000" indent="-228600" defTabSz="457200">
              <a:defRPr sz="2400">
                <a:solidFill>
                  <a:schemeClr val="tx1"/>
                </a:solidFill>
                <a:latin typeface="Times New Roman" charset="0"/>
                <a:ea typeface="ＭＳ Ｐゴシック" charset="0"/>
              </a:defRPr>
            </a:lvl3pPr>
            <a:lvl4pPr marL="1600200" indent="-228600" defTabSz="457200">
              <a:defRPr sz="2400">
                <a:solidFill>
                  <a:schemeClr val="tx1"/>
                </a:solidFill>
                <a:latin typeface="Times New Roman" charset="0"/>
                <a:ea typeface="ＭＳ Ｐゴシック" charset="0"/>
              </a:defRPr>
            </a:lvl4pPr>
            <a:lvl5pPr marL="2057400" indent="-228600" defTabSz="4572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latin typeface="Calibri" charset="0"/>
              </a:rPr>
              <a:t>INTENSITY of TROPOMYOSIN Layer Line</a:t>
            </a:r>
          </a:p>
          <a:p>
            <a:pPr algn="ctr" eaLnBrk="1" hangingPunct="1"/>
            <a:r>
              <a:rPr lang="en-US" sz="2000" b="1">
                <a:latin typeface="Calibri" charset="0"/>
              </a:rPr>
              <a:t>Str-ACT shows strong single peak; leading edge ahead of NET force rise.</a:t>
            </a:r>
            <a:endParaRPr lang="en-US" sz="2000" b="1">
              <a:solidFill>
                <a:srgbClr val="FFFF00"/>
              </a:solidFill>
              <a:latin typeface="Calibri" charset="0"/>
            </a:endParaRPr>
          </a:p>
        </p:txBody>
      </p:sp>
      <p:sp>
        <p:nvSpPr>
          <p:cNvPr id="69636" name="Rectangle 9"/>
          <p:cNvSpPr>
            <a:spLocks noChangeArrowheads="1"/>
          </p:cNvSpPr>
          <p:nvPr/>
        </p:nvSpPr>
        <p:spPr bwMode="auto">
          <a:xfrm>
            <a:off x="2133600" y="1295400"/>
            <a:ext cx="26574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eaLnBrk="1" hangingPunct="1"/>
            <a:r>
              <a:rPr lang="en-US" sz="1800" b="1">
                <a:solidFill>
                  <a:srgbClr val="000000"/>
                </a:solidFill>
                <a:latin typeface="Calibri" charset="0"/>
              </a:rPr>
              <a:t>TROPOMYOSIN Layer Line</a:t>
            </a:r>
            <a:endParaRPr lang="en-US" sz="1800">
              <a:solidFill>
                <a:srgbClr val="000000"/>
              </a:solidFill>
            </a:endParaRPr>
          </a:p>
        </p:txBody>
      </p:sp>
      <p:sp>
        <p:nvSpPr>
          <p:cNvPr id="69637"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A633B9B2-C1CE-6F43-B893-E0B16E9A0B8F}" type="slidenum">
              <a:rPr lang="en-US" sz="1400"/>
              <a:pPr/>
              <a:t>74</a:t>
            </a:fld>
            <a:endParaRPr lang="en-US" sz="1400"/>
          </a:p>
        </p:txBody>
      </p:sp>
    </p:spTree>
    <p:extLst>
      <p:ext uri="{BB962C8B-B14F-4D97-AF65-F5344CB8AC3E}">
        <p14:creationId xmlns:p14="http://schemas.microsoft.com/office/powerpoint/2010/main" val="23464447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267200" cy="537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8659" name="Text Box 3"/>
          <p:cNvSpPr txBox="1">
            <a:spLocks noChangeArrowheads="1"/>
          </p:cNvSpPr>
          <p:nvPr/>
        </p:nvSpPr>
        <p:spPr bwMode="auto">
          <a:xfrm>
            <a:off x="5181600" y="1447800"/>
            <a:ext cx="3810000" cy="5262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dirty="0"/>
              <a:t>In vertebrate striated muscle,  high calcium binds troponin causing azimuthal shift of </a:t>
            </a:r>
            <a:r>
              <a:rPr lang="en-US" dirty="0" err="1"/>
              <a:t>tropomyosin</a:t>
            </a:r>
            <a:r>
              <a:rPr lang="en-US" dirty="0"/>
              <a:t>, exposing  the myosin binding sites on actin</a:t>
            </a:r>
          </a:p>
          <a:p>
            <a:pPr>
              <a:spcBef>
                <a:spcPct val="50000"/>
              </a:spcBef>
              <a:defRPr/>
            </a:pPr>
            <a:r>
              <a:rPr lang="en-US" dirty="0"/>
              <a:t>Difference in stretch activation is that mechanical strain delivered by a small number of bound  </a:t>
            </a:r>
            <a:r>
              <a:rPr lang="en-US" dirty="0" err="1"/>
              <a:t>crossbridges</a:t>
            </a:r>
            <a:r>
              <a:rPr lang="en-US" dirty="0"/>
              <a:t>, perhaps special “troponin bridges” allows </a:t>
            </a:r>
            <a:r>
              <a:rPr lang="en-US" dirty="0" err="1"/>
              <a:t>tropomyosin</a:t>
            </a:r>
            <a:r>
              <a:rPr lang="en-US" dirty="0"/>
              <a:t> to move </a:t>
            </a:r>
          </a:p>
          <a:p>
            <a:pPr>
              <a:spcBef>
                <a:spcPct val="50000"/>
              </a:spcBef>
              <a:defRPr/>
            </a:pPr>
            <a:r>
              <a:rPr lang="en-US" dirty="0"/>
              <a:t>.</a:t>
            </a:r>
            <a:r>
              <a:rPr lang="en-US" dirty="0">
                <a:solidFill>
                  <a:srgbClr val="F7EE11"/>
                </a:solidFill>
              </a:rPr>
              <a:t>  </a:t>
            </a:r>
            <a:endParaRPr lang="en-US" sz="1600" dirty="0"/>
          </a:p>
        </p:txBody>
      </p:sp>
      <p:sp>
        <p:nvSpPr>
          <p:cNvPr id="71683" name="Rectangle 2"/>
          <p:cNvSpPr txBox="1">
            <a:spLocks noChangeArrowheads="1"/>
          </p:cNvSpPr>
          <p:nvPr/>
        </p:nvSpPr>
        <p:spPr bwMode="auto">
          <a:xfrm>
            <a:off x="304800" y="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a:solidFill>
                  <a:schemeClr val="tx2"/>
                </a:solidFill>
                <a:latin typeface="Arial" charset="0"/>
              </a:rPr>
              <a:t> </a:t>
            </a:r>
            <a:r>
              <a:rPr lang="en-US" sz="3200" b="1">
                <a:solidFill>
                  <a:schemeClr val="tx2"/>
                </a:solidFill>
                <a:latin typeface="Arial" charset="0"/>
              </a:rPr>
              <a:t>Stretch Activation Works by the Familiar “Steric Blocking” Mechanism</a:t>
            </a:r>
            <a:r>
              <a:rPr lang="en-US" sz="4400">
                <a:solidFill>
                  <a:schemeClr val="tx2"/>
                </a:solidFill>
                <a:latin typeface="Arial" charset="0"/>
              </a:rPr>
              <a:t> </a:t>
            </a:r>
          </a:p>
        </p:txBody>
      </p:sp>
      <p:sp>
        <p:nvSpPr>
          <p:cNvPr id="71684" name="Slide Number Placeholder 1"/>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E23B3784-DA3B-5B4A-B2A7-15D2C6FACF82}" type="slidenum">
              <a:rPr lang="en-US" sz="1400"/>
              <a:pPr/>
              <a:t>75</a:t>
            </a:fld>
            <a:endParaRPr lang="en-US" sz="1400"/>
          </a:p>
        </p:txBody>
      </p:sp>
    </p:spTree>
    <p:extLst>
      <p:ext uri="{BB962C8B-B14F-4D97-AF65-F5344CB8AC3E}">
        <p14:creationId xmlns:p14="http://schemas.microsoft.com/office/powerpoint/2010/main" val="942183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D69FEF-F60B-B845-9F3C-B1443CF38604}"/>
              </a:ext>
            </a:extLst>
          </p:cNvPr>
          <p:cNvSpPr>
            <a:spLocks noGrp="1"/>
          </p:cNvSpPr>
          <p:nvPr>
            <p:ph type="sldNum" sz="quarter" idx="12"/>
          </p:nvPr>
        </p:nvSpPr>
        <p:spPr/>
        <p:txBody>
          <a:bodyPr/>
          <a:lstStyle/>
          <a:p>
            <a:pPr>
              <a:defRPr/>
            </a:pPr>
            <a:fld id="{310A61C0-5623-5449-8CDA-82E7EA462280}" type="slidenum">
              <a:rPr lang="en-US" smtClean="0"/>
              <a:pPr>
                <a:defRPr/>
              </a:pPr>
              <a:t>76</a:t>
            </a:fld>
            <a:endParaRPr lang="en-US"/>
          </a:p>
        </p:txBody>
      </p:sp>
    </p:spTree>
    <p:extLst>
      <p:ext uri="{BB962C8B-B14F-4D97-AF65-F5344CB8AC3E}">
        <p14:creationId xmlns:p14="http://schemas.microsoft.com/office/powerpoint/2010/main" val="38722048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Equatorial Intensities</a:t>
            </a:r>
          </a:p>
        </p:txBody>
      </p:sp>
      <p:pic>
        <p:nvPicPr>
          <p:cNvPr id="6" name="Content Placeholder 5"/>
          <p:cNvPicPr>
            <a:picLocks noGrp="1" noChangeAspect="1"/>
          </p:cNvPicPr>
          <p:nvPr>
            <p:ph sz="quarter" idx="2"/>
          </p:nvPr>
        </p:nvPicPr>
        <p:blipFill>
          <a:blip r:embed="rId2"/>
          <a:srcRect t="22678" b="22678"/>
          <a:stretch>
            <a:fillRect/>
          </a:stretch>
        </p:blipFill>
        <p:spPr/>
      </p:pic>
      <p:pic>
        <p:nvPicPr>
          <p:cNvPr id="7" name="Content Placeholder 6"/>
          <p:cNvPicPr>
            <a:picLocks noGrp="1" noChangeAspect="1"/>
          </p:cNvPicPr>
          <p:nvPr>
            <p:ph sz="quarter" idx="3"/>
          </p:nvPr>
        </p:nvPicPr>
        <p:blipFill>
          <a:blip r:embed="rId2"/>
          <a:srcRect t="22678" b="22678"/>
          <a:stretch>
            <a:fillRect/>
          </a:stretch>
        </p:blipFill>
        <p:spPr/>
      </p:pic>
      <p:pic>
        <p:nvPicPr>
          <p:cNvPr id="8" name="Picture 7"/>
          <p:cNvPicPr>
            <a:picLocks noChangeAspect="1"/>
          </p:cNvPicPr>
          <p:nvPr/>
        </p:nvPicPr>
        <p:blipFill>
          <a:blip r:embed="rId3"/>
          <a:stretch>
            <a:fillRect/>
          </a:stretch>
        </p:blipFill>
        <p:spPr>
          <a:xfrm>
            <a:off x="431800" y="1581150"/>
            <a:ext cx="4216400" cy="4629150"/>
          </a:xfrm>
          <a:prstGeom prst="rect">
            <a:avLst/>
          </a:prstGeom>
        </p:spPr>
      </p:pic>
      <p:pic>
        <p:nvPicPr>
          <p:cNvPr id="9" name="Picture 8"/>
          <p:cNvPicPr>
            <a:picLocks noChangeAspect="1"/>
          </p:cNvPicPr>
          <p:nvPr/>
        </p:nvPicPr>
        <p:blipFill>
          <a:blip r:embed="rId4"/>
          <a:stretch>
            <a:fillRect/>
          </a:stretch>
        </p:blipFill>
        <p:spPr>
          <a:xfrm>
            <a:off x="5130800" y="1581150"/>
            <a:ext cx="3327400" cy="2137529"/>
          </a:xfrm>
          <a:prstGeom prst="rect">
            <a:avLst/>
          </a:prstGeom>
        </p:spPr>
      </p:pic>
      <p:sp>
        <p:nvSpPr>
          <p:cNvPr id="10" name="TextBox 9"/>
          <p:cNvSpPr txBox="1"/>
          <p:nvPr/>
        </p:nvSpPr>
        <p:spPr>
          <a:xfrm>
            <a:off x="5072944" y="3718679"/>
            <a:ext cx="3443112" cy="3416320"/>
          </a:xfrm>
          <a:prstGeom prst="rect">
            <a:avLst/>
          </a:prstGeom>
          <a:noFill/>
        </p:spPr>
        <p:txBody>
          <a:bodyPr wrap="square" rtlCol="0">
            <a:spAutoFit/>
          </a:bodyPr>
          <a:lstStyle/>
          <a:p>
            <a:r>
              <a:rPr lang="en-US" dirty="0"/>
              <a:t>If </a:t>
            </a:r>
            <a:r>
              <a:rPr lang="en-US" dirty="0" err="1"/>
              <a:t>crossbridges</a:t>
            </a:r>
            <a:r>
              <a:rPr lang="en-US" dirty="0"/>
              <a:t> move away from  the thick filament backbone towards the thin filament</a:t>
            </a:r>
          </a:p>
          <a:p>
            <a:r>
              <a:rPr lang="en-US" dirty="0"/>
              <a:t>Mass leaves the  1,0 plane and joins 2,0</a:t>
            </a:r>
          </a:p>
          <a:p>
            <a:r>
              <a:rPr lang="en-US" dirty="0"/>
              <a:t>I</a:t>
            </a:r>
            <a:r>
              <a:rPr lang="en-US" baseline="-25000" dirty="0"/>
              <a:t>2,0</a:t>
            </a:r>
            <a:r>
              <a:rPr lang="en-US" dirty="0"/>
              <a:t>/I</a:t>
            </a:r>
            <a:r>
              <a:rPr lang="en-US" baseline="-25000" dirty="0"/>
              <a:t>1,0</a:t>
            </a:r>
            <a:r>
              <a:rPr lang="en-US" dirty="0"/>
              <a:t> goes up</a:t>
            </a:r>
          </a:p>
          <a:p>
            <a:endParaRPr lang="en-US" dirty="0"/>
          </a:p>
          <a:p>
            <a:endParaRPr lang="en-US" dirty="0"/>
          </a:p>
        </p:txBody>
      </p:sp>
      <p:sp>
        <p:nvSpPr>
          <p:cNvPr id="3" name="Slide Number Placeholder 2">
            <a:extLst>
              <a:ext uri="{FF2B5EF4-FFF2-40B4-BE49-F238E27FC236}">
                <a16:creationId xmlns:a16="http://schemas.microsoft.com/office/drawing/2014/main" id="{BE78B8D0-EAC9-9743-8C88-4AD35373B0D0}"/>
              </a:ext>
            </a:extLst>
          </p:cNvPr>
          <p:cNvSpPr>
            <a:spLocks noGrp="1"/>
          </p:cNvSpPr>
          <p:nvPr>
            <p:ph type="sldNum" sz="quarter" idx="12"/>
          </p:nvPr>
        </p:nvSpPr>
        <p:spPr/>
        <p:txBody>
          <a:bodyPr/>
          <a:lstStyle/>
          <a:p>
            <a:pPr>
              <a:defRPr/>
            </a:pPr>
            <a:fld id="{FCAF211A-BE93-C14C-89F7-894E7C4900FD}" type="slidenum">
              <a:rPr lang="en-US" smtClean="0"/>
              <a:pPr>
                <a:defRPr/>
              </a:pPr>
              <a:t>77</a:t>
            </a:fld>
            <a:endParaRPr lang="en-US"/>
          </a:p>
        </p:txBody>
      </p:sp>
    </p:spTree>
    <p:extLst>
      <p:ext uri="{BB962C8B-B14F-4D97-AF65-F5344CB8AC3E}">
        <p14:creationId xmlns:p14="http://schemas.microsoft.com/office/powerpoint/2010/main" val="1282079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Equatorial Intensities</a:t>
            </a:r>
          </a:p>
        </p:txBody>
      </p:sp>
      <p:pic>
        <p:nvPicPr>
          <p:cNvPr id="6" name="Content Placeholder 5"/>
          <p:cNvPicPr>
            <a:picLocks noGrp="1" noChangeAspect="1"/>
          </p:cNvPicPr>
          <p:nvPr>
            <p:ph sz="quarter" idx="2"/>
          </p:nvPr>
        </p:nvPicPr>
        <p:blipFill>
          <a:blip r:embed="rId2"/>
          <a:srcRect t="22678" b="22678"/>
          <a:stretch>
            <a:fillRect/>
          </a:stretch>
        </p:blipFill>
        <p:spPr/>
      </p:pic>
      <p:pic>
        <p:nvPicPr>
          <p:cNvPr id="7" name="Content Placeholder 6"/>
          <p:cNvPicPr>
            <a:picLocks noGrp="1" noChangeAspect="1"/>
          </p:cNvPicPr>
          <p:nvPr>
            <p:ph sz="quarter" idx="3"/>
          </p:nvPr>
        </p:nvPicPr>
        <p:blipFill>
          <a:blip r:embed="rId2"/>
          <a:srcRect t="22678" b="22678"/>
          <a:stretch>
            <a:fillRect/>
          </a:stretch>
        </p:blipFill>
        <p:spPr/>
      </p:pic>
      <p:pic>
        <p:nvPicPr>
          <p:cNvPr id="8" name="Picture 7"/>
          <p:cNvPicPr>
            <a:picLocks noChangeAspect="1"/>
          </p:cNvPicPr>
          <p:nvPr/>
        </p:nvPicPr>
        <p:blipFill>
          <a:blip r:embed="rId3"/>
          <a:stretch>
            <a:fillRect/>
          </a:stretch>
        </p:blipFill>
        <p:spPr>
          <a:xfrm>
            <a:off x="431800" y="1581150"/>
            <a:ext cx="4216400" cy="4629150"/>
          </a:xfrm>
          <a:prstGeom prst="rect">
            <a:avLst/>
          </a:prstGeom>
        </p:spPr>
      </p:pic>
      <p:pic>
        <p:nvPicPr>
          <p:cNvPr id="9" name="Picture 8"/>
          <p:cNvPicPr>
            <a:picLocks noChangeAspect="1"/>
          </p:cNvPicPr>
          <p:nvPr/>
        </p:nvPicPr>
        <p:blipFill>
          <a:blip r:embed="rId4"/>
          <a:stretch>
            <a:fillRect/>
          </a:stretch>
        </p:blipFill>
        <p:spPr>
          <a:xfrm>
            <a:off x="5130800" y="1581150"/>
            <a:ext cx="3327400" cy="2137529"/>
          </a:xfrm>
          <a:prstGeom prst="rect">
            <a:avLst/>
          </a:prstGeom>
        </p:spPr>
      </p:pic>
      <p:sp>
        <p:nvSpPr>
          <p:cNvPr id="10" name="TextBox 9"/>
          <p:cNvSpPr txBox="1"/>
          <p:nvPr/>
        </p:nvSpPr>
        <p:spPr>
          <a:xfrm>
            <a:off x="5015088" y="3490079"/>
            <a:ext cx="3443112" cy="2677656"/>
          </a:xfrm>
          <a:prstGeom prst="rect">
            <a:avLst/>
          </a:prstGeom>
          <a:noFill/>
        </p:spPr>
        <p:txBody>
          <a:bodyPr wrap="square" rtlCol="0">
            <a:spAutoFit/>
          </a:bodyPr>
          <a:lstStyle/>
          <a:p>
            <a:r>
              <a:rPr lang="en-US" dirty="0"/>
              <a:t>UseI</a:t>
            </a:r>
            <a:r>
              <a:rPr lang="en-US" baseline="-25000" dirty="0"/>
              <a:t>2,0</a:t>
            </a:r>
            <a:r>
              <a:rPr lang="en-US" dirty="0"/>
              <a:t>/I</a:t>
            </a:r>
            <a:r>
              <a:rPr lang="en-US" baseline="-25000" dirty="0"/>
              <a:t>1,0</a:t>
            </a:r>
            <a:r>
              <a:rPr lang="en-US" dirty="0"/>
              <a:t> as a measure of degree of association </a:t>
            </a:r>
            <a:r>
              <a:rPr lang="en-US" dirty="0" err="1"/>
              <a:t>crossbridges</a:t>
            </a:r>
            <a:r>
              <a:rPr lang="en-US" dirty="0"/>
              <a:t> with thin filament</a:t>
            </a:r>
          </a:p>
          <a:p>
            <a:r>
              <a:rPr lang="en-US" dirty="0"/>
              <a:t>In vertebrate muscle use I</a:t>
            </a:r>
            <a:r>
              <a:rPr lang="en-US" baseline="-25000" dirty="0"/>
              <a:t>1,1</a:t>
            </a:r>
            <a:r>
              <a:rPr lang="en-US" dirty="0"/>
              <a:t>/I</a:t>
            </a:r>
            <a:r>
              <a:rPr lang="en-US" baseline="-25000" dirty="0"/>
              <a:t>1,0 </a:t>
            </a:r>
            <a:r>
              <a:rPr lang="en-US" dirty="0"/>
              <a:t>instead</a:t>
            </a:r>
          </a:p>
          <a:p>
            <a:endParaRPr lang="en-US" dirty="0"/>
          </a:p>
        </p:txBody>
      </p:sp>
      <p:sp>
        <p:nvSpPr>
          <p:cNvPr id="3" name="Slide Number Placeholder 2">
            <a:extLst>
              <a:ext uri="{FF2B5EF4-FFF2-40B4-BE49-F238E27FC236}">
                <a16:creationId xmlns:a16="http://schemas.microsoft.com/office/drawing/2014/main" id="{45CA1777-B0A5-BA4D-9E4B-FDBA9E431B23}"/>
              </a:ext>
            </a:extLst>
          </p:cNvPr>
          <p:cNvSpPr>
            <a:spLocks noGrp="1"/>
          </p:cNvSpPr>
          <p:nvPr>
            <p:ph type="sldNum" sz="quarter" idx="12"/>
          </p:nvPr>
        </p:nvSpPr>
        <p:spPr/>
        <p:txBody>
          <a:bodyPr/>
          <a:lstStyle/>
          <a:p>
            <a:pPr>
              <a:defRPr/>
            </a:pPr>
            <a:fld id="{FCAF211A-BE93-C14C-89F7-894E7C4900FD}" type="slidenum">
              <a:rPr lang="en-US" smtClean="0"/>
              <a:pPr>
                <a:defRPr/>
              </a:pPr>
              <a:t>78</a:t>
            </a:fld>
            <a:endParaRPr lang="en-US"/>
          </a:p>
        </p:txBody>
      </p:sp>
    </p:spTree>
    <p:extLst>
      <p:ext uri="{BB962C8B-B14F-4D97-AF65-F5344CB8AC3E}">
        <p14:creationId xmlns:p14="http://schemas.microsoft.com/office/powerpoint/2010/main" val="275065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176" y="379153"/>
            <a:ext cx="4999877" cy="60980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3E78FFE-38DE-B64C-82A0-E2B532D86E69}"/>
              </a:ext>
            </a:extLst>
          </p:cNvPr>
          <p:cNvSpPr>
            <a:spLocks noGrp="1"/>
          </p:cNvSpPr>
          <p:nvPr>
            <p:ph type="sldNum" sz="quarter" idx="12"/>
          </p:nvPr>
        </p:nvSpPr>
        <p:spPr/>
        <p:txBody>
          <a:bodyPr/>
          <a:lstStyle/>
          <a:p>
            <a:pPr>
              <a:defRPr/>
            </a:pPr>
            <a:fld id="{310A61C0-5623-5449-8CDA-82E7EA462280}" type="slidenum">
              <a:rPr lang="en-US" smtClean="0"/>
              <a:pPr>
                <a:defRPr/>
              </a:pPr>
              <a:t>8</a:t>
            </a:fld>
            <a:endParaRPr lang="en-US"/>
          </a:p>
        </p:txBody>
      </p:sp>
    </p:spTree>
    <p:extLst>
      <p:ext uri="{BB962C8B-B14F-4D97-AF65-F5344CB8AC3E}">
        <p14:creationId xmlns:p14="http://schemas.microsoft.com/office/powerpoint/2010/main" val="303739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muscle_movie2 copy.mov" descr="/Users/irving/Documents/teaching/Biol4302008tmp/muscle_movie2 copy.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0440" y="806531"/>
            <a:ext cx="7588404" cy="5343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02F4BC1A-0353-6A47-AF27-C898A8A81DA5}"/>
              </a:ext>
            </a:extLst>
          </p:cNvPr>
          <p:cNvSpPr>
            <a:spLocks noGrp="1"/>
          </p:cNvSpPr>
          <p:nvPr>
            <p:ph type="sldNum" sz="quarter" idx="12"/>
          </p:nvPr>
        </p:nvSpPr>
        <p:spPr/>
        <p:txBody>
          <a:bodyPr/>
          <a:lstStyle/>
          <a:p>
            <a:pPr>
              <a:defRPr/>
            </a:pPr>
            <a:fld id="{310A61C0-5623-5449-8CDA-82E7EA462280}" type="slidenum">
              <a:rPr lang="en-US" smtClean="0"/>
              <a:pPr>
                <a:defRPr/>
              </a:pPr>
              <a:t>9</a:t>
            </a:fld>
            <a:endParaRPr lang="en-US"/>
          </a:p>
        </p:txBody>
      </p:sp>
    </p:spTree>
    <p:extLst>
      <p:ext uri="{BB962C8B-B14F-4D97-AF65-F5344CB8AC3E}">
        <p14:creationId xmlns:p14="http://schemas.microsoft.com/office/powerpoint/2010/main" val="2434750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3821" fill="hold"/>
                                        <p:tgtEl>
                                          <p:spTgt spid="3584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5842"/>
                </p:tgtEl>
              </p:cMediaNode>
            </p:video>
            <p:seq concurrent="1" nextAc="seek">
              <p:cTn id="8" restart="whenNotActive" fill="hold" evtFilter="cancelBubble" nodeType="interactiveSeq">
                <p:stCondLst>
                  <p:cond evt="onClick" delay="0">
                    <p:tgtEl>
                      <p:spTgt spid="3584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5842"/>
                                        </p:tgtEl>
                                      </p:cBhvr>
                                    </p:cmd>
                                  </p:childTnLst>
                                </p:cTn>
                              </p:par>
                            </p:childTnLst>
                          </p:cTn>
                        </p:par>
                      </p:childTnLst>
                    </p:cTn>
                  </p:par>
                </p:childTnLst>
              </p:cTn>
              <p:nextCondLst>
                <p:cond evt="onClick" delay="0">
                  <p:tgtEl>
                    <p:spTgt spid="35842"/>
                  </p:tgtEl>
                </p:cond>
              </p:nextCondLst>
            </p:seq>
          </p:childTnLst>
        </p:cTn>
      </p:par>
    </p:tnLst>
  </p:timing>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sng" strike="noStrike" cap="none" normalizeH="0" baseline="0">
            <a:ln>
              <a:noFill/>
            </a:ln>
            <a:solidFill>
              <a:schemeClr val="tx1"/>
            </a:solidFill>
            <a:effectLst/>
            <a:latin typeface="Times New Roman" pitchFamily="-106" charset="0"/>
          </a:defRPr>
        </a:defPPr>
      </a:lstStyle>
    </a:lnDef>
  </a:objectDefaults>
  <a:extraClrSchemeLst>
    <a:extraClrScheme>
      <a:clrScheme name="Blank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24485</TotalTime>
  <Words>3910</Words>
  <Application>Microsoft Macintosh PowerPoint</Application>
  <PresentationFormat>On-screen Show (4:3)</PresentationFormat>
  <Paragraphs>650</Paragraphs>
  <Slides>78</Slides>
  <Notes>48</Notes>
  <HiddenSlides>0</HiddenSlides>
  <MMClips>5</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78</vt:i4>
      </vt:variant>
    </vt:vector>
  </HeadingPairs>
  <TitlesOfParts>
    <vt:vector size="94" baseType="lpstr">
      <vt:lpstr>ＭＳ Ｐゴシック</vt:lpstr>
      <vt:lpstr>新細明體</vt:lpstr>
      <vt:lpstr>SimSun</vt:lpstr>
      <vt:lpstr>ヒラギノ角ゴ ProN W3</vt:lpstr>
      <vt:lpstr>Arial</vt:lpstr>
      <vt:lpstr>Calibri</vt:lpstr>
      <vt:lpstr>Gill Sans</vt:lpstr>
      <vt:lpstr>Helvetica</vt:lpstr>
      <vt:lpstr>Symbol</vt:lpstr>
      <vt:lpstr>Times</vt:lpstr>
      <vt:lpstr>Times New Roman</vt:lpstr>
      <vt:lpstr>Wingdings</vt:lpstr>
      <vt:lpstr>Blank</vt:lpstr>
      <vt:lpstr>Prism 7</vt:lpstr>
      <vt:lpstr>Prism 6</vt:lpstr>
      <vt:lpstr>SPW 8.0 Graph</vt:lpstr>
      <vt:lpstr>Fiber Diffraction of Muscle</vt:lpstr>
      <vt:lpstr>Why X-ray Diffraction of Muscle?</vt:lpstr>
      <vt:lpstr>The Advanced Photon Source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Hexagonal Lattice</vt:lpstr>
      <vt:lpstr>Ewald Sphere</vt:lpstr>
      <vt:lpstr>End on view of hexagonal reciprocal lattice</vt:lpstr>
      <vt:lpstr>PowerPoint Presentation</vt:lpstr>
      <vt:lpstr>Equatorial pattern from insect muscle</vt:lpstr>
      <vt:lpstr>PowerPoint Presentation</vt:lpstr>
      <vt:lpstr>Calculating d10</vt:lpstr>
      <vt:lpstr>Hexagonal pattern selection rule</vt:lpstr>
      <vt:lpstr>Estimating lattice disorder parameters from peak widths</vt:lpstr>
      <vt:lpstr>PowerPoint Presentation</vt:lpstr>
      <vt:lpstr>PowerPoint Presentation</vt:lpstr>
      <vt:lpstr>Skeletal Muscle X-ray Diffraction at BioCAT</vt:lpstr>
      <vt:lpstr>PowerPoint Presentation</vt:lpstr>
      <vt:lpstr>PowerPoint Presentation</vt:lpstr>
      <vt:lpstr>Thin filament based  reflections </vt:lpstr>
      <vt:lpstr>PowerPoint Presentation</vt:lpstr>
      <vt:lpstr>Thin filament extensibility</vt:lpstr>
      <vt:lpstr>Thin filament Extensibility</vt:lpstr>
      <vt:lpstr>Myosin filament based  reflections </vt:lpstr>
      <vt:lpstr>Bessel Functions and Layer lines</vt:lpstr>
      <vt:lpstr>Diffraction From a Discontinuous Helix</vt:lpstr>
      <vt:lpstr>Diffraction from a helix: comparison</vt:lpstr>
      <vt:lpstr>Crystals of Helical Molecules</vt:lpstr>
      <vt:lpstr>Multi-Stranded (coiled coil) Helices</vt:lpstr>
      <vt:lpstr>Myosin filament based  reflections </vt:lpstr>
      <vt:lpstr>PowerPoint Presentation</vt:lpstr>
      <vt:lpstr>PowerPoint Presentation</vt:lpstr>
      <vt:lpstr>Structural Basis of the Frank-Starling “Law of the Heart”</vt:lpstr>
      <vt:lpstr>PowerPoint Presentation</vt:lpstr>
      <vt:lpstr>Myofilament Length Dependent Activation</vt:lpstr>
      <vt:lpstr>PowerPoint Presentation</vt:lpstr>
      <vt:lpstr>PowerPoint Presentation</vt:lpstr>
      <vt:lpstr>Two Dimensional X-ray Diffraction: Sarcomere structure of Intact Twitching Cardiac Muscle </vt:lpstr>
      <vt:lpstr>PowerPoint Presentation</vt:lpstr>
      <vt:lpstr>PowerPoint Presentation</vt:lpstr>
      <vt:lpstr>PowerPoint Presentation</vt:lpstr>
      <vt:lpstr>Layer Lines Allow Direct Measurement Radius of Heads</vt:lpstr>
      <vt:lpstr>Myosin layer lines show inward radial motion of myosin heads with stretch</vt:lpstr>
      <vt:lpstr>PowerPoint Presentation</vt:lpstr>
      <vt:lpstr>PowerPoint Presentation</vt:lpstr>
      <vt:lpstr>PowerPoint Presentation</vt:lpstr>
      <vt:lpstr>PowerPoint Presentation</vt:lpstr>
      <vt:lpstr>PowerPoint Presentation</vt:lpstr>
      <vt:lpstr>Strain in the Thick Filament May be the Length Sensor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Equatorial Intensities</vt:lpstr>
      <vt:lpstr>Equatorial Intensities</vt:lpstr>
    </vt:vector>
  </TitlesOfParts>
  <Company>Tom's Computer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VIVO X-RAY DIFFRACTION STUDIES OF INDIRECT FLIGHT MUSCLE FROM DROSOPHILA MELANOGASTER</dc:title>
  <dc:creator>Tom Irving</dc:creator>
  <cp:lastModifiedBy>Andrew Howard</cp:lastModifiedBy>
  <cp:revision>446</cp:revision>
  <dcterms:created xsi:type="dcterms:W3CDTF">2008-06-29T20:29:51Z</dcterms:created>
  <dcterms:modified xsi:type="dcterms:W3CDTF">2018-11-08T16:31:30Z</dcterms:modified>
</cp:coreProperties>
</file>